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7" r:id="rId5"/>
    <p:sldId id="289" r:id="rId6"/>
    <p:sldId id="290" r:id="rId7"/>
    <p:sldId id="395" r:id="rId8"/>
    <p:sldId id="293" r:id="rId9"/>
    <p:sldId id="404" r:id="rId10"/>
    <p:sldId id="406" r:id="rId11"/>
    <p:sldId id="296" r:id="rId12"/>
    <p:sldId id="295" r:id="rId13"/>
    <p:sldId id="297" r:id="rId14"/>
    <p:sldId id="298" r:id="rId15"/>
    <p:sldId id="306" r:id="rId16"/>
    <p:sldId id="299" r:id="rId17"/>
    <p:sldId id="300" r:id="rId18"/>
    <p:sldId id="302" r:id="rId19"/>
    <p:sldId id="321" r:id="rId20"/>
    <p:sldId id="325" r:id="rId21"/>
    <p:sldId id="405" r:id="rId22"/>
    <p:sldId id="305" r:id="rId23"/>
    <p:sldId id="408" r:id="rId24"/>
    <p:sldId id="410" r:id="rId25"/>
    <p:sldId id="411" r:id="rId26"/>
    <p:sldId id="407" r:id="rId27"/>
    <p:sldId id="400" r:id="rId28"/>
    <p:sldId id="394" r:id="rId29"/>
    <p:sldId id="409" r:id="rId30"/>
    <p:sldId id="413" r:id="rId31"/>
    <p:sldId id="414" r:id="rId32"/>
    <p:sldId id="419" r:id="rId33"/>
    <p:sldId id="418" r:id="rId34"/>
    <p:sldId id="417" r:id="rId35"/>
    <p:sldId id="416" r:id="rId36"/>
    <p:sldId id="415" r:id="rId37"/>
    <p:sldId id="420" r:id="rId38"/>
    <p:sldId id="421" r:id="rId39"/>
    <p:sldId id="412" r:id="rId40"/>
  </p:sldIdLst>
  <p:sldSz cx="8129588" cy="6099175"/>
  <p:notesSz cx="6858000" cy="9199563"/>
  <p:defaultTex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152">
          <p15:clr>
            <a:srgbClr val="A4A3A4"/>
          </p15:clr>
        </p15:guide>
        <p15:guide id="3" pos="376">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68dde9dba12a8a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CDCD"/>
    <a:srgbClr val="EAEAEA"/>
    <a:srgbClr val="404040"/>
    <a:srgbClr val="FFCC66"/>
    <a:srgbClr val="896E37"/>
    <a:srgbClr val="6083B2"/>
    <a:srgbClr val="FEFEFE"/>
    <a:srgbClr val="333333"/>
    <a:srgbClr val="FFFFFF"/>
    <a:srgbClr val="E8D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E6995-D6BC-4E38-AEDD-FF62B52119AB}" v="44" dt="2025-12-26T16:41:29.578"/>
    <p1510:client id="{523D457F-590F-41EE-B74E-BA6F9C81D24A}" v="1" dt="2025-12-26T17:58:09.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7" autoAdjust="0"/>
  </p:normalViewPr>
  <p:slideViewPr>
    <p:cSldViewPr snapToGrid="0">
      <p:cViewPr varScale="1">
        <p:scale>
          <a:sx n="77" d="100"/>
          <a:sy n="77" d="100"/>
        </p:scale>
        <p:origin x="1330" y="43"/>
      </p:cViewPr>
      <p:guideLst>
        <p:guide orient="horz"/>
        <p:guide pos="152"/>
        <p:guide pos="376"/>
      </p:guideLst>
    </p:cSldViewPr>
  </p:slideViewPr>
  <p:outlineViewPr>
    <p:cViewPr>
      <p:scale>
        <a:sx n="25" d="100"/>
        <a:sy n="25" d="100"/>
      </p:scale>
      <p:origin x="0" y="-2784"/>
    </p:cViewPr>
  </p:outlineViewPr>
  <p:notesTextViewPr>
    <p:cViewPr>
      <p:scale>
        <a:sx n="3" d="2"/>
        <a:sy n="3" d="2"/>
      </p:scale>
      <p:origin x="0" y="0"/>
    </p:cViewPr>
  </p:notesTextViewPr>
  <p:sorterViewPr>
    <p:cViewPr>
      <p:scale>
        <a:sx n="100" d="100"/>
        <a:sy n="100" d="100"/>
      </p:scale>
      <p:origin x="0" y="9474"/>
    </p:cViewPr>
  </p:sorterViewPr>
  <p:notesViewPr>
    <p:cSldViewPr snapToGrid="0">
      <p:cViewPr varScale="1">
        <p:scale>
          <a:sx n="82" d="100"/>
          <a:sy n="82" d="100"/>
        </p:scale>
        <p:origin x="3876" y="78"/>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C678C0-5AEA-8B47-9D5B-45C246B6DAA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133123" name="Rectangle 3">
            <a:extLst>
              <a:ext uri="{FF2B5EF4-FFF2-40B4-BE49-F238E27FC236}">
                <a16:creationId xmlns:a16="http://schemas.microsoft.com/office/drawing/2014/main" id="{B0ED689D-645B-5FC1-8015-088B7F2863CD}"/>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133124" name="Rectangle 4">
            <a:extLst>
              <a:ext uri="{FF2B5EF4-FFF2-40B4-BE49-F238E27FC236}">
                <a16:creationId xmlns:a16="http://schemas.microsoft.com/office/drawing/2014/main" id="{A51B2DA4-6486-86FB-21FE-25910C89E78F}"/>
              </a:ext>
            </a:extLst>
          </p:cNvPr>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133125" name="Rectangle 5">
            <a:extLst>
              <a:ext uri="{FF2B5EF4-FFF2-40B4-BE49-F238E27FC236}">
                <a16:creationId xmlns:a16="http://schemas.microsoft.com/office/drawing/2014/main" id="{F9670274-6A4C-6FEA-3D63-6EEABC6E78E8}"/>
              </a:ext>
            </a:extLst>
          </p:cNvPr>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01F49394-C992-444D-AAFB-531145ED38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E0CAE9-A577-4FBF-1F45-B42077029B3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48131" name="Rectangle 3">
            <a:extLst>
              <a:ext uri="{FF2B5EF4-FFF2-40B4-BE49-F238E27FC236}">
                <a16:creationId xmlns:a16="http://schemas.microsoft.com/office/drawing/2014/main" id="{0FF06273-4AFD-6D6C-2910-2D210C0F616A}"/>
              </a:ext>
            </a:extLst>
          </p:cNvPr>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40964" name="Rectangle 4">
            <a:extLst>
              <a:ext uri="{FF2B5EF4-FFF2-40B4-BE49-F238E27FC236}">
                <a16:creationId xmlns:a16="http://schemas.microsoft.com/office/drawing/2014/main" id="{8AB2E50D-802A-E8A7-AD36-BCDD6A177CFF}"/>
              </a:ext>
            </a:extLst>
          </p:cNvPr>
          <p:cNvSpPr>
            <a:spLocks noGrp="1" noRot="1" noChangeAspect="1" noChangeArrowheads="1" noTextEdit="1"/>
          </p:cNvSpPr>
          <p:nvPr>
            <p:ph type="sldImg" idx="2"/>
          </p:nvPr>
        </p:nvSpPr>
        <p:spPr bwMode="auto">
          <a:xfrm>
            <a:off x="1131888"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94A7A14E-F262-076C-7BFC-AE1FE81146F2}"/>
              </a:ext>
            </a:extLst>
          </p:cNvPr>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F5B8561D-1C4D-5B35-1762-BF2FBD72736B}"/>
              </a:ext>
            </a:extLst>
          </p:cNvPr>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48135" name="Rectangle 7">
            <a:extLst>
              <a:ext uri="{FF2B5EF4-FFF2-40B4-BE49-F238E27FC236}">
                <a16:creationId xmlns:a16="http://schemas.microsoft.com/office/drawing/2014/main" id="{670B3C68-B337-286B-DF53-90ADD9D18ECF}"/>
              </a:ext>
            </a:extLst>
          </p:cNvPr>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CA8562B6-6613-47E1-995C-47E8D9BA1C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37B0D05-F062-E880-F6F8-58EFA72C8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3A531A0-61ED-4AF8-BC02-4D22616BC236}" type="slidenum">
              <a:rPr lang="en-US" altLang="en-US" sz="1200"/>
              <a:pPr eaLnBrk="1" hangingPunct="1"/>
              <a:t>1</a:t>
            </a:fld>
            <a:endParaRPr lang="en-US" altLang="en-US" sz="1200"/>
          </a:p>
        </p:txBody>
      </p:sp>
      <p:sp>
        <p:nvSpPr>
          <p:cNvPr id="41987" name="Rectangle 1026">
            <a:extLst>
              <a:ext uri="{FF2B5EF4-FFF2-40B4-BE49-F238E27FC236}">
                <a16:creationId xmlns:a16="http://schemas.microsoft.com/office/drawing/2014/main" id="{040E02FF-D237-6246-BE54-310AC342668F}"/>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D51D5004-0A2D-87C2-A362-72D3BE50D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endParaRPr lang="en-US" altLang="en-US" sz="1300"/>
          </a:p>
          <a:p>
            <a:pPr eaLnBrk="1" hangingPunct="1"/>
            <a:endParaRPr lang="en-US" altLang="en-US" sz="1300"/>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401B6CA-0D33-29C5-D012-53DEACE74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11</a:t>
            </a:fld>
            <a:endParaRPr lang="en-US" altLang="en-US" sz="1200"/>
          </a:p>
        </p:txBody>
      </p:sp>
      <p:sp>
        <p:nvSpPr>
          <p:cNvPr id="49155" name="Rectangle 2">
            <a:extLst>
              <a:ext uri="{FF2B5EF4-FFF2-40B4-BE49-F238E27FC236}">
                <a16:creationId xmlns:a16="http://schemas.microsoft.com/office/drawing/2014/main" id="{531DC231-29E1-D7D8-3A05-EA1CE79E085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B8B81B0-D1FC-DF28-7BE9-66D0BD861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6CBF5DD-D5F6-D846-FE07-F32FCADB7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EA436029-5AB8-4F5E-8FA1-631C63AE53B5}" type="slidenum">
              <a:rPr lang="en-US" altLang="en-US" sz="1200"/>
              <a:pPr eaLnBrk="1" hangingPunct="1"/>
              <a:t>12</a:t>
            </a:fld>
            <a:endParaRPr lang="en-US" altLang="en-US" sz="1200"/>
          </a:p>
        </p:txBody>
      </p:sp>
      <p:sp>
        <p:nvSpPr>
          <p:cNvPr id="50179" name="Rectangle 2">
            <a:extLst>
              <a:ext uri="{FF2B5EF4-FFF2-40B4-BE49-F238E27FC236}">
                <a16:creationId xmlns:a16="http://schemas.microsoft.com/office/drawing/2014/main" id="{E32AF267-651C-32CB-B57B-237194DC92AA}"/>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81C423E8-4525-C8D6-87B7-267AEEF00E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821170F-DA1D-A38C-B965-A0820D040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16C90CE-E501-44A4-8A36-6255ED4C2983}" type="slidenum">
              <a:rPr lang="en-US" altLang="en-US" sz="1200"/>
              <a:pPr eaLnBrk="1" hangingPunct="1"/>
              <a:t>13</a:t>
            </a:fld>
            <a:endParaRPr lang="en-US" altLang="en-US" sz="1200"/>
          </a:p>
        </p:txBody>
      </p:sp>
      <p:sp>
        <p:nvSpPr>
          <p:cNvPr id="51203" name="Rectangle 2">
            <a:extLst>
              <a:ext uri="{FF2B5EF4-FFF2-40B4-BE49-F238E27FC236}">
                <a16:creationId xmlns:a16="http://schemas.microsoft.com/office/drawing/2014/main" id="{854A90B0-1B80-D812-5E83-0ED742FCC2C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A933367-A2C3-771F-7E7E-94D81B83D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	</a:t>
            </a:r>
          </a:p>
          <a:p>
            <a:pPr eaLnBrk="1" hangingPunct="1"/>
            <a:r>
              <a:rPr lang="en-US" altLang="en-US"/>
              <a:t>	 </a:t>
            </a:r>
          </a:p>
          <a:p>
            <a:pPr eaLnBrk="1" hangingPunct="1"/>
            <a:endParaRPr lang="en-US" altLang="en-US"/>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4204A0F-CAB1-4386-F57B-F08B0F936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790937-D45E-4A24-8EEE-F22B9DC1D1E4}" type="slidenum">
              <a:rPr lang="en-US" altLang="en-US" sz="1200"/>
              <a:pPr eaLnBrk="1" hangingPunct="1"/>
              <a:t>14</a:t>
            </a:fld>
            <a:endParaRPr lang="en-US" altLang="en-US" sz="1200"/>
          </a:p>
        </p:txBody>
      </p:sp>
      <p:sp>
        <p:nvSpPr>
          <p:cNvPr id="52227" name="Rectangle 2">
            <a:extLst>
              <a:ext uri="{FF2B5EF4-FFF2-40B4-BE49-F238E27FC236}">
                <a16:creationId xmlns:a16="http://schemas.microsoft.com/office/drawing/2014/main" id="{DFBF5B3F-BF35-913E-F73A-EDBE11FD3D9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0D351F-8367-16A6-6143-765303554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feature must be enabled by a qualified radio technician.</a:t>
            </a:r>
          </a:p>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1C5AAD7-5A44-248C-5CD3-0BD82CBCA0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B17C1AB4-ABAD-442E-A6C9-08351A608781}" type="slidenum">
              <a:rPr lang="en-US" altLang="en-US" sz="1200"/>
              <a:pPr eaLnBrk="1" hangingPunct="1"/>
              <a:t>15</a:t>
            </a:fld>
            <a:endParaRPr lang="en-US" altLang="en-US" sz="1200"/>
          </a:p>
        </p:txBody>
      </p:sp>
      <p:sp>
        <p:nvSpPr>
          <p:cNvPr id="53251" name="Rectangle 2">
            <a:extLst>
              <a:ext uri="{FF2B5EF4-FFF2-40B4-BE49-F238E27FC236}">
                <a16:creationId xmlns:a16="http://schemas.microsoft.com/office/drawing/2014/main" id="{407D119C-04E3-94CB-E3A5-BA3BFCD31E1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5B06D61-A636-C57A-C31D-4899DFD20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the difference between Mode and Zone</a:t>
            </a:r>
          </a:p>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709DD20-9ECF-C0B7-1D76-8B696D08B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AE63EE78-14F3-4604-BF50-71E9A36C6E12}" type="slidenum">
              <a:rPr lang="en-US" altLang="en-US" sz="1200"/>
              <a:pPr eaLnBrk="1" hangingPunct="1"/>
              <a:t>16</a:t>
            </a:fld>
            <a:endParaRPr lang="en-US" altLang="en-US" sz="1200"/>
          </a:p>
        </p:txBody>
      </p:sp>
      <p:sp>
        <p:nvSpPr>
          <p:cNvPr id="56323" name="Rectangle 2">
            <a:extLst>
              <a:ext uri="{FF2B5EF4-FFF2-40B4-BE49-F238E27FC236}">
                <a16:creationId xmlns:a16="http://schemas.microsoft.com/office/drawing/2014/main" id="{C34EEDAB-6AFF-B826-092A-518BAB96CE4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0D0ADA1-9C74-C3E0-37A5-12848F3366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4083F17-BEBB-08CD-46BC-4185AF45A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BE9BE2-1628-4820-AA6A-450501072299}" type="slidenum">
              <a:rPr lang="en-US" altLang="en-US" sz="1200"/>
              <a:pPr eaLnBrk="1" hangingPunct="1"/>
              <a:t>17</a:t>
            </a:fld>
            <a:endParaRPr lang="en-US" altLang="en-US" sz="1200"/>
          </a:p>
        </p:txBody>
      </p:sp>
      <p:sp>
        <p:nvSpPr>
          <p:cNvPr id="59395" name="Rectangle 2">
            <a:extLst>
              <a:ext uri="{FF2B5EF4-FFF2-40B4-BE49-F238E27FC236}">
                <a16:creationId xmlns:a16="http://schemas.microsoft.com/office/drawing/2014/main" id="{88720CF3-892A-E59C-BB03-D93D9C7B9A1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26BDB06-DAB0-41BB-4EF0-380CC6403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BB22-1231-F08F-6A66-440D36ED01A0}"/>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8024E235-556C-03C5-D5FB-59E709B28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BE9BE2-1628-4820-AA6A-450501072299}" type="slidenum">
              <a:rPr lang="en-US" altLang="en-US" sz="1200"/>
              <a:pPr eaLnBrk="1" hangingPunct="1"/>
              <a:t>18</a:t>
            </a:fld>
            <a:endParaRPr lang="en-US" altLang="en-US" sz="1200"/>
          </a:p>
        </p:txBody>
      </p:sp>
      <p:sp>
        <p:nvSpPr>
          <p:cNvPr id="59395" name="Rectangle 2">
            <a:extLst>
              <a:ext uri="{FF2B5EF4-FFF2-40B4-BE49-F238E27FC236}">
                <a16:creationId xmlns:a16="http://schemas.microsoft.com/office/drawing/2014/main" id="{8BC6E923-330C-26FD-B3BD-72F4F64E56A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D1C55A1-B4E6-1106-95AC-289DE0038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586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7506D65-9F53-FBDB-1EC1-EE63484FD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19</a:t>
            </a:fld>
            <a:endParaRPr lang="en-US" altLang="en-US" sz="1200"/>
          </a:p>
        </p:txBody>
      </p:sp>
      <p:sp>
        <p:nvSpPr>
          <p:cNvPr id="55299" name="Rectangle 2">
            <a:extLst>
              <a:ext uri="{FF2B5EF4-FFF2-40B4-BE49-F238E27FC236}">
                <a16:creationId xmlns:a16="http://schemas.microsoft.com/office/drawing/2014/main" id="{B7D5A80E-4EAF-8ABC-E477-AD501DDA453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B799485-AA6F-0F8D-70F5-CFDD894EB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4FFB0-9CC5-07AC-86FE-0D4E4706C773}"/>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5CF9F4D9-43A1-2BB3-D401-F6645B3E4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20</a:t>
            </a:fld>
            <a:endParaRPr lang="en-US" altLang="en-US" sz="1200"/>
          </a:p>
        </p:txBody>
      </p:sp>
      <p:sp>
        <p:nvSpPr>
          <p:cNvPr id="62467" name="Rectangle 2">
            <a:extLst>
              <a:ext uri="{FF2B5EF4-FFF2-40B4-BE49-F238E27FC236}">
                <a16:creationId xmlns:a16="http://schemas.microsoft.com/office/drawing/2014/main" id="{1ED8476E-5B32-EDEF-F81B-60396D70616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C0D3570-8ADD-4B8A-BE94-3EBF77DF6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999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ECE0E95-9793-AA6C-0AFF-F360E982C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5C9E1EF-9A60-49A3-B46D-D8000A5CFF92}" type="slidenum">
              <a:rPr lang="en-US" altLang="en-US" sz="1200"/>
              <a:pPr eaLnBrk="1" hangingPunct="1"/>
              <a:t>2</a:t>
            </a:fld>
            <a:endParaRPr lang="en-US" altLang="en-US" sz="1200"/>
          </a:p>
        </p:txBody>
      </p:sp>
      <p:sp>
        <p:nvSpPr>
          <p:cNvPr id="43011" name="Rectangle 2">
            <a:extLst>
              <a:ext uri="{FF2B5EF4-FFF2-40B4-BE49-F238E27FC236}">
                <a16:creationId xmlns:a16="http://schemas.microsoft.com/office/drawing/2014/main" id="{DAD6103E-F13B-D5FF-0821-046853C052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8A7F0F6-94F8-4C6B-F857-7DC1DD761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F3BD-C93C-292D-6D5C-EB177780AB94}"/>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C7307B41-2C34-B67D-66F1-BE077E58CD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21</a:t>
            </a:fld>
            <a:endParaRPr lang="en-US" altLang="en-US" sz="1200"/>
          </a:p>
        </p:txBody>
      </p:sp>
      <p:sp>
        <p:nvSpPr>
          <p:cNvPr id="62467" name="Rectangle 2">
            <a:extLst>
              <a:ext uri="{FF2B5EF4-FFF2-40B4-BE49-F238E27FC236}">
                <a16:creationId xmlns:a16="http://schemas.microsoft.com/office/drawing/2014/main" id="{AD3FD51A-DFB1-1905-6E57-EED39260BA3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4B9E8C9-2AA5-57D8-27D1-40B1DA2CB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7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59D4-8606-A48D-1828-D8A102BC5618}"/>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07585FA4-0CA1-22FF-6B92-A9ABA0663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22</a:t>
            </a:fld>
            <a:endParaRPr lang="en-US" altLang="en-US" sz="1200"/>
          </a:p>
        </p:txBody>
      </p:sp>
      <p:sp>
        <p:nvSpPr>
          <p:cNvPr id="62467" name="Rectangle 2">
            <a:extLst>
              <a:ext uri="{FF2B5EF4-FFF2-40B4-BE49-F238E27FC236}">
                <a16:creationId xmlns:a16="http://schemas.microsoft.com/office/drawing/2014/main" id="{99B9D95C-8018-97F6-B9C1-82D3CFB232E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6903570-FC06-2FF0-7D81-DE7D5D53E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3019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5F09-1937-95AD-621E-932EA263DBFB}"/>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E95C8733-D174-07C4-43D2-7A7821D21A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23</a:t>
            </a:fld>
            <a:endParaRPr lang="en-US" altLang="en-US" sz="1200"/>
          </a:p>
        </p:txBody>
      </p:sp>
      <p:sp>
        <p:nvSpPr>
          <p:cNvPr id="62467" name="Rectangle 2">
            <a:extLst>
              <a:ext uri="{FF2B5EF4-FFF2-40B4-BE49-F238E27FC236}">
                <a16:creationId xmlns:a16="http://schemas.microsoft.com/office/drawing/2014/main" id="{FC199182-2421-4018-F6B6-5E866BA0ADA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AC3D874-F04F-98CE-8A36-E0CA221D95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81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C2AD83C-24B8-9C0E-194B-979A8FD559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C92BEE3F-43CF-4D88-BD1C-C8A3BD554612}" type="slidenum">
              <a:rPr lang="en-US" altLang="en-US" sz="1200"/>
              <a:pPr eaLnBrk="1" hangingPunct="1"/>
              <a:t>24</a:t>
            </a:fld>
            <a:endParaRPr lang="en-US" altLang="en-US" sz="1200"/>
          </a:p>
        </p:txBody>
      </p:sp>
      <p:sp>
        <p:nvSpPr>
          <p:cNvPr id="70659" name="Rectangle 2">
            <a:extLst>
              <a:ext uri="{FF2B5EF4-FFF2-40B4-BE49-F238E27FC236}">
                <a16:creationId xmlns:a16="http://schemas.microsoft.com/office/drawing/2014/main" id="{04766C89-8B97-DCDA-B67A-62AA46254DA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F5771AB-0C1E-48DC-1219-1D42E459B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300">
                <a:latin typeface="Arial" panose="020B0604020202020204" pitchFamily="34" charset="0"/>
              </a:rPr>
              <a:t>For trunking modes, a high-pitched tone sounds indicating that the alarm has been received by the trunked central controller.</a:t>
            </a:r>
            <a:endParaRPr lang="en-US" altLang="en-US" sz="1400"/>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966991B-16DF-A7DF-5D9A-0D8E0F564E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25</a:t>
            </a:fld>
            <a:endParaRPr lang="en-US" altLang="en-US" sz="1200"/>
          </a:p>
        </p:txBody>
      </p:sp>
      <p:sp>
        <p:nvSpPr>
          <p:cNvPr id="72707" name="Rectangle 2">
            <a:extLst>
              <a:ext uri="{FF2B5EF4-FFF2-40B4-BE49-F238E27FC236}">
                <a16:creationId xmlns:a16="http://schemas.microsoft.com/office/drawing/2014/main" id="{67175BB9-4D69-4F75-2763-7551CDD7D17C}"/>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3B65BB5-9F07-E401-FB0C-853D2CD74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cs typeface="Times New Roman" panose="02020603050405020304" pitchFamily="18" charset="0"/>
              </a:rPr>
              <a:t>When you press the PTT button, the radio transmits on the dynamically assigned mode.</a:t>
            </a:r>
          </a:p>
          <a:p>
            <a:pPr marL="228600" indent="-228600">
              <a:buFontTx/>
              <a:buAutoNum type="arabicPeriod"/>
            </a:pPr>
            <a:r>
              <a:rPr lang="en-US" altLang="en-US">
                <a:cs typeface="Times New Roman" panose="02020603050405020304" pitchFamily="18" charset="0"/>
              </a:rPr>
              <a:t>After the dispatcher releases your mobile from the dynamic ID assignment, your radio returns to the last selected, non-dynamic regrouping mode.</a:t>
            </a:r>
          </a:p>
          <a:p>
            <a:pPr marL="228600" indent="-228600">
              <a:buFontTx/>
              <a:buAutoNum type="arabicPeriod"/>
            </a:pPr>
            <a:r>
              <a:rPr lang="en-US" altLang="en-US">
                <a:cs typeface="Times New Roman" panose="02020603050405020304" pitchFamily="18" charset="0"/>
              </a:rPr>
              <a:t>If no dynamic regrouping assignment has been made, an illegal-mode tone sounds if you attempt to select a dynamic mode. This means that the selection is not valid.</a:t>
            </a:r>
            <a:endParaRPr lang="en-US" altLang="en-US"/>
          </a:p>
          <a:p>
            <a:pPr marL="228600" indent="-228600"/>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C092-CAC4-8F7B-7EE5-CB911190A92A}"/>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5EC52A80-9516-FA0B-B4D8-2E5EBE14F4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26</a:t>
            </a:fld>
            <a:endParaRPr lang="en-US" altLang="en-US" sz="1200"/>
          </a:p>
        </p:txBody>
      </p:sp>
      <p:sp>
        <p:nvSpPr>
          <p:cNvPr id="72707" name="Rectangle 2">
            <a:extLst>
              <a:ext uri="{FF2B5EF4-FFF2-40B4-BE49-F238E27FC236}">
                <a16:creationId xmlns:a16="http://schemas.microsoft.com/office/drawing/2014/main" id="{FBE10BA2-E77D-5504-E5D4-0212B7B18DD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04C72C8-FB72-DF5E-910B-5836EB903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cs typeface="Times New Roman" panose="02020603050405020304" pitchFamily="18" charset="0"/>
              </a:rPr>
              <a:t>When you press the PTT button, the radio transmits on the dynamically assigned mode.</a:t>
            </a:r>
          </a:p>
          <a:p>
            <a:pPr marL="228600" indent="-228600">
              <a:buFontTx/>
              <a:buAutoNum type="arabicPeriod"/>
            </a:pPr>
            <a:r>
              <a:rPr lang="en-US" altLang="en-US">
                <a:cs typeface="Times New Roman" panose="02020603050405020304" pitchFamily="18" charset="0"/>
              </a:rPr>
              <a:t>After the dispatcher releases your mobile from the dynamic ID assignment, your radio returns to the last selected, non-dynamic regrouping mode.</a:t>
            </a:r>
          </a:p>
          <a:p>
            <a:pPr marL="228600" indent="-228600">
              <a:buFontTx/>
              <a:buAutoNum type="arabicPeriod"/>
            </a:pPr>
            <a:r>
              <a:rPr lang="en-US" altLang="en-US">
                <a:cs typeface="Times New Roman" panose="02020603050405020304" pitchFamily="18" charset="0"/>
              </a:rPr>
              <a:t>If no dynamic regrouping assignment has been made, an illegal-mode tone sounds if you attempt to select a dynamic mode. This means that the selection is not valid.</a:t>
            </a:r>
            <a:endParaRPr lang="en-US" altLang="en-US"/>
          </a:p>
          <a:p>
            <a:pPr marL="228600" indent="-228600"/>
            <a:endParaRPr lang="en-US" altLang="en-US"/>
          </a:p>
        </p:txBody>
      </p:sp>
    </p:spTree>
    <p:extLst>
      <p:ext uri="{BB962C8B-B14F-4D97-AF65-F5344CB8AC3E}">
        <p14:creationId xmlns:p14="http://schemas.microsoft.com/office/powerpoint/2010/main" val="425772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DBFC-A517-71AC-C567-20C7399890FC}"/>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5DC691B-D8EC-17CC-4FB1-A961FCC17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27</a:t>
            </a:fld>
            <a:endParaRPr lang="en-US" altLang="en-US" sz="1200"/>
          </a:p>
        </p:txBody>
      </p:sp>
      <p:sp>
        <p:nvSpPr>
          <p:cNvPr id="72707" name="Rectangle 2">
            <a:extLst>
              <a:ext uri="{FF2B5EF4-FFF2-40B4-BE49-F238E27FC236}">
                <a16:creationId xmlns:a16="http://schemas.microsoft.com/office/drawing/2014/main" id="{998BF928-2280-6739-7895-C3D7EB2118B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1228526-C96A-FB4B-BB9E-42E1F0E3F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721848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9E9A-C06C-5B6F-728B-BB77011DDBAB}"/>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C35DEC1B-E247-3D57-7A72-FDEB6521E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28</a:t>
            </a:fld>
            <a:endParaRPr lang="en-US" altLang="en-US" sz="1200"/>
          </a:p>
        </p:txBody>
      </p:sp>
      <p:sp>
        <p:nvSpPr>
          <p:cNvPr id="72707" name="Rectangle 2">
            <a:extLst>
              <a:ext uri="{FF2B5EF4-FFF2-40B4-BE49-F238E27FC236}">
                <a16:creationId xmlns:a16="http://schemas.microsoft.com/office/drawing/2014/main" id="{3A252A81-67BF-1C10-0551-A32D92D1B72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CA85920-77CD-343D-7D1B-F7E3E4BE7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97001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5D51-C343-1CDD-746A-DF6673DE9FC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A6539EC-E462-CF7F-260B-32C5DBFF5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29</a:t>
            </a:fld>
            <a:endParaRPr lang="en-US" altLang="en-US" sz="1200"/>
          </a:p>
        </p:txBody>
      </p:sp>
      <p:sp>
        <p:nvSpPr>
          <p:cNvPr id="72707" name="Rectangle 2">
            <a:extLst>
              <a:ext uri="{FF2B5EF4-FFF2-40B4-BE49-F238E27FC236}">
                <a16:creationId xmlns:a16="http://schemas.microsoft.com/office/drawing/2014/main" id="{BA83EFB5-1738-DCA5-9062-EC71EDD2030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08F6806-A5DA-98CD-BC9F-B426B4B34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301577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E6FF-C245-CD79-E944-1F3FA529B235}"/>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EC8AF206-C694-7E43-5145-9A139A182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30</a:t>
            </a:fld>
            <a:endParaRPr lang="en-US" altLang="en-US" sz="1200"/>
          </a:p>
        </p:txBody>
      </p:sp>
      <p:sp>
        <p:nvSpPr>
          <p:cNvPr id="72707" name="Rectangle 2">
            <a:extLst>
              <a:ext uri="{FF2B5EF4-FFF2-40B4-BE49-F238E27FC236}">
                <a16:creationId xmlns:a16="http://schemas.microsoft.com/office/drawing/2014/main" id="{A6F29CDC-ADA2-E10F-D2A8-B09522CD608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29A62AE-542A-58FD-0513-6BC324B37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9740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46B36D-D8EC-76DC-BB9B-64492A73C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A43E8234-9064-4E21-8909-1936CA029CEC}" type="slidenum">
              <a:rPr lang="en-US" altLang="en-US" sz="1200"/>
              <a:pPr eaLnBrk="1" hangingPunct="1"/>
              <a:t>3</a:t>
            </a:fld>
            <a:endParaRPr lang="en-US" altLang="en-US" sz="1200"/>
          </a:p>
        </p:txBody>
      </p:sp>
      <p:sp>
        <p:nvSpPr>
          <p:cNvPr id="44035" name="Rectangle 2">
            <a:extLst>
              <a:ext uri="{FF2B5EF4-FFF2-40B4-BE49-F238E27FC236}">
                <a16:creationId xmlns:a16="http://schemas.microsoft.com/office/drawing/2014/main" id="{C3485EDE-F309-F14D-4DAE-7CA5E8762F7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95AC0A1-9617-7753-02D3-8DF30ABD5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Times New Roman" panose="02020603050405020304" pitchFamily="18" charset="0"/>
              </a:rPr>
              <a:t>WELCOME</a:t>
            </a:r>
            <a:r>
              <a:rPr lang="en-US" altLang="en-US">
                <a:latin typeface="Arial" panose="020B0604020202020204" pitchFamily="34" charset="0"/>
                <a:cs typeface="Times New Roman" panose="02020603050405020304" pitchFamily="18" charset="0"/>
              </a:rPr>
              <a:t> participants to the learning event and introduce yourself.</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learning event takes approximately 2 to 3 hours to complete.</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event consists of interactive t</a:t>
            </a:r>
            <a:r>
              <a:rPr lang="en-US" altLang="en-US">
                <a:latin typeface="Arial" panose="020B0604020202020204" pitchFamily="34" charset="0"/>
              </a:rPr>
              <a:t>utorials, </a:t>
            </a:r>
            <a:r>
              <a:rPr lang="en-US" altLang="en-US">
                <a:latin typeface="Arial" panose="020B0604020202020204" pitchFamily="34" charset="0"/>
                <a:cs typeface="Times New Roman" panose="02020603050405020304" pitchFamily="18" charset="0"/>
              </a:rPr>
              <a:t>video clips and hands-on activities.</a:t>
            </a:r>
          </a:p>
          <a:p>
            <a:pPr eaLnBrk="1" hangingPunct="1"/>
            <a:r>
              <a:rPr lang="en-US" altLang="en-US" b="1">
                <a:latin typeface="Arial" panose="020B0604020202020204" pitchFamily="34" charset="0"/>
                <a:cs typeface="Times New Roman" panose="02020603050405020304" pitchFamily="18" charset="0"/>
              </a:rPr>
              <a:t>STATE</a:t>
            </a:r>
            <a:r>
              <a:rPr lang="en-US" altLang="en-US">
                <a:latin typeface="Arial" panose="020B0604020202020204" pitchFamily="34" charset="0"/>
                <a:cs typeface="Times New Roman" panose="02020603050405020304" pitchFamily="18" charset="0"/>
              </a:rPr>
              <a:t> the Learning Objective for the course.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u="sng">
                <a:latin typeface="Arial" panose="020B0604020202020204" pitchFamily="34" charset="0"/>
                <a:cs typeface="Times New Roman" panose="02020603050405020304" pitchFamily="18" charset="0"/>
              </a:rPr>
              <a:t>Learning Event Objective</a:t>
            </a:r>
            <a:r>
              <a:rPr lang="en-US" altLang="en-US" b="1">
                <a:latin typeface="Arial" panose="020B0604020202020204" pitchFamily="34" charset="0"/>
                <a:cs typeface="Times New Roman" panose="02020603050405020304" pitchFamily="18" charset="0"/>
              </a:rPr>
              <a:t>:</a:t>
            </a:r>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Upon completion of the learning event, the participant should be able to employ the toolkit resource needed to accomplish a task.</a:t>
            </a:r>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DE87A-7C82-26E2-3478-F04F150BF7A6}"/>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C019C9-EC37-653B-D951-A255262A9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31</a:t>
            </a:fld>
            <a:endParaRPr lang="en-US" altLang="en-US" sz="1200"/>
          </a:p>
        </p:txBody>
      </p:sp>
      <p:sp>
        <p:nvSpPr>
          <p:cNvPr id="72707" name="Rectangle 2">
            <a:extLst>
              <a:ext uri="{FF2B5EF4-FFF2-40B4-BE49-F238E27FC236}">
                <a16:creationId xmlns:a16="http://schemas.microsoft.com/office/drawing/2014/main" id="{38A5C9DE-CDC5-E812-318B-7E9E90315F9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B51C604-748E-0D78-9E30-7B47A5D1B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29153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B2F4-955D-2B82-9E63-A7D58AB99138}"/>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7B283F-9165-A2D3-8959-F0CDB21EE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32</a:t>
            </a:fld>
            <a:endParaRPr lang="en-US" altLang="en-US" sz="1200"/>
          </a:p>
        </p:txBody>
      </p:sp>
      <p:sp>
        <p:nvSpPr>
          <p:cNvPr id="72707" name="Rectangle 2">
            <a:extLst>
              <a:ext uri="{FF2B5EF4-FFF2-40B4-BE49-F238E27FC236}">
                <a16:creationId xmlns:a16="http://schemas.microsoft.com/office/drawing/2014/main" id="{24E83A3D-2CC1-ADE4-96DE-645DEDE3208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EFD81C9-36D4-08B2-D636-7AEF1D85C7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194678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3DDF-D4C3-82B6-93BA-E9BBF0B38C5D}"/>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E7D653C-4D89-342D-5287-7510CDA57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33</a:t>
            </a:fld>
            <a:endParaRPr lang="en-US" altLang="en-US" sz="1200"/>
          </a:p>
        </p:txBody>
      </p:sp>
      <p:sp>
        <p:nvSpPr>
          <p:cNvPr id="72707" name="Rectangle 2">
            <a:extLst>
              <a:ext uri="{FF2B5EF4-FFF2-40B4-BE49-F238E27FC236}">
                <a16:creationId xmlns:a16="http://schemas.microsoft.com/office/drawing/2014/main" id="{618512BF-EE48-17B8-B3C4-DE2582544D69}"/>
              </a:ext>
            </a:extLst>
          </p:cNvPr>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B9AA0731-9F85-516D-B1CC-006BC6CA15C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9614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2508-9DF4-E3E0-F78E-65BD754EEEC9}"/>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6D30E861-BD20-E7F1-DCE0-26A79D40F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34</a:t>
            </a:fld>
            <a:endParaRPr lang="en-US" altLang="en-US" sz="1200"/>
          </a:p>
        </p:txBody>
      </p:sp>
      <p:sp>
        <p:nvSpPr>
          <p:cNvPr id="72707" name="Rectangle 2">
            <a:extLst>
              <a:ext uri="{FF2B5EF4-FFF2-40B4-BE49-F238E27FC236}">
                <a16:creationId xmlns:a16="http://schemas.microsoft.com/office/drawing/2014/main" id="{5619F519-2723-6E4C-C111-6AE7B116926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3E81774-2468-79C7-BD82-A74C5DD66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163194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A0B9-FAB0-B598-D921-536B648573F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112D3477-8711-8074-8707-289E2D277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688BB81-18CB-475D-A7BD-AC9F4E8B2C3C}" type="slidenum">
              <a:rPr lang="en-US" altLang="en-US" sz="1200"/>
              <a:pPr eaLnBrk="1" hangingPunct="1"/>
              <a:t>35</a:t>
            </a:fld>
            <a:endParaRPr lang="en-US" altLang="en-US" sz="1200"/>
          </a:p>
        </p:txBody>
      </p:sp>
      <p:sp>
        <p:nvSpPr>
          <p:cNvPr id="72707" name="Rectangle 2">
            <a:extLst>
              <a:ext uri="{FF2B5EF4-FFF2-40B4-BE49-F238E27FC236}">
                <a16:creationId xmlns:a16="http://schemas.microsoft.com/office/drawing/2014/main" id="{4FDAA7F4-413B-6843-20C8-F6917F3EFA2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26415C9-A0CB-B925-00E8-219C43E27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57081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DDDAB-993E-61C1-6A1C-1EC722D7A150}"/>
            </a:ext>
          </a:extLst>
        </p:cNvPr>
        <p:cNvGrpSpPr/>
        <p:nvPr/>
      </p:nvGrpSpPr>
      <p:grpSpPr>
        <a:xfrm>
          <a:off x="0" y="0"/>
          <a:ext cx="0" cy="0"/>
          <a:chOff x="0" y="0"/>
          <a:chExt cx="0" cy="0"/>
        </a:xfrm>
      </p:grpSpPr>
      <p:sp>
        <p:nvSpPr>
          <p:cNvPr id="74754" name="Rectangle 7">
            <a:extLst>
              <a:ext uri="{FF2B5EF4-FFF2-40B4-BE49-F238E27FC236}">
                <a16:creationId xmlns:a16="http://schemas.microsoft.com/office/drawing/2014/main" id="{698BADA5-F310-0302-089A-8C584CB374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49DC91A-523B-4BAE-9E2E-BB4E01044834}" type="slidenum">
              <a:rPr lang="en-US" altLang="en-US" sz="1200"/>
              <a:pPr eaLnBrk="1" hangingPunct="1"/>
              <a:t>36</a:t>
            </a:fld>
            <a:endParaRPr lang="en-US" altLang="en-US" sz="1200"/>
          </a:p>
        </p:txBody>
      </p:sp>
      <p:sp>
        <p:nvSpPr>
          <p:cNvPr id="74755" name="Rectangle 2">
            <a:extLst>
              <a:ext uri="{FF2B5EF4-FFF2-40B4-BE49-F238E27FC236}">
                <a16:creationId xmlns:a16="http://schemas.microsoft.com/office/drawing/2014/main" id="{BD6C567A-3998-A6B3-1882-D375B1F063F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F49D8AF-5E8F-3FC1-2D3C-C17F03A11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643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1CDE77E-60BF-770C-0016-F8A0E2CB7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3D844E6-8B12-44D2-B203-2EA2DCE455A9}" type="slidenum">
              <a:rPr lang="en-US" altLang="en-US" sz="1200"/>
              <a:pPr eaLnBrk="1" hangingPunct="1"/>
              <a:t>4</a:t>
            </a:fld>
            <a:endParaRPr lang="en-US" altLang="en-US" sz="1200"/>
          </a:p>
        </p:txBody>
      </p:sp>
      <p:sp>
        <p:nvSpPr>
          <p:cNvPr id="45059" name="Rectangle 2">
            <a:extLst>
              <a:ext uri="{FF2B5EF4-FFF2-40B4-BE49-F238E27FC236}">
                <a16:creationId xmlns:a16="http://schemas.microsoft.com/office/drawing/2014/main" id="{F05F09B1-DB2B-7C94-CB73-29C126E3838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82F0D57-F9A9-A21D-2EB1-9729EE1E5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07351EA-CA95-DF31-6237-BF8C41EDDE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5</a:t>
            </a:fld>
            <a:endParaRPr lang="en-US" altLang="en-US" sz="1200"/>
          </a:p>
        </p:txBody>
      </p:sp>
      <p:sp>
        <p:nvSpPr>
          <p:cNvPr id="46083" name="Rectangle 2">
            <a:extLst>
              <a:ext uri="{FF2B5EF4-FFF2-40B4-BE49-F238E27FC236}">
                <a16:creationId xmlns:a16="http://schemas.microsoft.com/office/drawing/2014/main" id="{984DFD7E-F0D2-AAEB-7B34-D23E4FD3455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C3C1F33-30F8-27D1-5E45-7CD153D6A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D2888-CF6A-5A65-C341-4C7D0E2CBE12}"/>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461DB6AB-C5BE-EBD9-31D5-942031542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6</a:t>
            </a:fld>
            <a:endParaRPr lang="en-US" altLang="en-US" sz="1200"/>
          </a:p>
        </p:txBody>
      </p:sp>
      <p:sp>
        <p:nvSpPr>
          <p:cNvPr id="46083" name="Rectangle 2">
            <a:extLst>
              <a:ext uri="{FF2B5EF4-FFF2-40B4-BE49-F238E27FC236}">
                <a16:creationId xmlns:a16="http://schemas.microsoft.com/office/drawing/2014/main" id="{F6BE4B17-6EA5-BB5F-7813-D9A9C66A2B7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1E0D435-D669-A1E7-69A5-AEC9DFEAB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0110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BE5B-2557-9A8A-1EF5-1BAA63EA7F40}"/>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D62C5197-236B-7D14-B314-C186AAB25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7</a:t>
            </a:fld>
            <a:endParaRPr lang="en-US" altLang="en-US" sz="1200"/>
          </a:p>
        </p:txBody>
      </p:sp>
      <p:sp>
        <p:nvSpPr>
          <p:cNvPr id="46083" name="Rectangle 2">
            <a:extLst>
              <a:ext uri="{FF2B5EF4-FFF2-40B4-BE49-F238E27FC236}">
                <a16:creationId xmlns:a16="http://schemas.microsoft.com/office/drawing/2014/main" id="{1FCA4539-23D3-4C6A-0B6E-71F6E56B378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5F974B-8F03-2082-104B-1334D4C00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167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E36C4E8-2715-0B12-D34A-F89D0B9980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CBA89F68-E822-49C7-B5A2-AD95699647D9}" type="slidenum">
              <a:rPr lang="en-US" altLang="en-US" sz="1200"/>
              <a:pPr eaLnBrk="1" hangingPunct="1"/>
              <a:t>8</a:t>
            </a:fld>
            <a:endParaRPr lang="en-US" altLang="en-US" sz="1200"/>
          </a:p>
        </p:txBody>
      </p:sp>
      <p:sp>
        <p:nvSpPr>
          <p:cNvPr id="48131" name="Rectangle 2">
            <a:extLst>
              <a:ext uri="{FF2B5EF4-FFF2-40B4-BE49-F238E27FC236}">
                <a16:creationId xmlns:a16="http://schemas.microsoft.com/office/drawing/2014/main" id="{19FDAB10-742F-6EA5-88E7-7961C99E6A8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FED7456-5870-EEE0-D107-DA9B6E07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Pressing the speaker icon in the presentation mode will play the sound as defined in the “Tone Information”area.</a:t>
            </a:r>
          </a:p>
          <a:p>
            <a:pPr eaLnBrk="1" hangingPunct="1"/>
            <a:endParaRPr lang="en-US" altLang="en-US"/>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4628FE5-89EC-EC94-1F04-BC1D48EA6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894E0D97-6F01-454C-BB1B-B8B5FEFD6368}" type="slidenum">
              <a:rPr lang="en-US" altLang="en-US" sz="1200"/>
              <a:pPr eaLnBrk="1" hangingPunct="1"/>
              <a:t>9</a:t>
            </a:fld>
            <a:endParaRPr lang="en-US" altLang="en-US" sz="1200"/>
          </a:p>
        </p:txBody>
      </p:sp>
      <p:sp>
        <p:nvSpPr>
          <p:cNvPr id="47107" name="Rectangle 2">
            <a:extLst>
              <a:ext uri="{FF2B5EF4-FFF2-40B4-BE49-F238E27FC236}">
                <a16:creationId xmlns:a16="http://schemas.microsoft.com/office/drawing/2014/main" id="{A0C2043B-62B9-1B9F-4EEB-4372006838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4B3583C-45CD-0569-4F31-22CDD1219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a:latin typeface="Arial" panose="020B0604020202020204" pitchFamily="34" charset="0"/>
              </a:rPr>
              <a:t>Describe the LED status, Red VS Amber and solid VS flashing.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CA82DD-8407-9CCA-76DF-80318DB8BF0B}"/>
              </a:ext>
            </a:extLst>
          </p:cNvPr>
          <p:cNvSpPr>
            <a:spLocks noChangeArrowheads="1"/>
          </p:cNvSpPr>
          <p:nvPr userDrawn="1"/>
        </p:nvSpPr>
        <p:spPr bwMode="auto">
          <a:xfrm>
            <a:off x="2971800" y="152400"/>
            <a:ext cx="5005388" cy="5791200"/>
          </a:xfrm>
          <a:prstGeom prst="rect">
            <a:avLst/>
          </a:prstGeom>
          <a:solidFill>
            <a:srgbClr val="6083B2"/>
          </a:solidFill>
          <a:ln w="9525">
            <a:noFill/>
            <a:miter lim="800000"/>
            <a:headEnd/>
            <a:tailEnd/>
          </a:ln>
          <a:effectLst/>
        </p:spPr>
        <p:txBody>
          <a:bodyPr wrap="none" anchor="ctr"/>
          <a:lstStyle/>
          <a:p>
            <a:pPr>
              <a:spcBef>
                <a:spcPct val="0"/>
              </a:spcBef>
              <a:defRPr/>
            </a:pPr>
            <a:endParaRPr lang="en-US" sz="1600">
              <a:solidFill>
                <a:srgbClr val="993366"/>
              </a:solidFill>
            </a:endParaRPr>
          </a:p>
        </p:txBody>
      </p:sp>
      <p:sp>
        <p:nvSpPr>
          <p:cNvPr id="3" name="Rectangle 11">
            <a:extLst>
              <a:ext uri="{FF2B5EF4-FFF2-40B4-BE49-F238E27FC236}">
                <a16:creationId xmlns:a16="http://schemas.microsoft.com/office/drawing/2014/main" id="{F75A5522-039D-67EA-23C9-CD234193A722}"/>
              </a:ext>
            </a:extLst>
          </p:cNvPr>
          <p:cNvSpPr>
            <a:spLocks noChangeArrowheads="1"/>
          </p:cNvSpPr>
          <p:nvPr userDrawn="1"/>
        </p:nvSpPr>
        <p:spPr bwMode="auto">
          <a:xfrm>
            <a:off x="228600" y="1371600"/>
            <a:ext cx="7467600" cy="2286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4" name="Rectangle 28">
            <a:extLst>
              <a:ext uri="{FF2B5EF4-FFF2-40B4-BE49-F238E27FC236}">
                <a16:creationId xmlns:a16="http://schemas.microsoft.com/office/drawing/2014/main" id="{65B76D53-7E55-06AF-C542-249C172B98E1}"/>
              </a:ext>
            </a:extLst>
          </p:cNvPr>
          <p:cNvSpPr>
            <a:spLocks noChangeArrowheads="1"/>
          </p:cNvSpPr>
          <p:nvPr userDrawn="1"/>
        </p:nvSpPr>
        <p:spPr bwMode="auto">
          <a:xfrm>
            <a:off x="457200" y="1600200"/>
            <a:ext cx="7010400" cy="1905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5" name="Rectangle 29">
            <a:extLst>
              <a:ext uri="{FF2B5EF4-FFF2-40B4-BE49-F238E27FC236}">
                <a16:creationId xmlns:a16="http://schemas.microsoft.com/office/drawing/2014/main" id="{DC3339F1-E059-2878-1A96-B46C3FECD89C}"/>
              </a:ext>
            </a:extLst>
          </p:cNvPr>
          <p:cNvSpPr>
            <a:spLocks noChangeArrowheads="1"/>
          </p:cNvSpPr>
          <p:nvPr userDrawn="1"/>
        </p:nvSpPr>
        <p:spPr bwMode="auto">
          <a:xfrm>
            <a:off x="0" y="1828800"/>
            <a:ext cx="6019800" cy="1524000"/>
          </a:xfrm>
          <a:prstGeom prst="rect">
            <a:avLst/>
          </a:prstGeom>
          <a:solidFill>
            <a:schemeClr val="bg1"/>
          </a:solidFill>
          <a:ln w="9525">
            <a:noFill/>
            <a:miter lim="800000"/>
            <a:headEnd/>
            <a:tailEnd/>
          </a:ln>
          <a:effectLst/>
        </p:spPr>
        <p:txBody>
          <a:bodyPr anchor="ctr">
            <a:spAutoFit/>
          </a:bodyPr>
          <a:lstStyle/>
          <a:p>
            <a:pPr>
              <a:defRPr/>
            </a:pPr>
            <a:endParaRPr lang="en-US"/>
          </a:p>
        </p:txBody>
      </p:sp>
      <p:sp>
        <p:nvSpPr>
          <p:cNvPr id="6" name="Text Box 9">
            <a:extLst>
              <a:ext uri="{FF2B5EF4-FFF2-40B4-BE49-F238E27FC236}">
                <a16:creationId xmlns:a16="http://schemas.microsoft.com/office/drawing/2014/main" id="{1C6650E6-91E7-010F-162C-D4711268DCB9}"/>
              </a:ext>
            </a:extLst>
          </p:cNvPr>
          <p:cNvSpPr txBox="1">
            <a:spLocks noChangeArrowheads="1"/>
          </p:cNvSpPr>
          <p:nvPr userDrawn="1"/>
        </p:nvSpPr>
        <p:spPr bwMode="auto">
          <a:xfrm>
            <a:off x="3962400" y="3733800"/>
            <a:ext cx="3962400" cy="1257300"/>
          </a:xfrm>
          <a:prstGeom prst="rect">
            <a:avLst/>
          </a:prstGeom>
          <a:noFill/>
          <a:ln w="9525">
            <a:noFill/>
            <a:miter lim="800000"/>
            <a:headEnd/>
            <a:tailEnd/>
          </a:ln>
          <a:effectLst/>
        </p:spPr>
        <p:txBody>
          <a:bodyPr>
            <a:spAutoFit/>
          </a:bodyPr>
          <a:lstStyle/>
          <a:p>
            <a:pPr algn="l">
              <a:lnSpc>
                <a:spcPct val="120000"/>
              </a:lnSpc>
              <a:spcBef>
                <a:spcPct val="0"/>
              </a:spcBef>
              <a:defRPr/>
            </a:pPr>
            <a:r>
              <a:rPr lang="en-US" sz="2100" b="1">
                <a:solidFill>
                  <a:schemeClr val="bg1"/>
                </a:solidFill>
              </a:rPr>
              <a:t>ASTRO</a:t>
            </a:r>
            <a:r>
              <a:rPr lang="en-US" sz="1200" b="1" baseline="85000">
                <a:solidFill>
                  <a:schemeClr val="bg1"/>
                </a:solidFill>
              </a:rPr>
              <a:t>®</a:t>
            </a:r>
            <a:endParaRPr lang="en-US" sz="2100" b="1">
              <a:solidFill>
                <a:schemeClr val="bg1"/>
              </a:solidFill>
            </a:endParaRPr>
          </a:p>
          <a:p>
            <a:pPr algn="l" eaLnBrk="0" hangingPunct="0">
              <a:spcBef>
                <a:spcPct val="0"/>
              </a:spcBef>
              <a:defRPr/>
            </a:pPr>
            <a:r>
              <a:rPr lang="en-US" sz="1600" b="1">
                <a:solidFill>
                  <a:schemeClr val="bg1"/>
                </a:solidFill>
              </a:rPr>
              <a:t>XTL™ 5000 Digital Mobile Radio</a:t>
            </a:r>
          </a:p>
          <a:p>
            <a:pPr algn="l" eaLnBrk="0" hangingPunct="0">
              <a:lnSpc>
                <a:spcPct val="120000"/>
              </a:lnSpc>
              <a:spcBef>
                <a:spcPct val="0"/>
              </a:spcBef>
              <a:defRPr/>
            </a:pPr>
            <a:r>
              <a:rPr lang="en-US" sz="1400" b="1">
                <a:solidFill>
                  <a:schemeClr val="bg1"/>
                </a:solidFill>
              </a:rPr>
              <a:t>Model O5</a:t>
            </a:r>
          </a:p>
          <a:p>
            <a:pPr algn="l" eaLnBrk="0" hangingPunct="0">
              <a:spcBef>
                <a:spcPct val="15000"/>
              </a:spcBef>
              <a:defRPr/>
            </a:pPr>
            <a:r>
              <a:rPr lang="en-US" sz="1600">
                <a:solidFill>
                  <a:schemeClr val="bg1"/>
                </a:solidFill>
              </a:rPr>
              <a:t>Interactive End-User Training</a:t>
            </a:r>
          </a:p>
        </p:txBody>
      </p:sp>
      <p:pic>
        <p:nvPicPr>
          <p:cNvPr id="7" name="Picture 14" descr="motiehblack">
            <a:extLst>
              <a:ext uri="{FF2B5EF4-FFF2-40B4-BE49-F238E27FC236}">
                <a16:creationId xmlns:a16="http://schemas.microsoft.com/office/drawing/2014/main" id="{8D8A0E2B-73F1-B61D-89B7-A2BF55B6F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25384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a:extLst>
              <a:ext uri="{FF2B5EF4-FFF2-40B4-BE49-F238E27FC236}">
                <a16:creationId xmlns:a16="http://schemas.microsoft.com/office/drawing/2014/main" id="{9AFF84BA-B0C2-2078-5E40-8E51F1024B29}"/>
              </a:ext>
            </a:extLst>
          </p:cNvPr>
          <p:cNvSpPr>
            <a:spLocks noChangeArrowheads="1"/>
          </p:cNvSpPr>
          <p:nvPr userDrawn="1"/>
        </p:nvSpPr>
        <p:spPr bwMode="auto">
          <a:xfrm>
            <a:off x="3962400" y="5334000"/>
            <a:ext cx="2693988" cy="533400"/>
          </a:xfrm>
          <a:prstGeom prst="rect">
            <a:avLst/>
          </a:prstGeom>
          <a:noFill/>
          <a:ln w="9525">
            <a:noFill/>
            <a:miter lim="800000"/>
            <a:headEnd/>
            <a:tailEnd/>
          </a:ln>
          <a:effectLst/>
        </p:spPr>
        <p:txBody>
          <a:bodyPr/>
          <a:lstStyle/>
          <a:p>
            <a:pPr algn="l" eaLnBrk="0" hangingPunct="0">
              <a:spcBef>
                <a:spcPct val="0"/>
              </a:spcBef>
              <a:defRPr/>
            </a:pPr>
            <a:r>
              <a:rPr lang="en-US" sz="600">
                <a:solidFill>
                  <a:srgbClr val="DDDDDD"/>
                </a:solidFill>
              </a:rPr>
              <a:t>TAG Content Development</a:t>
            </a:r>
          </a:p>
          <a:p>
            <a:pPr algn="l" eaLnBrk="0" hangingPunct="0">
              <a:spcBef>
                <a:spcPct val="0"/>
              </a:spcBef>
              <a:defRPr/>
            </a:pPr>
            <a:endParaRPr lang="en-US" sz="600">
              <a:solidFill>
                <a:srgbClr val="DDDDDD"/>
              </a:solidFill>
            </a:endParaRPr>
          </a:p>
          <a:p>
            <a:pPr algn="l" eaLnBrk="0" hangingPunct="0">
              <a:spcBef>
                <a:spcPct val="0"/>
              </a:spcBef>
              <a:defRPr/>
            </a:pPr>
            <a:r>
              <a:rPr lang="en-US" sz="600">
                <a:solidFill>
                  <a:srgbClr val="DDDDDD"/>
                </a:solidFill>
              </a:rPr>
              <a:t>MOTOROLA and the Stylized M Logo, and ASTRO are registered in the US Patent and Trademark Office. All other product or service names are the property of their respective owners. © Motorola, Inc. 2003.  </a:t>
            </a:r>
          </a:p>
          <a:p>
            <a:pPr algn="l" eaLnBrk="0" hangingPunct="0">
              <a:spcBef>
                <a:spcPct val="0"/>
              </a:spcBef>
              <a:defRPr/>
            </a:pPr>
            <a:endParaRPr lang="en-US" sz="600">
              <a:solidFill>
                <a:srgbClr val="DDDDDD"/>
              </a:solidFill>
            </a:endParaRPr>
          </a:p>
        </p:txBody>
      </p:sp>
      <p:grpSp>
        <p:nvGrpSpPr>
          <p:cNvPr id="9" name="Group 23">
            <a:extLst>
              <a:ext uri="{FF2B5EF4-FFF2-40B4-BE49-F238E27FC236}">
                <a16:creationId xmlns:a16="http://schemas.microsoft.com/office/drawing/2014/main" id="{189544C9-1B8D-F48B-1899-EE3A0880F0F5}"/>
              </a:ext>
            </a:extLst>
          </p:cNvPr>
          <p:cNvGrpSpPr>
            <a:grpSpLocks/>
          </p:cNvGrpSpPr>
          <p:nvPr userDrawn="1"/>
        </p:nvGrpSpPr>
        <p:grpSpPr bwMode="auto">
          <a:xfrm>
            <a:off x="76200" y="1981200"/>
            <a:ext cx="5456238" cy="1322388"/>
            <a:chOff x="209" y="2280"/>
            <a:chExt cx="3437" cy="833"/>
          </a:xfrm>
        </p:grpSpPr>
        <p:pic>
          <p:nvPicPr>
            <p:cNvPr id="10" name="Picture 24" descr="ambulance">
              <a:extLst>
                <a:ext uri="{FF2B5EF4-FFF2-40B4-BE49-F238E27FC236}">
                  <a16:creationId xmlns:a16="http://schemas.microsoft.com/office/drawing/2014/main" id="{C78CBD96-40B4-273E-CC70-06A7AD7B4E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5"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CD10-FLASH_WEBSITE_IMAGES-Fire%20Engine%202%20fire%20back%20copy">
              <a:extLst>
                <a:ext uri="{FF2B5EF4-FFF2-40B4-BE49-F238E27FC236}">
                  <a16:creationId xmlns:a16="http://schemas.microsoft.com/office/drawing/2014/main" id="{4EEB04C6-7C88-2FC7-0039-96B70460032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police_cars">
              <a:extLst>
                <a:ext uri="{FF2B5EF4-FFF2-40B4-BE49-F238E27FC236}">
                  <a16:creationId xmlns:a16="http://schemas.microsoft.com/office/drawing/2014/main" id="{8413B57C-3EF5-AB69-0774-2C73536CA63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3"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0">
            <a:extLst>
              <a:ext uri="{FF2B5EF4-FFF2-40B4-BE49-F238E27FC236}">
                <a16:creationId xmlns:a16="http://schemas.microsoft.com/office/drawing/2014/main" id="{50EB0C53-6DB2-0925-6341-BD083EA31B0E}"/>
              </a:ext>
            </a:extLst>
          </p:cNvPr>
          <p:cNvSpPr>
            <a:spLocks noChangeArrowheads="1"/>
          </p:cNvSpPr>
          <p:nvPr userDrawn="1"/>
        </p:nvSpPr>
        <p:spPr bwMode="auto">
          <a:xfrm>
            <a:off x="228600" y="1905000"/>
            <a:ext cx="5486400" cy="1295400"/>
          </a:xfrm>
          <a:prstGeom prst="rect">
            <a:avLst/>
          </a:prstGeom>
          <a:noFill/>
          <a:ln w="9525">
            <a:solidFill>
              <a:schemeClr val="tx1"/>
            </a:solidFill>
            <a:miter lim="800000"/>
            <a:headEnd/>
            <a:tailEnd/>
          </a:ln>
          <a:effectLst/>
        </p:spPr>
        <p:txBody>
          <a:bodyPr anchor="ctr">
            <a:spAutoFit/>
          </a:bodyPr>
          <a:lstStyle/>
          <a:p>
            <a:pPr>
              <a:defRPr/>
            </a:pPr>
            <a:endParaRPr lang="en-US"/>
          </a:p>
        </p:txBody>
      </p:sp>
      <p:pic>
        <p:nvPicPr>
          <p:cNvPr id="14" name="Picture 103">
            <a:extLst>
              <a:ext uri="{FF2B5EF4-FFF2-40B4-BE49-F238E27FC236}">
                <a16:creationId xmlns:a16="http://schemas.microsoft.com/office/drawing/2014/main" id="{34203A70-D202-E4F2-F235-AE26DCAC75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5221288"/>
            <a:ext cx="914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99005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06400" y="1422400"/>
            <a:ext cx="7316788" cy="402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88031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12700"/>
            <a:ext cx="1895475" cy="543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0" y="12700"/>
            <a:ext cx="5535613" cy="5435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014810"/>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Table Placeholder 2"/>
          <p:cNvSpPr>
            <a:spLocks noGrp="1"/>
          </p:cNvSpPr>
          <p:nvPr>
            <p:ph type="tbl" idx="1"/>
          </p:nvPr>
        </p:nvSpPr>
        <p:spPr>
          <a:xfrm>
            <a:off x="406400" y="1422400"/>
            <a:ext cx="7316788" cy="4025900"/>
          </a:xfrm>
          <a:prstGeom prst="rect">
            <a:avLst/>
          </a:prstGeom>
        </p:spPr>
        <p:txBody>
          <a:bodyPr/>
          <a:lstStyle/>
          <a:p>
            <a:pPr lvl="0"/>
            <a:endParaRPr lang="en-US" noProof="0"/>
          </a:p>
        </p:txBody>
      </p:sp>
    </p:spTree>
    <p:extLst>
      <p:ext uri="{BB962C8B-B14F-4D97-AF65-F5344CB8AC3E}">
        <p14:creationId xmlns:p14="http://schemas.microsoft.com/office/powerpoint/2010/main" val="186443242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40200" y="142240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40200" y="351155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17519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2700"/>
            <a:ext cx="7583488" cy="543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7005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422400"/>
            <a:ext cx="7316788"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1397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19538"/>
            <a:ext cx="6908800" cy="1211262"/>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2938" y="2584450"/>
            <a:ext cx="6908800" cy="13350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658148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0200" y="1422400"/>
            <a:ext cx="3582988"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16099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7316788" cy="101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400" y="1365250"/>
            <a:ext cx="3592513"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0" y="1933575"/>
            <a:ext cx="3592513"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29088" y="1365250"/>
            <a:ext cx="3594100"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29088" y="1933575"/>
            <a:ext cx="3594100"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22681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9817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9650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2888"/>
            <a:ext cx="2674938" cy="10334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178175" y="242888"/>
            <a:ext cx="4545013" cy="5205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1276350"/>
            <a:ext cx="2674938" cy="4171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78900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3850" y="4268788"/>
            <a:ext cx="4876800" cy="5048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93850" y="544513"/>
            <a:ext cx="4876800"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93850" y="4773613"/>
            <a:ext cx="4876800" cy="7159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63330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9.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4.xml"/><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37">
            <a:extLst>
              <a:ext uri="{FF2B5EF4-FFF2-40B4-BE49-F238E27FC236}">
                <a16:creationId xmlns:a16="http://schemas.microsoft.com/office/drawing/2014/main" id="{64861F32-15B1-3E35-4482-676612970D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76425" y="874713"/>
            <a:ext cx="60864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9" name="Rectangle 195">
            <a:extLst>
              <a:ext uri="{FF2B5EF4-FFF2-40B4-BE49-F238E27FC236}">
                <a16:creationId xmlns:a16="http://schemas.microsoft.com/office/drawing/2014/main" id="{273AE569-0EC5-82BD-EBB0-1048D5606279}"/>
              </a:ext>
            </a:extLst>
          </p:cNvPr>
          <p:cNvSpPr>
            <a:spLocks noChangeArrowheads="1"/>
          </p:cNvSpPr>
          <p:nvPr userDrawn="1"/>
        </p:nvSpPr>
        <p:spPr bwMode="auto">
          <a:xfrm>
            <a:off x="0" y="5872163"/>
            <a:ext cx="8129588" cy="233362"/>
          </a:xfrm>
          <a:prstGeom prst="rect">
            <a:avLst/>
          </a:prstGeom>
          <a:solidFill>
            <a:srgbClr val="93ABCB"/>
          </a:solidFill>
          <a:ln w="9525">
            <a:noFill/>
            <a:miter lim="800000"/>
            <a:headEnd/>
            <a:tailEnd/>
          </a:ln>
          <a:effectLst/>
        </p:spPr>
        <p:txBody>
          <a:bodyPr anchor="ctr">
            <a:spAutoFit/>
          </a:bodyPr>
          <a:lstStyle/>
          <a:p>
            <a:pPr>
              <a:defRPr/>
            </a:pPr>
            <a:endParaRPr lang="en-US"/>
          </a:p>
        </p:txBody>
      </p:sp>
      <p:sp>
        <p:nvSpPr>
          <p:cNvPr id="1136" name="Rectangle 112">
            <a:extLst>
              <a:ext uri="{FF2B5EF4-FFF2-40B4-BE49-F238E27FC236}">
                <a16:creationId xmlns:a16="http://schemas.microsoft.com/office/drawing/2014/main" id="{95BE740A-B2D4-4FBE-D3A7-E433F57AC51E}"/>
              </a:ext>
            </a:extLst>
          </p:cNvPr>
          <p:cNvSpPr>
            <a:spLocks noChangeArrowheads="1"/>
          </p:cNvSpPr>
          <p:nvPr userDrawn="1"/>
        </p:nvSpPr>
        <p:spPr bwMode="auto">
          <a:xfrm>
            <a:off x="0" y="0"/>
            <a:ext cx="5727700" cy="609600"/>
          </a:xfrm>
          <a:prstGeom prst="rect">
            <a:avLst/>
          </a:prstGeom>
          <a:solidFill>
            <a:srgbClr val="EEDA78"/>
          </a:solidFill>
          <a:ln w="9525">
            <a:noFill/>
            <a:miter lim="800000"/>
            <a:headEnd/>
            <a:tailEnd/>
          </a:ln>
          <a:effectLst/>
        </p:spPr>
        <p:txBody>
          <a:bodyPr wrap="none" anchor="ctr"/>
          <a:lstStyle/>
          <a:p>
            <a:pPr>
              <a:defRPr/>
            </a:pPr>
            <a:endParaRPr lang="en-US"/>
          </a:p>
        </p:txBody>
      </p:sp>
      <p:sp>
        <p:nvSpPr>
          <p:cNvPr id="1032" name="Rectangle 113">
            <a:extLst>
              <a:ext uri="{FF2B5EF4-FFF2-40B4-BE49-F238E27FC236}">
                <a16:creationId xmlns:a16="http://schemas.microsoft.com/office/drawing/2014/main" id="{53D3213C-3396-19C7-62A5-902E297993E5}"/>
              </a:ext>
            </a:extLst>
          </p:cNvPr>
          <p:cNvSpPr>
            <a:spLocks noGrp="1" noChangeAspect="1" noChangeArrowheads="1"/>
          </p:cNvSpPr>
          <p:nvPr>
            <p:ph type="title"/>
          </p:nvPr>
        </p:nvSpPr>
        <p:spPr bwMode="auto">
          <a:xfrm>
            <a:off x="139700" y="12700"/>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145" name="Rectangle 121">
            <a:extLst>
              <a:ext uri="{FF2B5EF4-FFF2-40B4-BE49-F238E27FC236}">
                <a16:creationId xmlns:a16="http://schemas.microsoft.com/office/drawing/2014/main" id="{46E45A8F-42E9-C6A5-1C59-D5CB5E25FF68}"/>
              </a:ext>
            </a:extLst>
          </p:cNvPr>
          <p:cNvSpPr>
            <a:spLocks noChangeArrowheads="1"/>
          </p:cNvSpPr>
          <p:nvPr userDrawn="1"/>
        </p:nvSpPr>
        <p:spPr bwMode="auto">
          <a:xfrm>
            <a:off x="76200" y="5876925"/>
            <a:ext cx="457200" cy="182563"/>
          </a:xfrm>
          <a:prstGeom prst="rect">
            <a:avLst/>
          </a:prstGeom>
          <a:noFill/>
          <a:ln w="9525">
            <a:noFill/>
            <a:miter lim="800000"/>
            <a:headEnd/>
            <a:tailEnd/>
          </a:ln>
          <a:effec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D00FDF7-7C5F-4175-BBEE-7A8FF184EDF2}" type="slidenum">
              <a:rPr lang="en-US" altLang="en-US" sz="1000">
                <a:solidFill>
                  <a:schemeClr val="bg1"/>
                </a:solidFill>
              </a:rPr>
              <a:pPr eaLnBrk="1" hangingPunct="1"/>
              <a:t>‹#›</a:t>
            </a:fld>
            <a:endParaRPr lang="en-US" altLang="en-US" sz="1000">
              <a:solidFill>
                <a:schemeClr val="bg1"/>
              </a:solidFill>
            </a:endParaRPr>
          </a:p>
        </p:txBody>
      </p:sp>
      <p:sp>
        <p:nvSpPr>
          <p:cNvPr id="1150" name="Rectangle 126">
            <a:extLst>
              <a:ext uri="{FF2B5EF4-FFF2-40B4-BE49-F238E27FC236}">
                <a16:creationId xmlns:a16="http://schemas.microsoft.com/office/drawing/2014/main" id="{D0F88AFB-5278-4EE8-A400-2810BF20A6C6}"/>
              </a:ext>
            </a:extLst>
          </p:cNvPr>
          <p:cNvSpPr>
            <a:spLocks noChangeArrowheads="1"/>
          </p:cNvSpPr>
          <p:nvPr userDrawn="1"/>
        </p:nvSpPr>
        <p:spPr bwMode="auto">
          <a:xfrm>
            <a:off x="5688013" y="0"/>
            <a:ext cx="2451100" cy="609600"/>
          </a:xfrm>
          <a:prstGeom prst="rect">
            <a:avLst/>
          </a:prstGeom>
          <a:solidFill>
            <a:srgbClr val="6083B2"/>
          </a:solidFill>
          <a:ln w="9525">
            <a:noFill/>
            <a:miter lim="800000"/>
            <a:headEnd/>
            <a:tailEnd/>
          </a:ln>
          <a:effectLst/>
        </p:spPr>
        <p:txBody>
          <a:bodyPr anchor="ctr">
            <a:spAutoFit/>
          </a:bodyPr>
          <a:lstStyle/>
          <a:p>
            <a:pPr>
              <a:defRPr/>
            </a:pPr>
            <a:endParaRPr lang="en-US"/>
          </a:p>
        </p:txBody>
      </p:sp>
      <p:sp>
        <p:nvSpPr>
          <p:cNvPr id="1117" name="Text Box 93">
            <a:extLst>
              <a:ext uri="{FF2B5EF4-FFF2-40B4-BE49-F238E27FC236}">
                <a16:creationId xmlns:a16="http://schemas.microsoft.com/office/drawing/2014/main" id="{401A2E8B-3D0D-8A01-88C0-E5C671043463}"/>
              </a:ext>
            </a:extLst>
          </p:cNvPr>
          <p:cNvSpPr txBox="1">
            <a:spLocks noChangeArrowheads="1"/>
          </p:cNvSpPr>
          <p:nvPr userDrawn="1"/>
        </p:nvSpPr>
        <p:spPr bwMode="auto">
          <a:xfrm>
            <a:off x="5692775" y="0"/>
            <a:ext cx="2292350" cy="427038"/>
          </a:xfrm>
          <a:prstGeom prst="rect">
            <a:avLst/>
          </a:prstGeom>
          <a:solidFill>
            <a:srgbClr val="6083B2"/>
          </a:solidFill>
          <a:ln w="9525">
            <a:noFill/>
            <a:miter lim="800000"/>
            <a:headEnd/>
            <a:tailEnd/>
          </a:ln>
          <a:effectLst/>
        </p:spPr>
        <p:txBody>
          <a:bodyPr>
            <a:spAutoFit/>
          </a:bodyPr>
          <a:lstStyle/>
          <a:p>
            <a:pPr algn="r" eaLnBrk="0" hangingPunct="0">
              <a:spcBef>
                <a:spcPct val="0"/>
              </a:spcBef>
              <a:defRPr/>
            </a:pPr>
            <a:r>
              <a:rPr lang="en-US" sz="1000" b="1">
                <a:solidFill>
                  <a:schemeClr val="bg1"/>
                </a:solidFill>
              </a:rPr>
              <a:t>XTL™ 5000 Digital Mobile Radio</a:t>
            </a:r>
          </a:p>
          <a:p>
            <a:pPr algn="r" eaLnBrk="0" hangingPunct="0">
              <a:lnSpc>
                <a:spcPct val="120000"/>
              </a:lnSpc>
              <a:spcBef>
                <a:spcPct val="0"/>
              </a:spcBef>
              <a:defRPr/>
            </a:pPr>
            <a:r>
              <a:rPr lang="en-US" sz="1000" b="1">
                <a:solidFill>
                  <a:schemeClr val="bg1"/>
                </a:solidFill>
              </a:rPr>
              <a:t>Model O5</a:t>
            </a:r>
          </a:p>
        </p:txBody>
      </p:sp>
      <p:sp>
        <p:nvSpPr>
          <p:cNvPr id="1180" name="AutoShape 156">
            <a:hlinkClick r:id="" action="ppaction://hlinkshowjump?jump=nextslide" highlightClick="1"/>
            <a:extLst>
              <a:ext uri="{FF2B5EF4-FFF2-40B4-BE49-F238E27FC236}">
                <a16:creationId xmlns:a16="http://schemas.microsoft.com/office/drawing/2014/main" id="{738D669A-77FF-BC26-3CAC-2266B8FA8A46}"/>
              </a:ext>
            </a:extLst>
          </p:cNvPr>
          <p:cNvSpPr>
            <a:spLocks noChangeArrowheads="1"/>
          </p:cNvSpPr>
          <p:nvPr userDrawn="1"/>
        </p:nvSpPr>
        <p:spPr bwMode="auto">
          <a:xfrm>
            <a:off x="6381750" y="5870575"/>
            <a:ext cx="731838" cy="228600"/>
          </a:xfrm>
          <a:prstGeom prst="actionButtonBlank">
            <a:avLst/>
          </a:prstGeom>
          <a:solidFill>
            <a:srgbClr val="E8DD76"/>
          </a:solidFill>
          <a:ln w="9525">
            <a:noFill/>
            <a:miter lim="800000"/>
            <a:headEnd/>
            <a:tailEnd/>
          </a:ln>
          <a:effectLst/>
        </p:spPr>
        <p:txBody>
          <a:bodyPr wrap="none" anchor="ctr"/>
          <a:lstStyle/>
          <a:p>
            <a:pPr>
              <a:defRPr/>
            </a:pPr>
            <a:r>
              <a:rPr lang="en-US" sz="1600" dirty="0">
                <a:solidFill>
                  <a:schemeClr val="tx1"/>
                </a:solidFill>
                <a:hlinkClick r:id="" action="ppaction://hlinkshowjump?jump=nextslide"/>
              </a:rPr>
              <a:t>►</a:t>
            </a:r>
            <a:endParaRPr lang="en-US" sz="1600" dirty="0">
              <a:solidFill>
                <a:schemeClr val="tx1"/>
              </a:solidFill>
            </a:endParaRPr>
          </a:p>
        </p:txBody>
      </p:sp>
      <p:sp>
        <p:nvSpPr>
          <p:cNvPr id="1182" name="AutoShape 158">
            <a:hlinkClick r:id="" action="ppaction://hlinkshowjump?jump=previousslide" highlightClick="1"/>
            <a:extLst>
              <a:ext uri="{FF2B5EF4-FFF2-40B4-BE49-F238E27FC236}">
                <a16:creationId xmlns:a16="http://schemas.microsoft.com/office/drawing/2014/main" id="{7E53AB66-3A3E-CC60-844A-022A2DB72D9D}"/>
              </a:ext>
            </a:extLst>
          </p:cNvPr>
          <p:cNvSpPr>
            <a:spLocks noChangeArrowheads="1"/>
          </p:cNvSpPr>
          <p:nvPr userDrawn="1"/>
        </p:nvSpPr>
        <p:spPr bwMode="auto">
          <a:xfrm>
            <a:off x="4248150" y="5867400"/>
            <a:ext cx="685800" cy="228600"/>
          </a:xfrm>
          <a:prstGeom prst="actionButtonBlank">
            <a:avLst/>
          </a:prstGeom>
          <a:solidFill>
            <a:srgbClr val="EEDA78"/>
          </a:solidFill>
          <a:ln w="9525">
            <a:noFill/>
            <a:miter lim="800000"/>
            <a:headEnd/>
            <a:tailEnd/>
          </a:ln>
          <a:effectLst/>
        </p:spPr>
        <p:txBody>
          <a:bodyPr wrap="none" anchor="ctr"/>
          <a:lstStyle/>
          <a:p>
            <a:pPr>
              <a:defRPr/>
            </a:pPr>
            <a:r>
              <a:rPr lang="en-US" sz="1600" dirty="0">
                <a:solidFill>
                  <a:schemeClr val="tx1"/>
                </a:solidFill>
              </a:rPr>
              <a:t>◄ </a:t>
            </a:r>
          </a:p>
        </p:txBody>
      </p:sp>
      <p:sp>
        <p:nvSpPr>
          <p:cNvPr id="1188" name="AutoShape 164">
            <a:hlinkClick r:id="rId17" action="ppaction://hlinksldjump" highlightClick="1"/>
            <a:extLst>
              <a:ext uri="{FF2B5EF4-FFF2-40B4-BE49-F238E27FC236}">
                <a16:creationId xmlns:a16="http://schemas.microsoft.com/office/drawing/2014/main" id="{033D61EF-D75E-D158-A787-40C9FE160662}"/>
              </a:ext>
            </a:extLst>
          </p:cNvPr>
          <p:cNvSpPr>
            <a:spLocks noChangeArrowheads="1"/>
          </p:cNvSpPr>
          <p:nvPr userDrawn="1"/>
        </p:nvSpPr>
        <p:spPr bwMode="auto">
          <a:xfrm>
            <a:off x="5646738" y="5870575"/>
            <a:ext cx="731837" cy="228600"/>
          </a:xfrm>
          <a:prstGeom prst="actionButtonHome">
            <a:avLst/>
          </a:prstGeom>
          <a:solidFill>
            <a:srgbClr val="EEDA78"/>
          </a:solidFill>
          <a:ln w="9525">
            <a:noFill/>
            <a:miter lim="800000"/>
            <a:headEnd/>
            <a:tailEnd/>
          </a:ln>
          <a:effectLst/>
        </p:spPr>
        <p:txBody>
          <a:bodyPr wrap="none" anchor="ctr"/>
          <a:lstStyle/>
          <a:p>
            <a:pPr>
              <a:defRPr/>
            </a:pPr>
            <a:endParaRPr lang="en-US"/>
          </a:p>
        </p:txBody>
      </p:sp>
      <p:sp>
        <p:nvSpPr>
          <p:cNvPr id="1189" name="AutoShape 165">
            <a:hlinkClick r:id="" action="ppaction://hlinkshowjump?jump=lastslideviewed" highlightClick="1"/>
            <a:extLst>
              <a:ext uri="{FF2B5EF4-FFF2-40B4-BE49-F238E27FC236}">
                <a16:creationId xmlns:a16="http://schemas.microsoft.com/office/drawing/2014/main" id="{F25D2F4E-409E-A283-E1B3-61A4D2B5AC5F}"/>
              </a:ext>
            </a:extLst>
          </p:cNvPr>
          <p:cNvSpPr>
            <a:spLocks noChangeArrowheads="1"/>
          </p:cNvSpPr>
          <p:nvPr userDrawn="1"/>
        </p:nvSpPr>
        <p:spPr bwMode="auto">
          <a:xfrm>
            <a:off x="7116763"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sp>
        <p:nvSpPr>
          <p:cNvPr id="1190" name="Text Box 166">
            <a:hlinkClick r:id="" action="ppaction://hlinkshowjump?jump=lastslideviewed"/>
            <a:extLst>
              <a:ext uri="{FF2B5EF4-FFF2-40B4-BE49-F238E27FC236}">
                <a16:creationId xmlns:a16="http://schemas.microsoft.com/office/drawing/2014/main" id="{014849D4-9BEC-8EEE-FA26-E0A8BC7B183E}"/>
              </a:ext>
            </a:extLst>
          </p:cNvPr>
          <p:cNvSpPr txBox="1">
            <a:spLocks noChangeArrowheads="1"/>
          </p:cNvSpPr>
          <p:nvPr userDrawn="1"/>
        </p:nvSpPr>
        <p:spPr bwMode="auto">
          <a:xfrm>
            <a:off x="7489825" y="5803900"/>
            <a:ext cx="358775" cy="182563"/>
          </a:xfrm>
          <a:prstGeom prst="rect">
            <a:avLst/>
          </a:prstGeom>
          <a:noFill/>
          <a:ln w="9525">
            <a:noFill/>
            <a:miter lim="800000"/>
            <a:headEnd/>
            <a:tailEnd/>
          </a:ln>
          <a:effectLst/>
        </p:spPr>
        <p:txBody>
          <a:bodyPr/>
          <a:lstStyle/>
          <a:p>
            <a:pPr algn="l">
              <a:defRPr/>
            </a:pPr>
            <a:r>
              <a:rPr lang="en-US" sz="1800">
                <a:solidFill>
                  <a:schemeClr val="tx1"/>
                </a:solidFill>
              </a:rPr>
              <a:t>►</a:t>
            </a:r>
            <a:endParaRPr lang="en-US" sz="1800">
              <a:solidFill>
                <a:schemeClr val="tx1"/>
              </a:solidFill>
              <a:latin typeface="MS Shell Dlg" charset="0"/>
            </a:endParaRPr>
          </a:p>
        </p:txBody>
      </p:sp>
      <p:sp>
        <p:nvSpPr>
          <p:cNvPr id="1191" name="Line 167">
            <a:hlinkClick r:id="" action="ppaction://hlinkshowjump?jump=lastslideviewed"/>
            <a:extLst>
              <a:ext uri="{FF2B5EF4-FFF2-40B4-BE49-F238E27FC236}">
                <a16:creationId xmlns:a16="http://schemas.microsoft.com/office/drawing/2014/main" id="{A8096590-10AD-476C-786D-DFC6B25EECA5}"/>
              </a:ext>
            </a:extLst>
          </p:cNvPr>
          <p:cNvSpPr>
            <a:spLocks noChangeShapeType="1"/>
          </p:cNvSpPr>
          <p:nvPr userDrawn="1"/>
        </p:nvSpPr>
        <p:spPr bwMode="auto">
          <a:xfrm flipH="1">
            <a:off x="7391400" y="5986463"/>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2" name="Line 168">
            <a:hlinkClick r:id="" action="ppaction://hlinkshowjump?jump=lastslideviewed"/>
            <a:extLst>
              <a:ext uri="{FF2B5EF4-FFF2-40B4-BE49-F238E27FC236}">
                <a16:creationId xmlns:a16="http://schemas.microsoft.com/office/drawing/2014/main" id="{FED51EA1-17FE-422A-DCB0-1E8C1DA57FA3}"/>
              </a:ext>
            </a:extLst>
          </p:cNvPr>
          <p:cNvSpPr>
            <a:spLocks noChangeShapeType="1"/>
          </p:cNvSpPr>
          <p:nvPr userDrawn="1"/>
        </p:nvSpPr>
        <p:spPr bwMode="auto">
          <a:xfrm flipH="1">
            <a:off x="7391400" y="5903913"/>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3" name="Line 169">
            <a:hlinkClick r:id="" action="ppaction://hlinkshowjump?jump=lastslideviewed"/>
            <a:extLst>
              <a:ext uri="{FF2B5EF4-FFF2-40B4-BE49-F238E27FC236}">
                <a16:creationId xmlns:a16="http://schemas.microsoft.com/office/drawing/2014/main" id="{B7EEC781-736B-3E58-86E5-AA550633FA09}"/>
              </a:ext>
            </a:extLst>
          </p:cNvPr>
          <p:cNvSpPr>
            <a:spLocks noChangeShapeType="1"/>
          </p:cNvSpPr>
          <p:nvPr userDrawn="1"/>
        </p:nvSpPr>
        <p:spPr bwMode="auto">
          <a:xfrm>
            <a:off x="7391400" y="5903913"/>
            <a:ext cx="0" cy="7620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1186" name="AutoShape 162">
            <a:hlinkClick r:id="rId18" action="ppaction://hlinksldjump" highlightClick="1"/>
            <a:extLst>
              <a:ext uri="{FF2B5EF4-FFF2-40B4-BE49-F238E27FC236}">
                <a16:creationId xmlns:a16="http://schemas.microsoft.com/office/drawing/2014/main" id="{95DEC6F0-A4AF-823E-A848-FD64FA092FB2}"/>
              </a:ext>
            </a:extLst>
          </p:cNvPr>
          <p:cNvSpPr>
            <a:spLocks noChangeArrowheads="1"/>
          </p:cNvSpPr>
          <p:nvPr userDrawn="1"/>
        </p:nvSpPr>
        <p:spPr bwMode="auto">
          <a:xfrm>
            <a:off x="4929188"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grpSp>
        <p:nvGrpSpPr>
          <p:cNvPr id="1045" name="Group 336">
            <a:extLst>
              <a:ext uri="{FF2B5EF4-FFF2-40B4-BE49-F238E27FC236}">
                <a16:creationId xmlns:a16="http://schemas.microsoft.com/office/drawing/2014/main" id="{D9890370-3EC6-742A-377A-037E3A933FC0}"/>
              </a:ext>
            </a:extLst>
          </p:cNvPr>
          <p:cNvGrpSpPr>
            <a:grpSpLocks/>
          </p:cNvGrpSpPr>
          <p:nvPr userDrawn="1"/>
        </p:nvGrpSpPr>
        <p:grpSpPr bwMode="auto">
          <a:xfrm>
            <a:off x="5003800" y="5897563"/>
            <a:ext cx="552450" cy="163512"/>
            <a:chOff x="3152" y="3715"/>
            <a:chExt cx="348" cy="103"/>
          </a:xfrm>
        </p:grpSpPr>
        <p:pic>
          <p:nvPicPr>
            <p:cNvPr id="1048" name="Picture 337" descr="Mantaray_CH2_ButtonsON_NoText">
              <a:hlinkClick r:id="rId18" action="ppaction://hlinksldjump"/>
              <a:extLst>
                <a:ext uri="{FF2B5EF4-FFF2-40B4-BE49-F238E27FC236}">
                  <a16:creationId xmlns:a16="http://schemas.microsoft.com/office/drawing/2014/main" id="{25F70060-6F3B-D872-827A-67C56462CE5A}"/>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2" y="3715"/>
              <a:ext cx="34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38">
              <a:hlinkClick r:id="rId17" action="ppaction://hlinksldjump"/>
              <a:extLst>
                <a:ext uri="{FF2B5EF4-FFF2-40B4-BE49-F238E27FC236}">
                  <a16:creationId xmlns:a16="http://schemas.microsoft.com/office/drawing/2014/main" id="{708C2EBD-1AC5-DACC-7570-FF716B98D2BE}"/>
                </a:ext>
              </a:extLst>
            </p:cNvPr>
            <p:cNvGraphicFramePr>
              <a:graphicFrameLocks noChangeAspect="1"/>
            </p:cNvGraphicFramePr>
            <p:nvPr userDrawn="1"/>
          </p:nvGraphicFramePr>
          <p:xfrm>
            <a:off x="3256" y="3736"/>
            <a:ext cx="103" cy="10"/>
          </p:xfrm>
          <a:graphic>
            <a:graphicData uri="http://schemas.openxmlformats.org/presentationml/2006/ole">
              <mc:AlternateContent xmlns:mc="http://schemas.openxmlformats.org/markup-compatibility/2006">
                <mc:Choice xmlns:v="urn:schemas-microsoft-com:vml" Requires="v">
                  <p:oleObj name="Image" r:id="rId20" imgW="7974603" imgH="761636" progId="Photoshop.Image.6">
                    <p:embed/>
                  </p:oleObj>
                </mc:Choice>
                <mc:Fallback>
                  <p:oleObj name="Image" r:id="rId20" imgW="7974603" imgH="761636" progId="Photoshop.Image.6">
                    <p:embed/>
                    <p:pic>
                      <p:nvPicPr>
                        <p:cNvPr id="1026" name="Object 338">
                          <a:hlinkClick r:id="rId17" action="ppaction://hlinksldjump"/>
                          <a:extLst>
                            <a:ext uri="{FF2B5EF4-FFF2-40B4-BE49-F238E27FC236}">
                              <a16:creationId xmlns:a16="http://schemas.microsoft.com/office/drawing/2014/main" id="{708C2EBD-1AC5-DACC-7570-FF716B98D2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6" y="3736"/>
                          <a:ext cx="103" cy="1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aphicFrame>
          <p:nvGraphicFramePr>
            <p:cNvPr id="1027" name="Object 339">
              <a:hlinkClick r:id="rId17" action="ppaction://hlinksldjump"/>
              <a:extLst>
                <a:ext uri="{FF2B5EF4-FFF2-40B4-BE49-F238E27FC236}">
                  <a16:creationId xmlns:a16="http://schemas.microsoft.com/office/drawing/2014/main" id="{54C558B0-DC56-1038-A21F-A2866CBEEAAF}"/>
                </a:ext>
              </a:extLst>
            </p:cNvPr>
            <p:cNvGraphicFramePr>
              <a:graphicFrameLocks noChangeAspect="1"/>
            </p:cNvGraphicFramePr>
            <p:nvPr userDrawn="1"/>
          </p:nvGraphicFramePr>
          <p:xfrm>
            <a:off x="3252" y="3767"/>
            <a:ext cx="146" cy="11"/>
          </p:xfrm>
          <a:graphic>
            <a:graphicData uri="http://schemas.openxmlformats.org/presentationml/2006/ole">
              <mc:AlternateContent xmlns:mc="http://schemas.openxmlformats.org/markup-compatibility/2006">
                <mc:Choice xmlns:v="urn:schemas-microsoft-com:vml" Requires="v">
                  <p:oleObj name="Image" r:id="rId22" imgW="10425397" imgH="825106" progId="Photoshop.Image.6">
                    <p:embed/>
                  </p:oleObj>
                </mc:Choice>
                <mc:Fallback>
                  <p:oleObj name="Image" r:id="rId22" imgW="10425397" imgH="825106" progId="Photoshop.Image.6">
                    <p:embed/>
                    <p:pic>
                      <p:nvPicPr>
                        <p:cNvPr id="1027" name="Object 339">
                          <a:hlinkClick r:id="rId17" action="ppaction://hlinksldjump"/>
                          <a:extLst>
                            <a:ext uri="{FF2B5EF4-FFF2-40B4-BE49-F238E27FC236}">
                              <a16:creationId xmlns:a16="http://schemas.microsoft.com/office/drawing/2014/main" id="{54C558B0-DC56-1038-A21F-A2866CBEEA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2" y="3767"/>
                          <a:ext cx="146" cy="11"/>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pSp>
      <p:sp>
        <p:nvSpPr>
          <p:cNvPr id="30" name="TextBox 29">
            <a:extLst>
              <a:ext uri="{FF2B5EF4-FFF2-40B4-BE49-F238E27FC236}">
                <a16:creationId xmlns:a16="http://schemas.microsoft.com/office/drawing/2014/main" id="{D4037A07-DBAA-CB22-F04A-E6AB945EA143}"/>
              </a:ext>
            </a:extLst>
          </p:cNvPr>
          <p:cNvSpPr txBox="1"/>
          <p:nvPr userDrawn="1"/>
        </p:nvSpPr>
        <p:spPr>
          <a:xfrm>
            <a:off x="4281488" y="1579563"/>
            <a:ext cx="955675" cy="276225"/>
          </a:xfrm>
          <a:prstGeom prst="rect">
            <a:avLst/>
          </a:prstGeom>
          <a:noFill/>
        </p:spPr>
        <p:txBody>
          <a:bodyPr wrap="none">
            <a:spAutoFit/>
          </a:bodyPr>
          <a:lstStyle/>
          <a:p>
            <a:pPr>
              <a:defRPr/>
            </a:pPr>
            <a:r>
              <a:rPr lang="en-US" dirty="0"/>
              <a:t> </a:t>
            </a:r>
            <a:r>
              <a:rPr lang="en-US" sz="1200" dirty="0"/>
              <a:t>FD DISP 1</a:t>
            </a:r>
          </a:p>
        </p:txBody>
      </p:sp>
      <p:sp>
        <p:nvSpPr>
          <p:cNvPr id="31" name="TextBox 30">
            <a:extLst>
              <a:ext uri="{FF2B5EF4-FFF2-40B4-BE49-F238E27FC236}">
                <a16:creationId xmlns:a16="http://schemas.microsoft.com/office/drawing/2014/main" id="{65F3EB41-1DAD-0FF5-BE0B-EF7E155B9A7B}"/>
              </a:ext>
            </a:extLst>
          </p:cNvPr>
          <p:cNvSpPr txBox="1"/>
          <p:nvPr userDrawn="1"/>
        </p:nvSpPr>
        <p:spPr>
          <a:xfrm>
            <a:off x="4144963" y="1411288"/>
            <a:ext cx="968375" cy="246062"/>
          </a:xfrm>
          <a:prstGeom prst="rect">
            <a:avLst/>
          </a:prstGeom>
          <a:noFill/>
        </p:spPr>
        <p:txBody>
          <a:bodyPr>
            <a:spAutoFit/>
          </a:bodyPr>
          <a:lstStyle/>
          <a:p>
            <a:pPr>
              <a:defRPr/>
            </a:pPr>
            <a:r>
              <a:rPr lang="en-US" sz="1000" dirty="0"/>
              <a:t>ZONE A</a:t>
            </a:r>
          </a:p>
        </p:txBody>
      </p:sp>
    </p:spTree>
  </p:cSld>
  <p:clrMap bg1="lt1" tx1="dk1" bg2="lt2" tx2="dk2" accent1="accent1" accent2="accent2" accent3="accent3" accent4="accent4" accent5="accent5" accent6="accent6" hlink="hlink" folHlink="folHlink"/>
  <p:sldLayoutIdLst>
    <p:sldLayoutId id="2147483947"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advClick="0"/>
  <p:txStyles>
    <p:title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p:titleStyle>
    <p:bodyStyle>
      <a:lvl1pPr marL="12700" indent="-12700" algn="l" defTabSz="812800" rtl="0" eaLnBrk="0" fontAlgn="base" hangingPunct="0">
        <a:spcBef>
          <a:spcPct val="20000"/>
        </a:spcBef>
        <a:spcAft>
          <a:spcPct val="0"/>
        </a:spcAft>
        <a:buChar char="•"/>
        <a:defRPr sz="1100">
          <a:solidFill>
            <a:schemeClr val="tx1"/>
          </a:solidFill>
          <a:latin typeface="+mn-lt"/>
          <a:ea typeface="+mn-ea"/>
          <a:cs typeface="+mn-cs"/>
        </a:defRPr>
      </a:lvl1pPr>
      <a:lvl2pPr marL="711200" indent="-254000" algn="l" defTabSz="812800" rtl="0" eaLnBrk="0" fontAlgn="base" hangingPunct="0">
        <a:spcBef>
          <a:spcPct val="20000"/>
        </a:spcBef>
        <a:spcAft>
          <a:spcPct val="0"/>
        </a:spcAft>
        <a:buChar char="–"/>
        <a:defRPr sz="2500">
          <a:solidFill>
            <a:schemeClr val="tx1"/>
          </a:solidFill>
          <a:latin typeface="Times New Roman" pitchFamily="18" charset="0"/>
        </a:defRPr>
      </a:lvl2pPr>
      <a:lvl3pPr marL="1028700" indent="-203200" algn="l" defTabSz="812800" rtl="0" eaLnBrk="0" fontAlgn="base" hangingPunct="0">
        <a:spcBef>
          <a:spcPct val="20000"/>
        </a:spcBef>
        <a:spcAft>
          <a:spcPct val="0"/>
        </a:spcAft>
        <a:buChar char="•"/>
        <a:defRPr sz="2100">
          <a:solidFill>
            <a:schemeClr val="tx1"/>
          </a:solidFill>
          <a:latin typeface="Times New Roman" pitchFamily="18" charset="0"/>
        </a:defRPr>
      </a:lvl3pPr>
      <a:lvl4pPr marL="1422400" indent="-203200" algn="l" defTabSz="812800" rtl="0" eaLnBrk="0" fontAlgn="base" hangingPunct="0">
        <a:spcBef>
          <a:spcPct val="20000"/>
        </a:spcBef>
        <a:spcAft>
          <a:spcPct val="0"/>
        </a:spcAft>
        <a:buChar char="–"/>
        <a:defRPr sz="2000">
          <a:solidFill>
            <a:schemeClr val="tx1"/>
          </a:solidFill>
          <a:latin typeface="Times New Roman" pitchFamily="18" charset="0"/>
        </a:defRPr>
      </a:lvl4pPr>
      <a:lvl5pPr marL="1828800" indent="-203200" algn="l" defTabSz="812800" rtl="0" eaLnBrk="0" fontAlgn="base" hangingPunct="0">
        <a:spcBef>
          <a:spcPct val="20000"/>
        </a:spcBef>
        <a:spcAft>
          <a:spcPct val="0"/>
        </a:spcAft>
        <a:buChar char="»"/>
        <a:defRPr sz="2000">
          <a:solidFill>
            <a:schemeClr val="tx1"/>
          </a:solidFill>
          <a:latin typeface="Times New Roman" pitchFamily="18" charset="0"/>
        </a:defRPr>
      </a:lvl5pPr>
      <a:lvl6pPr marL="2286000" indent="-203200" algn="l" defTabSz="812800" rtl="0" fontAlgn="base">
        <a:spcBef>
          <a:spcPct val="20000"/>
        </a:spcBef>
        <a:spcAft>
          <a:spcPct val="0"/>
        </a:spcAft>
        <a:buChar char="»"/>
        <a:defRPr>
          <a:solidFill>
            <a:schemeClr val="tx1"/>
          </a:solidFill>
          <a:latin typeface="Times New Roman" pitchFamily="18" charset="0"/>
        </a:defRPr>
      </a:lvl6pPr>
      <a:lvl7pPr marL="2743200" indent="-203200" algn="l" defTabSz="812800" rtl="0" fontAlgn="base">
        <a:spcBef>
          <a:spcPct val="20000"/>
        </a:spcBef>
        <a:spcAft>
          <a:spcPct val="0"/>
        </a:spcAft>
        <a:buChar char="»"/>
        <a:defRPr>
          <a:solidFill>
            <a:schemeClr val="tx1"/>
          </a:solidFill>
          <a:latin typeface="Times New Roman" pitchFamily="18" charset="0"/>
        </a:defRPr>
      </a:lvl7pPr>
      <a:lvl8pPr marL="3200400" indent="-203200" algn="l" defTabSz="812800" rtl="0" fontAlgn="base">
        <a:spcBef>
          <a:spcPct val="20000"/>
        </a:spcBef>
        <a:spcAft>
          <a:spcPct val="0"/>
        </a:spcAft>
        <a:buChar char="»"/>
        <a:defRPr>
          <a:solidFill>
            <a:schemeClr val="tx1"/>
          </a:solidFill>
          <a:latin typeface="Times New Roman" pitchFamily="18" charset="0"/>
        </a:defRPr>
      </a:lvl8pPr>
      <a:lvl9pPr marL="3657600" indent="-203200" algn="l" defTabSz="812800" rtl="0" fontAlgn="base">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audio" Target="../media/audio10.wav"/><Relationship Id="rId12"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audio" Target="../media/audio3.wav"/><Relationship Id="rId11" Type="http://schemas.openxmlformats.org/officeDocument/2006/relationships/image" Target="../media/image16.png"/><Relationship Id="rId5" Type="http://schemas.openxmlformats.org/officeDocument/2006/relationships/image" Target="../media/image20.jpeg"/><Relationship Id="rId10" Type="http://schemas.openxmlformats.org/officeDocument/2006/relationships/image" Target="../media/image13.png"/><Relationship Id="rId4" Type="http://schemas.openxmlformats.org/officeDocument/2006/relationships/audio" Target="../media/audio5.wav"/><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6.jpg"/><Relationship Id="rId5" Type="http://schemas.openxmlformats.org/officeDocument/2006/relationships/image" Target="../media/image18.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3" Type="http://schemas.openxmlformats.org/officeDocument/2006/relationships/notesSlide" Target="../notesSlides/notesSlide23.xml"/><Relationship Id="rId7" Type="http://schemas.openxmlformats.org/officeDocument/2006/relationships/image" Target="../media/image27.png"/><Relationship Id="rId12"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FLASH_XTL50_O5/Emergency/XTL50_O5_Emrgncy_Alarm_BTN.exe" TargetMode="External"/><Relationship Id="rId11" Type="http://schemas.openxmlformats.org/officeDocument/2006/relationships/image" Target="../media/image16.png"/><Relationship Id="rId5" Type="http://schemas.openxmlformats.org/officeDocument/2006/relationships/image" Target="../media/image20.jpeg"/><Relationship Id="rId10" Type="http://schemas.openxmlformats.org/officeDocument/2006/relationships/image" Target="../media/image24.jpg"/><Relationship Id="rId4" Type="http://schemas.openxmlformats.org/officeDocument/2006/relationships/audio" Target="../media/audio1.wav"/><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1.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1.jpg"/><Relationship Id="rId5" Type="http://schemas.openxmlformats.org/officeDocument/2006/relationships/image" Target="../media/image32.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3.jp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3.jpg"/><Relationship Id="rId5" Type="http://schemas.openxmlformats.org/officeDocument/2006/relationships/image" Target="../media/image34.jp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5.jp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5.jpg"/><Relationship Id="rId5" Type="http://schemas.openxmlformats.org/officeDocument/2006/relationships/image" Target="../media/image36.jp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7.jp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5.jpg"/><Relationship Id="rId5" Type="http://schemas.openxmlformats.org/officeDocument/2006/relationships/image" Target="../media/image36.jp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2.gif"/><Relationship Id="rId5" Type="http://schemas.openxmlformats.org/officeDocument/2006/relationships/image" Target="../media/image13.png"/><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g"/><Relationship Id="rId5" Type="http://schemas.openxmlformats.org/officeDocument/2006/relationships/image" Target="../media/image13.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notesSlide" Target="../notesSlides/notesSlide8.xml"/><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20.jpeg"/><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4.jp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23.png"/><Relationship Id="rId11" Type="http://schemas.openxmlformats.org/officeDocument/2006/relationships/image" Target="../media/image13.png"/><Relationship Id="rId5" Type="http://schemas.openxmlformats.org/officeDocument/2006/relationships/image" Target="../media/image22.png"/><Relationship Id="rId10" Type="http://schemas.openxmlformats.org/officeDocument/2006/relationships/image" Target="../media/image24.jpg"/><Relationship Id="rId4" Type="http://schemas.openxmlformats.org/officeDocument/2006/relationships/image" Target="../media/image21.pn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05CF56-1BDE-CA70-09F3-42FF12D1D1F2}"/>
              </a:ext>
            </a:extLst>
          </p:cNvPr>
          <p:cNvSpPr/>
          <p:nvPr/>
        </p:nvSpPr>
        <p:spPr>
          <a:xfrm>
            <a:off x="2449827" y="709411"/>
            <a:ext cx="567976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FF0000"/>
                </a:solidFill>
                <a:effectLst>
                  <a:outerShdw blurRad="76200" dist="50800" dir="5400000" algn="tl" rotWithShape="0">
                    <a:srgbClr val="000000">
                      <a:alpha val="65000"/>
                    </a:srgbClr>
                  </a:outerShdw>
                </a:effectLst>
              </a:rPr>
              <a:t>CUMBERLAND COUNTY</a:t>
            </a:r>
          </a:p>
        </p:txBody>
      </p:sp>
      <p:sp>
        <p:nvSpPr>
          <p:cNvPr id="2" name="TextBox 1">
            <a:extLst>
              <a:ext uri="{FF2B5EF4-FFF2-40B4-BE49-F238E27FC236}">
                <a16:creationId xmlns:a16="http://schemas.microsoft.com/office/drawing/2014/main" id="{E8784606-99FD-7787-4E02-65E7278C4ECF}"/>
              </a:ext>
            </a:extLst>
          </p:cNvPr>
          <p:cNvSpPr txBox="1"/>
          <p:nvPr/>
        </p:nvSpPr>
        <p:spPr>
          <a:xfrm>
            <a:off x="114300" y="4899660"/>
            <a:ext cx="1645920" cy="1199515"/>
          </a:xfrm>
          <a:prstGeom prst="rect">
            <a:avLst/>
          </a:prstGeom>
          <a:solidFill>
            <a:srgbClr val="FEFEFE"/>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5185347-BD64-4C25-1798-5C2D23EBC656}"/>
              </a:ext>
            </a:extLst>
          </p:cNvPr>
          <p:cNvSpPr txBox="1"/>
          <p:nvPr/>
        </p:nvSpPr>
        <p:spPr>
          <a:xfrm>
            <a:off x="53340" y="156228"/>
            <a:ext cx="2872740" cy="646332"/>
          </a:xfrm>
          <a:prstGeom prst="rect">
            <a:avLst/>
          </a:prstGeom>
          <a:solidFill>
            <a:srgbClr val="FEFEFE"/>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58EFA53-3BFA-0676-029E-975C692AD1ED}"/>
              </a:ext>
            </a:extLst>
          </p:cNvPr>
          <p:cNvSpPr txBox="1"/>
          <p:nvPr/>
        </p:nvSpPr>
        <p:spPr>
          <a:xfrm>
            <a:off x="3968115" y="4095431"/>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7" name="TextBox 6">
            <a:extLst>
              <a:ext uri="{FF2B5EF4-FFF2-40B4-BE49-F238E27FC236}">
                <a16:creationId xmlns:a16="http://schemas.microsoft.com/office/drawing/2014/main" id="{68AB56F8-C378-9971-2DB6-8C9156469640}"/>
              </a:ext>
            </a:extLst>
          </p:cNvPr>
          <p:cNvSpPr txBox="1"/>
          <p:nvPr/>
        </p:nvSpPr>
        <p:spPr>
          <a:xfrm>
            <a:off x="3345180" y="5368612"/>
            <a:ext cx="4541520" cy="515526"/>
          </a:xfrm>
          <a:prstGeom prst="rect">
            <a:avLst/>
          </a:prstGeom>
          <a:solidFill>
            <a:srgbClr val="6083B2"/>
          </a:solidFill>
        </p:spPr>
        <p:txBody>
          <a:bodyPr wrap="square" rtlCol="0">
            <a:spAutoFit/>
          </a:bodyPr>
          <a:lstStyle/>
          <a:p>
            <a:endParaRPr lang="en-US" dirty="0"/>
          </a:p>
          <a:p>
            <a:endParaRPr lang="en-US" dirty="0"/>
          </a:p>
        </p:txBody>
      </p:sp>
      <p:sp>
        <p:nvSpPr>
          <p:cNvPr id="6" name="TextBox 5">
            <a:extLst>
              <a:ext uri="{FF2B5EF4-FFF2-40B4-BE49-F238E27FC236}">
                <a16:creationId xmlns:a16="http://schemas.microsoft.com/office/drawing/2014/main" id="{92E1E9E5-63E9-A1AF-006C-2C4E9A6868A5}"/>
              </a:ext>
            </a:extLst>
          </p:cNvPr>
          <p:cNvSpPr txBox="1"/>
          <p:nvPr/>
        </p:nvSpPr>
        <p:spPr>
          <a:xfrm>
            <a:off x="3968115" y="4557096"/>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 APX</a:t>
            </a:r>
          </a:p>
          <a:p>
            <a:pPr algn="l">
              <a:spcBef>
                <a:spcPts val="0"/>
              </a:spcBef>
            </a:pPr>
            <a:r>
              <a:rPr lang="en-US" sz="2400" dirty="0">
                <a:ln>
                  <a:solidFill>
                    <a:schemeClr val="tx1"/>
                  </a:solidFill>
                </a:ln>
                <a:solidFill>
                  <a:schemeClr val="bg1"/>
                </a:solidFill>
                <a:latin typeface="Arial Black" panose="020B0A04020102020204" pitchFamily="34" charset="0"/>
              </a:rPr>
              <a:t>Mobile Radio</a:t>
            </a:r>
          </a:p>
          <a:p>
            <a:pPr algn="l">
              <a:spcBef>
                <a:spcPts val="0"/>
              </a:spcBef>
            </a:pPr>
            <a:r>
              <a:rPr lang="en-US" sz="2400" dirty="0">
                <a:ln>
                  <a:solidFill>
                    <a:schemeClr val="tx1"/>
                  </a:solidFill>
                </a:ln>
                <a:solidFill>
                  <a:schemeClr val="bg1"/>
                </a:solidFill>
                <a:latin typeface="Arial Black" panose="020B0A04020102020204" pitchFamily="34" charset="0"/>
              </a:rPr>
              <a:t>E5 Control Head</a:t>
            </a:r>
          </a:p>
        </p:txBody>
      </p:sp>
      <p:pic>
        <p:nvPicPr>
          <p:cNvPr id="9" name="Graphic 8">
            <a:extLst>
              <a:ext uri="{FF2B5EF4-FFF2-40B4-BE49-F238E27FC236}">
                <a16:creationId xmlns:a16="http://schemas.microsoft.com/office/drawing/2014/main" id="{9ABA5A74-0329-CCF8-34A5-8FBAD6F0D5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01" y="245104"/>
            <a:ext cx="4069574" cy="468579"/>
          </a:xfrm>
          <a:prstGeom prst="rect">
            <a:avLst/>
          </a:prstGeom>
        </p:spPr>
      </p:pic>
      <p:pic>
        <p:nvPicPr>
          <p:cNvPr id="11" name="Picture 10">
            <a:extLst>
              <a:ext uri="{FF2B5EF4-FFF2-40B4-BE49-F238E27FC236}">
                <a16:creationId xmlns:a16="http://schemas.microsoft.com/office/drawing/2014/main" id="{6849034C-6BFE-2571-8B8F-9E0D9B176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69" y="4274462"/>
            <a:ext cx="2503543" cy="1351913"/>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50DFFB5F-DD5D-5C48-9399-29EC227823EB}"/>
              </a:ext>
            </a:extLst>
          </p:cNvPr>
          <p:cNvSpPr>
            <a:spLocks noChangeArrowheads="1"/>
          </p:cNvSpPr>
          <p:nvPr/>
        </p:nvSpPr>
        <p:spPr bwMode="auto">
          <a:xfrm>
            <a:off x="0"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77" name="Rectangle 3">
            <a:extLst>
              <a:ext uri="{FF2B5EF4-FFF2-40B4-BE49-F238E27FC236}">
                <a16:creationId xmlns:a16="http://schemas.microsoft.com/office/drawing/2014/main" id="{4BCD4E55-C94D-EC62-4018-C18079FD3A07}"/>
              </a:ext>
            </a:extLst>
          </p:cNvPr>
          <p:cNvSpPr>
            <a:spLocks noGrp="1" noChangeAspect="1" noChangeArrowheads="1"/>
          </p:cNvSpPr>
          <p:nvPr>
            <p:ph type="title"/>
          </p:nvPr>
        </p:nvSpPr>
        <p:spPr/>
        <p:txBody>
          <a:bodyPr/>
          <a:lstStyle/>
          <a:p>
            <a:pPr eaLnBrk="1" hangingPunct="1"/>
            <a:r>
              <a:rPr lang="en-US" altLang="en-US" sz="2400" dirty="0"/>
              <a:t>Radio Features &amp; Menu Items</a:t>
            </a:r>
          </a:p>
        </p:txBody>
      </p:sp>
      <p:sp>
        <p:nvSpPr>
          <p:cNvPr id="6" name="Text Box 10">
            <a:extLst>
              <a:ext uri="{FF2B5EF4-FFF2-40B4-BE49-F238E27FC236}">
                <a16:creationId xmlns:a16="http://schemas.microsoft.com/office/drawing/2014/main" id="{33C0F2C3-F952-98FE-7B68-AAFDB27830B0}"/>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pic>
        <p:nvPicPr>
          <p:cNvPr id="7" name="Picture 6">
            <a:extLst>
              <a:ext uri="{FF2B5EF4-FFF2-40B4-BE49-F238E27FC236}">
                <a16:creationId xmlns:a16="http://schemas.microsoft.com/office/drawing/2014/main" id="{1BD745D0-CDB6-1DE9-EE45-471C40343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94" y="923766"/>
            <a:ext cx="6194073" cy="1786283"/>
          </a:xfrm>
          <a:prstGeom prst="rect">
            <a:avLst/>
          </a:prstGeom>
        </p:spPr>
      </p:pic>
      <p:sp>
        <p:nvSpPr>
          <p:cNvPr id="2" name="TextBox 1">
            <a:extLst>
              <a:ext uri="{FF2B5EF4-FFF2-40B4-BE49-F238E27FC236}">
                <a16:creationId xmlns:a16="http://schemas.microsoft.com/office/drawing/2014/main" id="{FCB1632E-6C58-8494-B55D-5D2C7E499C8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3" name="TextBox 2">
            <a:extLst>
              <a:ext uri="{FF2B5EF4-FFF2-40B4-BE49-F238E27FC236}">
                <a16:creationId xmlns:a16="http://schemas.microsoft.com/office/drawing/2014/main" id="{4532C5B0-968B-4BD8-2A1A-585BE799EBA2}"/>
              </a:ext>
            </a:extLst>
          </p:cNvPr>
          <p:cNvSpPr txBox="1"/>
          <p:nvPr/>
        </p:nvSpPr>
        <p:spPr>
          <a:xfrm>
            <a:off x="1915494" y="3390900"/>
            <a:ext cx="4320413" cy="1815882"/>
          </a:xfrm>
          <a:prstGeom prst="rect">
            <a:avLst/>
          </a:prstGeom>
          <a:noFill/>
          <a:ln w="19050">
            <a:solidFill>
              <a:schemeClr val="tx1"/>
            </a:solidFill>
          </a:ln>
        </p:spPr>
        <p:txBody>
          <a:bodyPr wrap="none" rtlCol="0">
            <a:spAutoFit/>
          </a:bodyPr>
          <a:lstStyle/>
          <a:p>
            <a:r>
              <a:rPr lang="en-US" sz="2800" b="1" dirty="0">
                <a:solidFill>
                  <a:schemeClr val="tx1"/>
                </a:solidFill>
                <a:latin typeface="+mj-lt"/>
                <a:ea typeface="+mj-ea"/>
                <a:cs typeface="+mj-cs"/>
              </a:rPr>
              <a:t>General Radio Features </a:t>
            </a:r>
          </a:p>
          <a:p>
            <a:r>
              <a:rPr lang="en-US" sz="2800" b="1" dirty="0">
                <a:solidFill>
                  <a:schemeClr val="tx1"/>
                </a:solidFill>
                <a:latin typeface="+mj-lt"/>
                <a:ea typeface="+mj-ea"/>
                <a:cs typeface="+mj-cs"/>
              </a:rPr>
              <a:t>and </a:t>
            </a:r>
          </a:p>
          <a:p>
            <a:r>
              <a:rPr lang="en-US" sz="2800" b="1" dirty="0">
                <a:solidFill>
                  <a:schemeClr val="tx1"/>
                </a:solidFill>
                <a:latin typeface="+mj-lt"/>
                <a:ea typeface="+mj-ea"/>
                <a:cs typeface="+mj-cs"/>
              </a:rPr>
              <a:t>Menu Item Functions</a:t>
            </a:r>
            <a:r>
              <a:rPr lang="en-US" sz="1200" dirty="0"/>
              <a:t> </a:t>
            </a:r>
            <a:endParaRPr lang="en-US" sz="2800" b="1"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D3964A49-E2DA-E625-40E3-17E34B9CE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96D0C4-C89F-0DDD-E277-8E252F62BBCC}"/>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1" name="Text Box 6">
            <a:extLst>
              <a:ext uri="{FF2B5EF4-FFF2-40B4-BE49-F238E27FC236}">
                <a16:creationId xmlns:a16="http://schemas.microsoft.com/office/drawing/2014/main" id="{2D1F10E1-9BE2-1B56-20FC-D1A9FE3413F7}"/>
              </a:ext>
            </a:extLst>
          </p:cNvPr>
          <p:cNvSpPr txBox="1">
            <a:spLocks noChangeArrowheads="1"/>
          </p:cNvSpPr>
          <p:nvPr/>
        </p:nvSpPr>
        <p:spPr bwMode="auto">
          <a:xfrm>
            <a:off x="190500" y="2967038"/>
            <a:ext cx="4152900" cy="2781531"/>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b="1" dirty="0">
                <a:solidFill>
                  <a:schemeClr val="tx1"/>
                </a:solidFill>
              </a:rPr>
              <a:t>Your Mobile Radio is likely wired to power on and off with your vehicle, either by ignition-sense or when the apparatus’ batteries are turned on.</a:t>
            </a:r>
          </a:p>
          <a:p>
            <a:pPr algn="l" eaLnBrk="1" hangingPunct="1">
              <a:spcBef>
                <a:spcPct val="0"/>
              </a:spcBef>
              <a:spcAft>
                <a:spcPct val="25000"/>
              </a:spcAft>
            </a:pPr>
            <a:endParaRPr lang="en-US" altLang="en-US" b="1" dirty="0">
              <a:solidFill>
                <a:schemeClr val="tx1"/>
              </a:solidFill>
            </a:endParaRPr>
          </a:p>
          <a:p>
            <a:pPr algn="l" eaLnBrk="1" hangingPunct="1">
              <a:spcBef>
                <a:spcPct val="0"/>
              </a:spcBef>
              <a:spcAft>
                <a:spcPct val="25000"/>
              </a:spcAft>
            </a:pPr>
            <a:r>
              <a:rPr lang="en-US" altLang="en-US" b="1" i="1" dirty="0">
                <a:solidFill>
                  <a:schemeClr val="tx1"/>
                </a:solidFill>
              </a:rPr>
              <a:t>Note that turning the radio manually on/off may desynchronize its ignition-sense, even when wired correctly.</a:t>
            </a:r>
          </a:p>
          <a:p>
            <a:pPr algn="l" eaLnBrk="1" hangingPunct="1">
              <a:spcBef>
                <a:spcPct val="0"/>
              </a:spcBef>
              <a:spcAft>
                <a:spcPct val="25000"/>
              </a:spcAft>
            </a:pPr>
            <a:endParaRPr lang="en-US" altLang="en-US" b="1" i="1" dirty="0">
              <a:solidFill>
                <a:schemeClr val="tx1"/>
              </a:solidFill>
            </a:endParaRPr>
          </a:p>
          <a:p>
            <a:pPr algn="l" eaLnBrk="1" hangingPunct="1">
              <a:spcBef>
                <a:spcPct val="0"/>
              </a:spcBef>
              <a:spcAft>
                <a:spcPct val="25000"/>
              </a:spcAft>
            </a:pPr>
            <a:r>
              <a:rPr lang="en-US" altLang="en-US" sz="1000" b="1" i="1" dirty="0">
                <a:solidFill>
                  <a:schemeClr val="tx1"/>
                </a:solidFill>
              </a:rPr>
              <a:t>Manually Turn Radio On:</a:t>
            </a:r>
          </a:p>
          <a:p>
            <a:pPr algn="l">
              <a:spcBef>
                <a:spcPct val="0"/>
              </a:spcBef>
              <a:spcAft>
                <a:spcPct val="25000"/>
              </a:spcAft>
              <a:buFontTx/>
              <a:buAutoNum type="arabicPeriod"/>
            </a:pPr>
            <a:r>
              <a:rPr lang="en-US" altLang="en-US" sz="1000" i="1" dirty="0">
                <a:solidFill>
                  <a:schemeClr val="tx1"/>
                </a:solidFill>
              </a:rPr>
              <a:t>Press the Power button on the control unit.</a:t>
            </a:r>
          </a:p>
          <a:p>
            <a:pPr algn="l">
              <a:spcBef>
                <a:spcPct val="0"/>
              </a:spcBef>
              <a:spcAft>
                <a:spcPct val="25000"/>
              </a:spcAft>
            </a:pPr>
            <a:r>
              <a:rPr lang="en-US" altLang="en-US" sz="1000" i="1" dirty="0">
                <a:solidFill>
                  <a:schemeClr val="tx1"/>
                </a:solidFill>
              </a:rPr>
              <a:t>	The radio will perform a self test during power up.</a:t>
            </a:r>
          </a:p>
          <a:p>
            <a:pPr algn="l" eaLnBrk="1" hangingPunct="1">
              <a:spcBef>
                <a:spcPct val="0"/>
              </a:spcBef>
              <a:spcAft>
                <a:spcPct val="25000"/>
              </a:spcAft>
              <a:buFontTx/>
              <a:buAutoNum type="arabicPeriod" startAt="2"/>
            </a:pPr>
            <a:endParaRPr lang="en-US" altLang="en-US" sz="1000" i="1" dirty="0">
              <a:solidFill>
                <a:schemeClr val="tx1"/>
              </a:solidFill>
            </a:endParaRPr>
          </a:p>
          <a:p>
            <a:pPr algn="l" eaLnBrk="1" hangingPunct="1">
              <a:spcBef>
                <a:spcPct val="0"/>
              </a:spcBef>
              <a:spcAft>
                <a:spcPct val="25000"/>
              </a:spcAft>
            </a:pPr>
            <a:r>
              <a:rPr lang="en-US" altLang="en-US" sz="1000" b="1" i="1" dirty="0">
                <a:solidFill>
                  <a:schemeClr val="tx1"/>
                </a:solidFill>
              </a:rPr>
              <a:t>Manually Turn Radio Off:</a:t>
            </a:r>
          </a:p>
          <a:p>
            <a:pPr algn="l" eaLnBrk="1" hangingPunct="1">
              <a:spcBef>
                <a:spcPct val="0"/>
              </a:spcBef>
              <a:spcAft>
                <a:spcPct val="25000"/>
              </a:spcAft>
            </a:pPr>
            <a:r>
              <a:rPr lang="en-US" altLang="en-US" sz="1000" i="1" dirty="0">
                <a:solidFill>
                  <a:schemeClr val="tx1"/>
                </a:solidFill>
              </a:rPr>
              <a:t>Press the power button on the control unit.</a:t>
            </a:r>
          </a:p>
        </p:txBody>
      </p:sp>
      <p:sp>
        <p:nvSpPr>
          <p:cNvPr id="24582" name="Text Box 14">
            <a:extLst>
              <a:ext uri="{FF2B5EF4-FFF2-40B4-BE49-F238E27FC236}">
                <a16:creationId xmlns:a16="http://schemas.microsoft.com/office/drawing/2014/main" id="{942FAA73-D6CA-27C3-CBFC-177DE27F0DF2}"/>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4583" name="Rectangle 15">
            <a:extLst>
              <a:ext uri="{FF2B5EF4-FFF2-40B4-BE49-F238E27FC236}">
                <a16:creationId xmlns:a16="http://schemas.microsoft.com/office/drawing/2014/main" id="{4A18459D-A5AB-FEE5-0D70-C8ED457C67C3}"/>
              </a:ext>
            </a:extLst>
          </p:cNvPr>
          <p:cNvSpPr>
            <a:spLocks noGrp="1" noChangeAspect="1" noChangeArrowheads="1"/>
          </p:cNvSpPr>
          <p:nvPr>
            <p:ph type="title"/>
          </p:nvPr>
        </p:nvSpPr>
        <p:spPr/>
        <p:txBody>
          <a:bodyPr/>
          <a:lstStyle/>
          <a:p>
            <a:pPr eaLnBrk="1" hangingPunct="1">
              <a:spcAft>
                <a:spcPct val="25000"/>
              </a:spcAft>
            </a:pPr>
            <a:r>
              <a:rPr lang="en-US" altLang="en-US"/>
              <a:t>Radio On or Off</a:t>
            </a:r>
          </a:p>
        </p:txBody>
      </p:sp>
      <p:sp>
        <p:nvSpPr>
          <p:cNvPr id="24585" name="Text Box 17">
            <a:extLst>
              <a:ext uri="{FF2B5EF4-FFF2-40B4-BE49-F238E27FC236}">
                <a16:creationId xmlns:a16="http://schemas.microsoft.com/office/drawing/2014/main" id="{4E70F495-55B6-B96E-95C1-44291AA74E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4587" name="Text Box 19">
            <a:extLst>
              <a:ext uri="{FF2B5EF4-FFF2-40B4-BE49-F238E27FC236}">
                <a16:creationId xmlns:a16="http://schemas.microsoft.com/office/drawing/2014/main" id="{45FBFC08-8BDC-6CD9-49AE-EA106369E8FB}"/>
              </a:ext>
            </a:extLst>
          </p:cNvPr>
          <p:cNvSpPr txBox="1">
            <a:spLocks noChangeArrowheads="1"/>
          </p:cNvSpPr>
          <p:nvPr/>
        </p:nvSpPr>
        <p:spPr bwMode="auto">
          <a:xfrm>
            <a:off x="328613" y="2016125"/>
            <a:ext cx="1101725"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a:solidFill>
                  <a:schemeClr val="tx1"/>
                </a:solidFill>
              </a:rPr>
              <a:t>Power Button</a:t>
            </a:r>
          </a:p>
        </p:txBody>
      </p:sp>
      <p:sp>
        <p:nvSpPr>
          <p:cNvPr id="24589" name="Line 21">
            <a:extLst>
              <a:ext uri="{FF2B5EF4-FFF2-40B4-BE49-F238E27FC236}">
                <a16:creationId xmlns:a16="http://schemas.microsoft.com/office/drawing/2014/main" id="{E33CC5D2-748F-94E0-B343-8DA469F42ED8}"/>
              </a:ext>
            </a:extLst>
          </p:cNvPr>
          <p:cNvSpPr>
            <a:spLocks noChangeShapeType="1"/>
          </p:cNvSpPr>
          <p:nvPr/>
        </p:nvSpPr>
        <p:spPr bwMode="auto">
          <a:xfrm>
            <a:off x="311150" y="3808413"/>
            <a:ext cx="3282950"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3" name="Picture 2">
            <a:extLst>
              <a:ext uri="{FF2B5EF4-FFF2-40B4-BE49-F238E27FC236}">
                <a16:creationId xmlns:a16="http://schemas.microsoft.com/office/drawing/2014/main" id="{4116E44A-9241-7F7D-5B72-80CA042B1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15" y="915988"/>
            <a:ext cx="6194073" cy="1786283"/>
          </a:xfrm>
          <a:prstGeom prst="rect">
            <a:avLst/>
          </a:prstGeom>
        </p:spPr>
      </p:pic>
      <p:sp>
        <p:nvSpPr>
          <p:cNvPr id="499730" name="Line 18">
            <a:extLst>
              <a:ext uri="{FF2B5EF4-FFF2-40B4-BE49-F238E27FC236}">
                <a16:creationId xmlns:a16="http://schemas.microsoft.com/office/drawing/2014/main" id="{A62E94FD-A11A-BF71-986B-4ED0B6498056}"/>
              </a:ext>
            </a:extLst>
          </p:cNvPr>
          <p:cNvSpPr>
            <a:spLocks noChangeShapeType="1"/>
          </p:cNvSpPr>
          <p:nvPr/>
        </p:nvSpPr>
        <p:spPr bwMode="auto">
          <a:xfrm flipV="1">
            <a:off x="1406525" y="1341438"/>
            <a:ext cx="704215" cy="79216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4588" name="Oval 20">
            <a:extLst>
              <a:ext uri="{FF2B5EF4-FFF2-40B4-BE49-F238E27FC236}">
                <a16:creationId xmlns:a16="http://schemas.microsoft.com/office/drawing/2014/main" id="{6E25E200-64E4-C6CD-FF82-532180C035E9}"/>
              </a:ext>
            </a:extLst>
          </p:cNvPr>
          <p:cNvSpPr>
            <a:spLocks noChangeArrowheads="1"/>
          </p:cNvSpPr>
          <p:nvPr/>
        </p:nvSpPr>
        <p:spPr bwMode="auto">
          <a:xfrm>
            <a:off x="2063750" y="1042721"/>
            <a:ext cx="368300" cy="37968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 name="TextBox 3">
            <a:extLst>
              <a:ext uri="{FF2B5EF4-FFF2-40B4-BE49-F238E27FC236}">
                <a16:creationId xmlns:a16="http://schemas.microsoft.com/office/drawing/2014/main" id="{57BD27D2-3A0D-FC6B-2558-D2B4154F221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0FB448A1-1F83-EC32-08B7-D7BDB3604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5C67866-B0A1-3A64-9AB3-16E8C49860FA}"/>
              </a:ext>
            </a:extLst>
          </p:cNvPr>
          <p:cNvSpPr>
            <a:spLocks noChangeArrowheads="1"/>
          </p:cNvSpPr>
          <p:nvPr/>
        </p:nvSpPr>
        <p:spPr bwMode="auto">
          <a:xfrm>
            <a:off x="241300" y="3249613"/>
            <a:ext cx="3498850" cy="609600"/>
          </a:xfrm>
          <a:prstGeom prst="rect">
            <a:avLst/>
          </a:prstGeom>
          <a:solidFill>
            <a:srgbClr val="EAEAEA"/>
          </a:solidFill>
          <a:ln w="19050">
            <a:solidFill>
              <a:schemeClr val="tx1"/>
            </a:solidFill>
            <a:miter lim="800000"/>
            <a:headEnd/>
            <a:tailEnd/>
          </a:ln>
        </p:spPr>
        <p:txBody>
          <a:bodyPr/>
          <a:lstStyle>
            <a:lvl1pPr marL="4763" indent="-4763"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a:solidFill>
                  <a:schemeClr val="tx1"/>
                </a:solidFill>
              </a:rPr>
              <a:t>Rotate the Volume knob clockwise to increase the volume and counterclockwise to decrease the volume.</a:t>
            </a:r>
          </a:p>
        </p:txBody>
      </p:sp>
      <p:sp>
        <p:nvSpPr>
          <p:cNvPr id="25603" name="Rectangle 3">
            <a:extLst>
              <a:ext uri="{FF2B5EF4-FFF2-40B4-BE49-F238E27FC236}">
                <a16:creationId xmlns:a16="http://schemas.microsoft.com/office/drawing/2014/main" id="{D71D340F-C7C8-D2A4-21AD-729E4A73AC24}"/>
              </a:ext>
            </a:extLst>
          </p:cNvPr>
          <p:cNvSpPr>
            <a:spLocks noChangeArrowheads="1"/>
          </p:cNvSpPr>
          <p:nvPr/>
        </p:nvSpPr>
        <p:spPr bwMode="auto">
          <a:xfrm>
            <a:off x="241300" y="2894013"/>
            <a:ext cx="3498850"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b="1">
                <a:solidFill>
                  <a:schemeClr val="tx1"/>
                </a:solidFill>
              </a:rPr>
              <a:t>To set the volume:</a:t>
            </a:r>
          </a:p>
        </p:txBody>
      </p:sp>
      <p:sp>
        <p:nvSpPr>
          <p:cNvPr id="25604" name="Line 4">
            <a:extLst>
              <a:ext uri="{FF2B5EF4-FFF2-40B4-BE49-F238E27FC236}">
                <a16:creationId xmlns:a16="http://schemas.microsoft.com/office/drawing/2014/main" id="{8819597A-8F0F-CB32-CE7B-255EFEF53787}"/>
              </a:ext>
            </a:extLst>
          </p:cNvPr>
          <p:cNvSpPr>
            <a:spLocks noChangeShapeType="1"/>
          </p:cNvSpPr>
          <p:nvPr/>
        </p:nvSpPr>
        <p:spPr bwMode="auto">
          <a:xfrm>
            <a:off x="228600" y="2970213"/>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05" name="Line 5">
            <a:extLst>
              <a:ext uri="{FF2B5EF4-FFF2-40B4-BE49-F238E27FC236}">
                <a16:creationId xmlns:a16="http://schemas.microsoft.com/office/drawing/2014/main" id="{8F65C8DE-CC05-94FA-C3DA-090316B952A8}"/>
              </a:ext>
            </a:extLst>
          </p:cNvPr>
          <p:cNvSpPr>
            <a:spLocks noChangeShapeType="1"/>
          </p:cNvSpPr>
          <p:nvPr/>
        </p:nvSpPr>
        <p:spPr bwMode="auto">
          <a:xfrm>
            <a:off x="228600" y="3897313"/>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06" name="Line 6">
            <a:extLst>
              <a:ext uri="{FF2B5EF4-FFF2-40B4-BE49-F238E27FC236}">
                <a16:creationId xmlns:a16="http://schemas.microsoft.com/office/drawing/2014/main" id="{27F7E73F-5A38-5C60-896B-2662FCBF88FE}"/>
              </a:ext>
            </a:extLst>
          </p:cNvPr>
          <p:cNvSpPr>
            <a:spLocks noChangeShapeType="1"/>
          </p:cNvSpPr>
          <p:nvPr/>
        </p:nvSpPr>
        <p:spPr bwMode="auto">
          <a:xfrm>
            <a:off x="228600" y="2970213"/>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07" name="Line 7">
            <a:extLst>
              <a:ext uri="{FF2B5EF4-FFF2-40B4-BE49-F238E27FC236}">
                <a16:creationId xmlns:a16="http://schemas.microsoft.com/office/drawing/2014/main" id="{7AB9DE00-042D-A628-2BB5-C2D14E5015A9}"/>
              </a:ext>
            </a:extLst>
          </p:cNvPr>
          <p:cNvSpPr>
            <a:spLocks noChangeShapeType="1"/>
          </p:cNvSpPr>
          <p:nvPr/>
        </p:nvSpPr>
        <p:spPr bwMode="auto">
          <a:xfrm>
            <a:off x="3810000" y="2970213"/>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08" name="Line 8">
            <a:extLst>
              <a:ext uri="{FF2B5EF4-FFF2-40B4-BE49-F238E27FC236}">
                <a16:creationId xmlns:a16="http://schemas.microsoft.com/office/drawing/2014/main" id="{9C772AE8-498F-4CA7-33A7-86A38302E463}"/>
              </a:ext>
            </a:extLst>
          </p:cNvPr>
          <p:cNvSpPr>
            <a:spLocks noChangeShapeType="1"/>
          </p:cNvSpPr>
          <p:nvPr/>
        </p:nvSpPr>
        <p:spPr bwMode="auto">
          <a:xfrm>
            <a:off x="228600" y="3243263"/>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09" name="Line 9">
            <a:extLst>
              <a:ext uri="{FF2B5EF4-FFF2-40B4-BE49-F238E27FC236}">
                <a16:creationId xmlns:a16="http://schemas.microsoft.com/office/drawing/2014/main" id="{8658CCF9-469B-CB3E-7A47-2CDD0DE9A456}"/>
              </a:ext>
            </a:extLst>
          </p:cNvPr>
          <p:cNvSpPr>
            <a:spLocks noChangeShapeType="1"/>
          </p:cNvSpPr>
          <p:nvPr/>
        </p:nvSpPr>
        <p:spPr bwMode="auto">
          <a:xfrm>
            <a:off x="3810000" y="3243263"/>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5610" name="Rectangle 10">
            <a:extLst>
              <a:ext uri="{FF2B5EF4-FFF2-40B4-BE49-F238E27FC236}">
                <a16:creationId xmlns:a16="http://schemas.microsoft.com/office/drawing/2014/main" id="{EAFA6E05-52B6-1CF9-A445-5699B5AC87B4}"/>
              </a:ext>
            </a:extLst>
          </p:cNvPr>
          <p:cNvSpPr>
            <a:spLocks noChangeArrowheads="1"/>
          </p:cNvSpPr>
          <p:nvPr/>
        </p:nvSpPr>
        <p:spPr bwMode="auto">
          <a:xfrm>
            <a:off x="0" y="666750"/>
            <a:ext cx="1905000" cy="2279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5611" name="Rectangle 21">
            <a:extLst>
              <a:ext uri="{FF2B5EF4-FFF2-40B4-BE49-F238E27FC236}">
                <a16:creationId xmlns:a16="http://schemas.microsoft.com/office/drawing/2014/main" id="{E7788A54-76A7-2FB4-563E-7E619DE7602C}"/>
              </a:ext>
            </a:extLst>
          </p:cNvPr>
          <p:cNvSpPr>
            <a:spLocks noGrp="1" noChangeAspect="1" noChangeArrowheads="1"/>
          </p:cNvSpPr>
          <p:nvPr>
            <p:ph type="title"/>
          </p:nvPr>
        </p:nvSpPr>
        <p:spPr/>
        <p:txBody>
          <a:bodyPr/>
          <a:lstStyle/>
          <a:p>
            <a:pPr eaLnBrk="1" hangingPunct="1">
              <a:spcAft>
                <a:spcPct val="25000"/>
              </a:spcAft>
            </a:pPr>
            <a:r>
              <a:rPr lang="en-US" altLang="en-US"/>
              <a:t>Volume Set</a:t>
            </a:r>
          </a:p>
        </p:txBody>
      </p:sp>
      <p:sp>
        <p:nvSpPr>
          <p:cNvPr id="25612" name="Text Box 22">
            <a:extLst>
              <a:ext uri="{FF2B5EF4-FFF2-40B4-BE49-F238E27FC236}">
                <a16:creationId xmlns:a16="http://schemas.microsoft.com/office/drawing/2014/main" id="{8B3A71DC-1160-9B91-7722-5D5B9BB7902C}"/>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5613" name="Text Box 23">
            <a:extLst>
              <a:ext uri="{FF2B5EF4-FFF2-40B4-BE49-F238E27FC236}">
                <a16:creationId xmlns:a16="http://schemas.microsoft.com/office/drawing/2014/main" id="{48042EAB-CC93-245F-FB9C-1724870B7AAD}"/>
              </a:ext>
            </a:extLst>
          </p:cNvPr>
          <p:cNvSpPr txBox="1">
            <a:spLocks noChangeArrowheads="1"/>
          </p:cNvSpPr>
          <p:nvPr/>
        </p:nvSpPr>
        <p:spPr bwMode="auto">
          <a:xfrm>
            <a:off x="369888" y="1266825"/>
            <a:ext cx="1095375"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a:solidFill>
                  <a:schemeClr val="tx1"/>
                </a:solidFill>
              </a:rPr>
              <a:t>Volume Knob</a:t>
            </a:r>
          </a:p>
        </p:txBody>
      </p:sp>
      <p:pic>
        <p:nvPicPr>
          <p:cNvPr id="4" name="Picture 3">
            <a:extLst>
              <a:ext uri="{FF2B5EF4-FFF2-40B4-BE49-F238E27FC236}">
                <a16:creationId xmlns:a16="http://schemas.microsoft.com/office/drawing/2014/main" id="{80B8B546-50E8-A4CF-EBC9-73260F2ED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515096" name="Line 24">
            <a:extLst>
              <a:ext uri="{FF2B5EF4-FFF2-40B4-BE49-F238E27FC236}">
                <a16:creationId xmlns:a16="http://schemas.microsoft.com/office/drawing/2014/main" id="{48D1F472-8AAE-133A-3C8B-5E27F6880602}"/>
              </a:ext>
            </a:extLst>
          </p:cNvPr>
          <p:cNvSpPr>
            <a:spLocks noChangeShapeType="1"/>
          </p:cNvSpPr>
          <p:nvPr/>
        </p:nvSpPr>
        <p:spPr bwMode="auto">
          <a:xfrm flipV="1">
            <a:off x="1470025" y="1371600"/>
            <a:ext cx="955314" cy="952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5615" name="Oval 25">
            <a:extLst>
              <a:ext uri="{FF2B5EF4-FFF2-40B4-BE49-F238E27FC236}">
                <a16:creationId xmlns:a16="http://schemas.microsoft.com/office/drawing/2014/main" id="{C57A3567-D76D-7455-2446-84CF5C98D662}"/>
              </a:ext>
            </a:extLst>
          </p:cNvPr>
          <p:cNvSpPr>
            <a:spLocks noChangeArrowheads="1"/>
          </p:cNvSpPr>
          <p:nvPr/>
        </p:nvSpPr>
        <p:spPr bwMode="auto">
          <a:xfrm>
            <a:off x="2425339" y="892176"/>
            <a:ext cx="866501" cy="83430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 name="Text Box 10">
            <a:extLst>
              <a:ext uri="{FF2B5EF4-FFF2-40B4-BE49-F238E27FC236}">
                <a16:creationId xmlns:a16="http://schemas.microsoft.com/office/drawing/2014/main" id="{D32E7B68-E434-53E6-216D-4C12914148DD}"/>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5" name="TextBox 4">
            <a:extLst>
              <a:ext uri="{FF2B5EF4-FFF2-40B4-BE49-F238E27FC236}">
                <a16:creationId xmlns:a16="http://schemas.microsoft.com/office/drawing/2014/main" id="{38F96073-D650-3A86-167A-C366F7DBD8A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6898934E-E39A-0E70-3163-2996466D5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9C03A74-446A-ACB4-F608-ED0CAF901219}"/>
              </a:ext>
            </a:extLst>
          </p:cNvPr>
          <p:cNvSpPr>
            <a:spLocks noChangeArrowheads="1"/>
          </p:cNvSpPr>
          <p:nvPr/>
        </p:nvSpPr>
        <p:spPr bwMode="auto">
          <a:xfrm>
            <a:off x="0" y="666750"/>
            <a:ext cx="1905000" cy="225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6627" name="Rectangle 3">
            <a:extLst>
              <a:ext uri="{FF2B5EF4-FFF2-40B4-BE49-F238E27FC236}">
                <a16:creationId xmlns:a16="http://schemas.microsoft.com/office/drawing/2014/main" id="{619C7154-AEA7-9CF5-54F6-E48289853B43}"/>
              </a:ext>
            </a:extLst>
          </p:cNvPr>
          <p:cNvSpPr>
            <a:spLocks noChangeArrowheads="1"/>
          </p:cNvSpPr>
          <p:nvPr/>
        </p:nvSpPr>
        <p:spPr bwMode="auto">
          <a:xfrm>
            <a:off x="228600" y="3252788"/>
            <a:ext cx="3511550" cy="1162050"/>
          </a:xfrm>
          <a:prstGeom prst="rect">
            <a:avLst/>
          </a:prstGeom>
          <a:solidFill>
            <a:srgbClr val="EAEAEA"/>
          </a:solidFill>
          <a:ln w="19050">
            <a:solidFill>
              <a:schemeClr val="tx1"/>
            </a:solidFill>
            <a:miter lim="800000"/>
            <a:headEnd/>
            <a:tailEnd/>
          </a:ln>
        </p:spPr>
        <p:txBody>
          <a:bodyPr/>
          <a:lstStyle>
            <a:lvl1pPr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solidFill>
                  <a:schemeClr val="tx1"/>
                </a:solidFill>
              </a:rPr>
              <a:t>Press the Dimmer button to change the display brightness.</a:t>
            </a:r>
          </a:p>
          <a:p>
            <a:pPr algn="l" eaLnBrk="1" hangingPunct="1">
              <a:spcBef>
                <a:spcPct val="0"/>
              </a:spcBef>
              <a:spcAft>
                <a:spcPct val="25000"/>
              </a:spcAft>
            </a:pPr>
            <a:endParaRPr lang="en-US" altLang="en-US" dirty="0">
              <a:solidFill>
                <a:schemeClr val="tx1"/>
              </a:solidFill>
            </a:endParaRPr>
          </a:p>
          <a:p>
            <a:pPr algn="l" eaLnBrk="1" hangingPunct="1">
              <a:spcBef>
                <a:spcPct val="0"/>
              </a:spcBef>
              <a:spcAft>
                <a:spcPct val="25000"/>
              </a:spcAft>
            </a:pPr>
            <a:r>
              <a:rPr lang="en-US" altLang="en-US" dirty="0">
                <a:solidFill>
                  <a:schemeClr val="tx1"/>
                </a:solidFill>
              </a:rPr>
              <a:t>Pressing and holding this button will toggle the display between day and night mode.</a:t>
            </a:r>
            <a:endParaRPr lang="en-US" altLang="en-US" sz="1200" b="1" dirty="0">
              <a:solidFill>
                <a:schemeClr val="tx1"/>
              </a:solidFill>
            </a:endParaRPr>
          </a:p>
        </p:txBody>
      </p:sp>
      <p:sp>
        <p:nvSpPr>
          <p:cNvPr id="26628" name="Line 4">
            <a:extLst>
              <a:ext uri="{FF2B5EF4-FFF2-40B4-BE49-F238E27FC236}">
                <a16:creationId xmlns:a16="http://schemas.microsoft.com/office/drawing/2014/main" id="{4271A59B-C119-840E-674C-8BBE58F43CC8}"/>
              </a:ext>
            </a:extLst>
          </p:cNvPr>
          <p:cNvSpPr>
            <a:spLocks noChangeShapeType="1"/>
          </p:cNvSpPr>
          <p:nvPr/>
        </p:nvSpPr>
        <p:spPr bwMode="auto">
          <a:xfrm>
            <a:off x="171450" y="2897188"/>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29" name="Line 5">
            <a:extLst>
              <a:ext uri="{FF2B5EF4-FFF2-40B4-BE49-F238E27FC236}">
                <a16:creationId xmlns:a16="http://schemas.microsoft.com/office/drawing/2014/main" id="{E8BC36F5-31AD-4474-D63A-630678E66A51}"/>
              </a:ext>
            </a:extLst>
          </p:cNvPr>
          <p:cNvSpPr>
            <a:spLocks noChangeShapeType="1"/>
          </p:cNvSpPr>
          <p:nvPr/>
        </p:nvSpPr>
        <p:spPr bwMode="auto">
          <a:xfrm>
            <a:off x="171450" y="5332413"/>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0" name="Line 6">
            <a:extLst>
              <a:ext uri="{FF2B5EF4-FFF2-40B4-BE49-F238E27FC236}">
                <a16:creationId xmlns:a16="http://schemas.microsoft.com/office/drawing/2014/main" id="{E6D199D1-5135-EA35-3DA2-6049BF3CD14C}"/>
              </a:ext>
            </a:extLst>
          </p:cNvPr>
          <p:cNvSpPr>
            <a:spLocks noChangeShapeType="1"/>
          </p:cNvSpPr>
          <p:nvPr/>
        </p:nvSpPr>
        <p:spPr bwMode="auto">
          <a:xfrm>
            <a:off x="171450" y="2897188"/>
            <a:ext cx="0" cy="315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1" name="Line 7">
            <a:extLst>
              <a:ext uri="{FF2B5EF4-FFF2-40B4-BE49-F238E27FC236}">
                <a16:creationId xmlns:a16="http://schemas.microsoft.com/office/drawing/2014/main" id="{C873E5B2-CC44-BD14-A703-755B9DDFB29C}"/>
              </a:ext>
            </a:extLst>
          </p:cNvPr>
          <p:cNvSpPr>
            <a:spLocks noChangeShapeType="1"/>
          </p:cNvSpPr>
          <p:nvPr/>
        </p:nvSpPr>
        <p:spPr bwMode="auto">
          <a:xfrm>
            <a:off x="3752850" y="2897188"/>
            <a:ext cx="0" cy="315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2" name="Line 8">
            <a:extLst>
              <a:ext uri="{FF2B5EF4-FFF2-40B4-BE49-F238E27FC236}">
                <a16:creationId xmlns:a16="http://schemas.microsoft.com/office/drawing/2014/main" id="{21798B86-760B-EAE4-C46E-8511DB8D5E61}"/>
              </a:ext>
            </a:extLst>
          </p:cNvPr>
          <p:cNvSpPr>
            <a:spLocks noChangeShapeType="1"/>
          </p:cNvSpPr>
          <p:nvPr/>
        </p:nvSpPr>
        <p:spPr bwMode="auto">
          <a:xfrm>
            <a:off x="171450" y="3213100"/>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3" name="Line 9">
            <a:extLst>
              <a:ext uri="{FF2B5EF4-FFF2-40B4-BE49-F238E27FC236}">
                <a16:creationId xmlns:a16="http://schemas.microsoft.com/office/drawing/2014/main" id="{CD2DBE36-C82E-F798-186D-587B2E04045E}"/>
              </a:ext>
            </a:extLst>
          </p:cNvPr>
          <p:cNvSpPr>
            <a:spLocks noChangeShapeType="1"/>
          </p:cNvSpPr>
          <p:nvPr/>
        </p:nvSpPr>
        <p:spPr bwMode="auto">
          <a:xfrm>
            <a:off x="3752850" y="3213100"/>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4" name="Line 10">
            <a:extLst>
              <a:ext uri="{FF2B5EF4-FFF2-40B4-BE49-F238E27FC236}">
                <a16:creationId xmlns:a16="http://schemas.microsoft.com/office/drawing/2014/main" id="{90EB651E-3E5B-9C37-FC45-5493A0B3CA5F}"/>
              </a:ext>
            </a:extLst>
          </p:cNvPr>
          <p:cNvSpPr>
            <a:spLocks noChangeShapeType="1"/>
          </p:cNvSpPr>
          <p:nvPr/>
        </p:nvSpPr>
        <p:spPr bwMode="auto">
          <a:xfrm>
            <a:off x="171450" y="3746500"/>
            <a:ext cx="0" cy="990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5" name="Line 11">
            <a:extLst>
              <a:ext uri="{FF2B5EF4-FFF2-40B4-BE49-F238E27FC236}">
                <a16:creationId xmlns:a16="http://schemas.microsoft.com/office/drawing/2014/main" id="{552BA5A1-A8D4-00DE-0F1A-8EC45814BD9C}"/>
              </a:ext>
            </a:extLst>
          </p:cNvPr>
          <p:cNvSpPr>
            <a:spLocks noChangeShapeType="1"/>
          </p:cNvSpPr>
          <p:nvPr/>
        </p:nvSpPr>
        <p:spPr bwMode="auto">
          <a:xfrm>
            <a:off x="3752850" y="3746500"/>
            <a:ext cx="0" cy="990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6" name="Line 12">
            <a:extLst>
              <a:ext uri="{FF2B5EF4-FFF2-40B4-BE49-F238E27FC236}">
                <a16:creationId xmlns:a16="http://schemas.microsoft.com/office/drawing/2014/main" id="{921E66A3-4C1B-8CAC-0D15-7F035224885F}"/>
              </a:ext>
            </a:extLst>
          </p:cNvPr>
          <p:cNvSpPr>
            <a:spLocks noChangeShapeType="1"/>
          </p:cNvSpPr>
          <p:nvPr/>
        </p:nvSpPr>
        <p:spPr bwMode="auto">
          <a:xfrm>
            <a:off x="171450" y="4737100"/>
            <a:ext cx="0" cy="595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26637" name="Line 13">
            <a:extLst>
              <a:ext uri="{FF2B5EF4-FFF2-40B4-BE49-F238E27FC236}">
                <a16:creationId xmlns:a16="http://schemas.microsoft.com/office/drawing/2014/main" id="{E8B2D592-10E8-E486-CC57-628A169B9E50}"/>
              </a:ext>
            </a:extLst>
          </p:cNvPr>
          <p:cNvSpPr>
            <a:spLocks noChangeShapeType="1"/>
          </p:cNvSpPr>
          <p:nvPr/>
        </p:nvSpPr>
        <p:spPr bwMode="auto">
          <a:xfrm>
            <a:off x="3752850" y="4737100"/>
            <a:ext cx="0" cy="595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3" name="Text Box 10">
            <a:extLst>
              <a:ext uri="{FF2B5EF4-FFF2-40B4-BE49-F238E27FC236}">
                <a16:creationId xmlns:a16="http://schemas.microsoft.com/office/drawing/2014/main" id="{039769E6-7CB3-1012-7BDE-3A29AE4CEC47}"/>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pic>
        <p:nvPicPr>
          <p:cNvPr id="4" name="Picture 3">
            <a:extLst>
              <a:ext uri="{FF2B5EF4-FFF2-40B4-BE49-F238E27FC236}">
                <a16:creationId xmlns:a16="http://schemas.microsoft.com/office/drawing/2014/main" id="{A9C5DB22-B95E-F0DE-ADBD-755CFC7C6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26638" name="Rectangle 22">
            <a:extLst>
              <a:ext uri="{FF2B5EF4-FFF2-40B4-BE49-F238E27FC236}">
                <a16:creationId xmlns:a16="http://schemas.microsoft.com/office/drawing/2014/main" id="{65922879-B108-B9CF-CE46-B1BC6AC11CFE}"/>
              </a:ext>
            </a:extLst>
          </p:cNvPr>
          <p:cNvSpPr>
            <a:spLocks noGrp="1" noChangeAspect="1" noChangeArrowheads="1"/>
          </p:cNvSpPr>
          <p:nvPr>
            <p:ph type="title"/>
          </p:nvPr>
        </p:nvSpPr>
        <p:spPr/>
        <p:txBody>
          <a:bodyPr/>
          <a:lstStyle/>
          <a:p>
            <a:pPr eaLnBrk="1" hangingPunct="1">
              <a:spcAft>
                <a:spcPct val="25000"/>
              </a:spcAft>
            </a:pPr>
            <a:r>
              <a:rPr lang="en-US" altLang="en-US"/>
              <a:t>Display Brightness</a:t>
            </a:r>
          </a:p>
        </p:txBody>
      </p:sp>
      <p:graphicFrame>
        <p:nvGraphicFramePr>
          <p:cNvPr id="501785" name="Group 25">
            <a:extLst>
              <a:ext uri="{FF2B5EF4-FFF2-40B4-BE49-F238E27FC236}">
                <a16:creationId xmlns:a16="http://schemas.microsoft.com/office/drawing/2014/main" id="{E1807C5C-F37A-37C2-3F76-4836B5486AB0}"/>
              </a:ext>
            </a:extLst>
          </p:cNvPr>
          <p:cNvGraphicFramePr>
            <a:graphicFrameLocks noGrp="1"/>
          </p:cNvGraphicFramePr>
          <p:nvPr/>
        </p:nvGraphicFramePr>
        <p:xfrm>
          <a:off x="244475" y="2897188"/>
          <a:ext cx="3581400" cy="317500"/>
        </p:xfrm>
        <a:graphic>
          <a:graphicData uri="http://schemas.openxmlformats.org/drawingml/2006/table">
            <a:tbl>
              <a:tblPr/>
              <a:tblGrid>
                <a:gridCol w="3581400">
                  <a:extLst>
                    <a:ext uri="{9D8B030D-6E8A-4147-A177-3AD203B41FA5}">
                      <a16:colId xmlns:a16="http://schemas.microsoft.com/office/drawing/2014/main" val="20000"/>
                    </a:ext>
                  </a:extLst>
                </a:gridCol>
              </a:tblGrid>
              <a:tr h="31750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200" b="1" i="0" u="none" strike="noStrike" cap="none" normalizeH="0" baseline="0">
                          <a:ln>
                            <a:noFill/>
                          </a:ln>
                          <a:solidFill>
                            <a:schemeClr val="tx1"/>
                          </a:solidFill>
                          <a:effectLst/>
                          <a:latin typeface="Arial" pitchFamily="34" charset="0"/>
                        </a:rPr>
                        <a:t>To adjust display brightness:</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6641" name="Text Box 31">
            <a:extLst>
              <a:ext uri="{FF2B5EF4-FFF2-40B4-BE49-F238E27FC236}">
                <a16:creationId xmlns:a16="http://schemas.microsoft.com/office/drawing/2014/main" id="{D1033FF9-3574-9D5D-4196-C78CF88D320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501792" name="Line 32">
            <a:extLst>
              <a:ext uri="{FF2B5EF4-FFF2-40B4-BE49-F238E27FC236}">
                <a16:creationId xmlns:a16="http://schemas.microsoft.com/office/drawing/2014/main" id="{DD713FA6-2D3A-596F-0184-8A2DEB6CA60C}"/>
              </a:ext>
            </a:extLst>
          </p:cNvPr>
          <p:cNvSpPr>
            <a:spLocks noChangeShapeType="1"/>
          </p:cNvSpPr>
          <p:nvPr/>
        </p:nvSpPr>
        <p:spPr bwMode="auto">
          <a:xfrm>
            <a:off x="1406525" y="1298574"/>
            <a:ext cx="1283969" cy="48894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6643" name="Oval 33">
            <a:extLst>
              <a:ext uri="{FF2B5EF4-FFF2-40B4-BE49-F238E27FC236}">
                <a16:creationId xmlns:a16="http://schemas.microsoft.com/office/drawing/2014/main" id="{79B12BB6-F6DC-723D-5F09-EEC1A65BAFBE}"/>
              </a:ext>
            </a:extLst>
          </p:cNvPr>
          <p:cNvSpPr>
            <a:spLocks noChangeArrowheads="1"/>
          </p:cNvSpPr>
          <p:nvPr/>
        </p:nvSpPr>
        <p:spPr bwMode="auto">
          <a:xfrm>
            <a:off x="2690494" y="1704975"/>
            <a:ext cx="548005" cy="3587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6644" name="Text Box 34">
            <a:extLst>
              <a:ext uri="{FF2B5EF4-FFF2-40B4-BE49-F238E27FC236}">
                <a16:creationId xmlns:a16="http://schemas.microsoft.com/office/drawing/2014/main" id="{86B47F37-B4E8-1C19-B177-898903826D60}"/>
              </a:ext>
            </a:extLst>
          </p:cNvPr>
          <p:cNvSpPr txBox="1">
            <a:spLocks noChangeArrowheads="1"/>
          </p:cNvSpPr>
          <p:nvPr/>
        </p:nvSpPr>
        <p:spPr bwMode="auto">
          <a:xfrm>
            <a:off x="244475" y="1187450"/>
            <a:ext cx="120173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a:solidFill>
                  <a:schemeClr val="tx1"/>
                </a:solidFill>
              </a:rPr>
              <a:t>Dimmer Button</a:t>
            </a:r>
          </a:p>
        </p:txBody>
      </p:sp>
      <p:sp>
        <p:nvSpPr>
          <p:cNvPr id="5" name="TextBox 4">
            <a:extLst>
              <a:ext uri="{FF2B5EF4-FFF2-40B4-BE49-F238E27FC236}">
                <a16:creationId xmlns:a16="http://schemas.microsoft.com/office/drawing/2014/main" id="{8E04B0FD-FD9F-A8FA-FEF2-D4DE798C4D6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E3119971-722C-1CB7-6ACF-8AA50B9D3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C2B0594-34E1-291A-4A54-77383DEB7823}"/>
              </a:ext>
            </a:extLst>
          </p:cNvPr>
          <p:cNvSpPr>
            <a:spLocks noChangeArrowheads="1"/>
          </p:cNvSpPr>
          <p:nvPr/>
        </p:nvSpPr>
        <p:spPr bwMode="auto">
          <a:xfrm>
            <a:off x="0" y="641350"/>
            <a:ext cx="1905000" cy="240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503811" name="Group 3">
            <a:extLst>
              <a:ext uri="{FF2B5EF4-FFF2-40B4-BE49-F238E27FC236}">
                <a16:creationId xmlns:a16="http://schemas.microsoft.com/office/drawing/2014/main" id="{37A49728-7CC7-1B1A-4743-51DA74DFFF45}"/>
              </a:ext>
            </a:extLst>
          </p:cNvPr>
          <p:cNvGraphicFramePr>
            <a:graphicFrameLocks noGrp="1"/>
          </p:cNvGraphicFramePr>
          <p:nvPr/>
        </p:nvGraphicFramePr>
        <p:xfrm>
          <a:off x="246063" y="2897188"/>
          <a:ext cx="3581400" cy="317500"/>
        </p:xfrm>
        <a:graphic>
          <a:graphicData uri="http://schemas.openxmlformats.org/drawingml/2006/table">
            <a:tbl>
              <a:tblPr/>
              <a:tblGrid>
                <a:gridCol w="3581400">
                  <a:extLst>
                    <a:ext uri="{9D8B030D-6E8A-4147-A177-3AD203B41FA5}">
                      <a16:colId xmlns:a16="http://schemas.microsoft.com/office/drawing/2014/main" val="20000"/>
                    </a:ext>
                  </a:extLst>
                </a:gridCol>
              </a:tblGrid>
              <a:tr h="31750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200" b="1" i="0" u="none" strike="noStrike" cap="none" normalizeH="0" baseline="0">
                          <a:ln>
                            <a:noFill/>
                          </a:ln>
                          <a:solidFill>
                            <a:schemeClr val="tx1"/>
                          </a:solidFill>
                          <a:effectLst/>
                          <a:latin typeface="Arial" pitchFamily="34" charset="0"/>
                        </a:rPr>
                        <a:t>To select the home mode:</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3" name="Rectangle 9">
            <a:extLst>
              <a:ext uri="{FF2B5EF4-FFF2-40B4-BE49-F238E27FC236}">
                <a16:creationId xmlns:a16="http://schemas.microsoft.com/office/drawing/2014/main" id="{C29E6671-E968-1994-21CA-2258D77B84F2}"/>
              </a:ext>
            </a:extLst>
          </p:cNvPr>
          <p:cNvSpPr>
            <a:spLocks noGrp="1" noChangeAspect="1" noChangeArrowheads="1"/>
          </p:cNvSpPr>
          <p:nvPr>
            <p:ph type="title"/>
          </p:nvPr>
        </p:nvSpPr>
        <p:spPr/>
        <p:txBody>
          <a:bodyPr/>
          <a:lstStyle/>
          <a:p>
            <a:pPr eaLnBrk="1" hangingPunct="1">
              <a:spcAft>
                <a:spcPct val="25000"/>
              </a:spcAft>
            </a:pPr>
            <a:r>
              <a:rPr lang="en-US" altLang="en-US"/>
              <a:t>Home Mode Select</a:t>
            </a:r>
          </a:p>
        </p:txBody>
      </p:sp>
      <p:sp>
        <p:nvSpPr>
          <p:cNvPr id="27654" name="Text Box 10">
            <a:extLst>
              <a:ext uri="{FF2B5EF4-FFF2-40B4-BE49-F238E27FC236}">
                <a16:creationId xmlns:a16="http://schemas.microsoft.com/office/drawing/2014/main" id="{5852C1E8-EF19-258C-1774-C4E7ED492028}"/>
              </a:ext>
            </a:extLst>
          </p:cNvPr>
          <p:cNvSpPr txBox="1">
            <a:spLocks noChangeArrowheads="1"/>
          </p:cNvSpPr>
          <p:nvPr/>
        </p:nvSpPr>
        <p:spPr bwMode="auto">
          <a:xfrm>
            <a:off x="241299" y="3214688"/>
            <a:ext cx="3519817" cy="1165704"/>
          </a:xfrm>
          <a:prstGeom prst="rect">
            <a:avLst/>
          </a:prstGeom>
          <a:solidFill>
            <a:srgbClr val="EAEAEA"/>
          </a:solidFill>
          <a:ln w="19050">
            <a:solidFill>
              <a:schemeClr val="tx1"/>
            </a:solidFill>
            <a:miter lim="800000"/>
            <a:headEnd/>
            <a:tailEnd/>
          </a:ln>
        </p:spPr>
        <p:txBody>
          <a:bodyPr wrap="square" tIns="9144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dirty="0">
                <a:solidFill>
                  <a:schemeClr val="tx1"/>
                </a:solidFill>
              </a:rPr>
              <a:t>Press and hold         .</a:t>
            </a:r>
          </a:p>
          <a:p>
            <a:pPr algn="l">
              <a:spcBef>
                <a:spcPct val="0"/>
              </a:spcBef>
              <a:spcAft>
                <a:spcPct val="25000"/>
              </a:spcAft>
            </a:pPr>
            <a:endParaRPr lang="en-US" altLang="en-US" dirty="0">
              <a:solidFill>
                <a:schemeClr val="tx1"/>
              </a:solidFill>
            </a:endParaRPr>
          </a:p>
          <a:p>
            <a:pPr algn="l">
              <a:spcBef>
                <a:spcPct val="0"/>
              </a:spcBef>
              <a:spcAft>
                <a:spcPct val="25000"/>
              </a:spcAft>
            </a:pPr>
            <a:endParaRPr lang="en-US" altLang="en-US" sz="500" dirty="0">
              <a:solidFill>
                <a:schemeClr val="tx1"/>
              </a:solidFill>
            </a:endParaRPr>
          </a:p>
          <a:p>
            <a:pPr algn="l">
              <a:spcBef>
                <a:spcPct val="0"/>
              </a:spcBef>
              <a:spcAft>
                <a:spcPct val="25000"/>
              </a:spcAft>
            </a:pPr>
            <a:r>
              <a:rPr lang="en-US" altLang="en-US" dirty="0">
                <a:solidFill>
                  <a:schemeClr val="tx1"/>
                </a:solidFill>
              </a:rPr>
              <a:t>This will revert the radio to your pre-programmed ‘Home Channel.’ This is set as the primary dispatch </a:t>
            </a:r>
            <a:r>
              <a:rPr lang="en-US" altLang="en-US" dirty="0" err="1">
                <a:solidFill>
                  <a:schemeClr val="tx1"/>
                </a:solidFill>
              </a:rPr>
              <a:t>talkgroup</a:t>
            </a:r>
            <a:r>
              <a:rPr lang="en-US" altLang="en-US" dirty="0">
                <a:solidFill>
                  <a:schemeClr val="tx1"/>
                </a:solidFill>
              </a:rPr>
              <a:t> for your Home County.</a:t>
            </a:r>
            <a:endParaRPr lang="en-US" altLang="en-US" dirty="0"/>
          </a:p>
        </p:txBody>
      </p:sp>
      <p:sp>
        <p:nvSpPr>
          <p:cNvPr id="27655" name="Text Box 22">
            <a:extLst>
              <a:ext uri="{FF2B5EF4-FFF2-40B4-BE49-F238E27FC236}">
                <a16:creationId xmlns:a16="http://schemas.microsoft.com/office/drawing/2014/main" id="{EE8564A8-2D6B-4C94-77F3-6D0BEDA3C68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 Box 10">
            <a:extLst>
              <a:ext uri="{FF2B5EF4-FFF2-40B4-BE49-F238E27FC236}">
                <a16:creationId xmlns:a16="http://schemas.microsoft.com/office/drawing/2014/main" id="{0CB50B4A-51B7-1D02-0C38-0B288DD6C189}"/>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pic>
        <p:nvPicPr>
          <p:cNvPr id="3" name="Picture 2">
            <a:extLst>
              <a:ext uri="{FF2B5EF4-FFF2-40B4-BE49-F238E27FC236}">
                <a16:creationId xmlns:a16="http://schemas.microsoft.com/office/drawing/2014/main" id="{3847E252-B199-AE7F-D0FB-335D58915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503831" name="Line 23">
            <a:extLst>
              <a:ext uri="{FF2B5EF4-FFF2-40B4-BE49-F238E27FC236}">
                <a16:creationId xmlns:a16="http://schemas.microsoft.com/office/drawing/2014/main" id="{DE202B4D-FBFF-EC3D-887C-7CFD079CA5D0}"/>
              </a:ext>
            </a:extLst>
          </p:cNvPr>
          <p:cNvSpPr>
            <a:spLocks noChangeShapeType="1"/>
          </p:cNvSpPr>
          <p:nvPr/>
        </p:nvSpPr>
        <p:spPr bwMode="auto">
          <a:xfrm flipV="1">
            <a:off x="7423467" y="2517775"/>
            <a:ext cx="149225" cy="14859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7657" name="Oval 24">
            <a:extLst>
              <a:ext uri="{FF2B5EF4-FFF2-40B4-BE49-F238E27FC236}">
                <a16:creationId xmlns:a16="http://schemas.microsoft.com/office/drawing/2014/main" id="{346D1718-A5EA-C1BD-5C41-900E3914AC43}"/>
              </a:ext>
            </a:extLst>
          </p:cNvPr>
          <p:cNvSpPr>
            <a:spLocks noChangeArrowheads="1"/>
          </p:cNvSpPr>
          <p:nvPr/>
        </p:nvSpPr>
        <p:spPr bwMode="auto">
          <a:xfrm>
            <a:off x="7423468" y="2133600"/>
            <a:ext cx="371792" cy="37846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7658" name="Text Box 25">
            <a:extLst>
              <a:ext uri="{FF2B5EF4-FFF2-40B4-BE49-F238E27FC236}">
                <a16:creationId xmlns:a16="http://schemas.microsoft.com/office/drawing/2014/main" id="{D9A3811C-67C0-06B2-AB1A-B52A574AE8F8}"/>
              </a:ext>
            </a:extLst>
          </p:cNvPr>
          <p:cNvSpPr txBox="1">
            <a:spLocks noChangeArrowheads="1"/>
          </p:cNvSpPr>
          <p:nvPr/>
        </p:nvSpPr>
        <p:spPr bwMode="auto">
          <a:xfrm>
            <a:off x="6501130" y="4003675"/>
            <a:ext cx="1071563"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Home Button</a:t>
            </a:r>
          </a:p>
        </p:txBody>
      </p:sp>
      <p:pic>
        <p:nvPicPr>
          <p:cNvPr id="8" name="Picture 7">
            <a:extLst>
              <a:ext uri="{FF2B5EF4-FFF2-40B4-BE49-F238E27FC236}">
                <a16:creationId xmlns:a16="http://schemas.microsoft.com/office/drawing/2014/main" id="{E618BA6F-9ABD-BF0F-1E4C-8D742983C575}"/>
              </a:ext>
            </a:extLst>
          </p:cNvPr>
          <p:cNvPicPr>
            <a:picLocks noChangeAspect="1"/>
          </p:cNvPicPr>
          <p:nvPr/>
        </p:nvPicPr>
        <p:blipFill>
          <a:blip r:embed="rId4">
            <a:extLst>
              <a:ext uri="{28A0092B-C50C-407E-A947-70E740481C1C}">
                <a14:useLocalDpi xmlns:a14="http://schemas.microsoft.com/office/drawing/2010/main" val="0"/>
              </a:ext>
            </a:extLst>
          </a:blip>
          <a:srcRect l="91789" t="70750" r="2829" b="10934"/>
          <a:stretch>
            <a:fillRect/>
          </a:stretch>
        </p:blipFill>
        <p:spPr>
          <a:xfrm>
            <a:off x="1363782" y="3272827"/>
            <a:ext cx="327257" cy="321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5E853A97-2A51-BB93-697A-4D41A478997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5" name="Picture 4">
            <a:extLst>
              <a:ext uri="{FF2B5EF4-FFF2-40B4-BE49-F238E27FC236}">
                <a16:creationId xmlns:a16="http://schemas.microsoft.com/office/drawing/2014/main" id="{D23D87A2-66BE-508C-FA7B-82B50F3D3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9CE73BF-6907-B65D-8545-1780A891F177}"/>
              </a:ext>
            </a:extLst>
          </p:cNvPr>
          <p:cNvSpPr txBox="1"/>
          <p:nvPr/>
        </p:nvSpPr>
        <p:spPr>
          <a:xfrm>
            <a:off x="723900" y="833439"/>
            <a:ext cx="7345680" cy="1727624"/>
          </a:xfrm>
          <a:prstGeom prst="rect">
            <a:avLst/>
          </a:prstGeom>
          <a:solidFill>
            <a:schemeClr val="bg1"/>
          </a:solidFill>
        </p:spPr>
        <p:txBody>
          <a:bodyPr wrap="square" rtlCol="0">
            <a:spAutoFit/>
          </a:bodyPr>
          <a:lstStyle/>
          <a:p>
            <a:endParaRPr lang="en-US" dirty="0"/>
          </a:p>
        </p:txBody>
      </p:sp>
      <p:sp>
        <p:nvSpPr>
          <p:cNvPr id="5126" name="Oval 67">
            <a:extLst>
              <a:ext uri="{FF2B5EF4-FFF2-40B4-BE49-F238E27FC236}">
                <a16:creationId xmlns:a16="http://schemas.microsoft.com/office/drawing/2014/main" id="{E2169C78-6C7F-9D4C-04CB-06E382FC5D96}"/>
              </a:ext>
            </a:extLst>
          </p:cNvPr>
          <p:cNvSpPr>
            <a:spLocks noChangeArrowheads="1"/>
          </p:cNvSpPr>
          <p:nvPr/>
        </p:nvSpPr>
        <p:spPr bwMode="auto">
          <a:xfrm>
            <a:off x="6961188" y="1104900"/>
            <a:ext cx="555625" cy="600075"/>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129" name="Rectangle 4">
            <a:extLst>
              <a:ext uri="{FF2B5EF4-FFF2-40B4-BE49-F238E27FC236}">
                <a16:creationId xmlns:a16="http://schemas.microsoft.com/office/drawing/2014/main" id="{E0C3F87C-2741-ED72-6121-798C1CBD4333}"/>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5131" name="Line 6">
            <a:extLst>
              <a:ext uri="{FF2B5EF4-FFF2-40B4-BE49-F238E27FC236}">
                <a16:creationId xmlns:a16="http://schemas.microsoft.com/office/drawing/2014/main" id="{0F9763AC-DAE7-C0B6-BFBB-BCB4E4D763DE}"/>
              </a:ext>
            </a:extLst>
          </p:cNvPr>
          <p:cNvSpPr>
            <a:spLocks noChangeShapeType="1"/>
          </p:cNvSpPr>
          <p:nvPr/>
        </p:nvSpPr>
        <p:spPr bwMode="auto">
          <a:xfrm>
            <a:off x="139700" y="2921000"/>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33" name="Line 8">
            <a:extLst>
              <a:ext uri="{FF2B5EF4-FFF2-40B4-BE49-F238E27FC236}">
                <a16:creationId xmlns:a16="http://schemas.microsoft.com/office/drawing/2014/main" id="{AC448F7D-A1DC-7BD5-7D82-1E75C60A9C23}"/>
              </a:ext>
            </a:extLst>
          </p:cNvPr>
          <p:cNvSpPr>
            <a:spLocks noChangeShapeType="1"/>
          </p:cNvSpPr>
          <p:nvPr/>
        </p:nvSpPr>
        <p:spPr bwMode="auto">
          <a:xfrm>
            <a:off x="139700" y="2921000"/>
            <a:ext cx="0" cy="127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34" name="Line 9">
            <a:extLst>
              <a:ext uri="{FF2B5EF4-FFF2-40B4-BE49-F238E27FC236}">
                <a16:creationId xmlns:a16="http://schemas.microsoft.com/office/drawing/2014/main" id="{475EEF7E-DB57-D876-6D3C-4C98A8282A90}"/>
              </a:ext>
            </a:extLst>
          </p:cNvPr>
          <p:cNvSpPr>
            <a:spLocks noChangeShapeType="1"/>
          </p:cNvSpPr>
          <p:nvPr/>
        </p:nvSpPr>
        <p:spPr bwMode="auto">
          <a:xfrm>
            <a:off x="3644900" y="2921000"/>
            <a:ext cx="0" cy="127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dirty="0"/>
          </a:p>
        </p:txBody>
      </p:sp>
      <p:sp>
        <p:nvSpPr>
          <p:cNvPr id="5135" name="Line 10">
            <a:extLst>
              <a:ext uri="{FF2B5EF4-FFF2-40B4-BE49-F238E27FC236}">
                <a16:creationId xmlns:a16="http://schemas.microsoft.com/office/drawing/2014/main" id="{D2D29F60-17B4-83E7-ACAD-A2B97BA8C0F5}"/>
              </a:ext>
            </a:extLst>
          </p:cNvPr>
          <p:cNvSpPr>
            <a:spLocks noChangeShapeType="1"/>
          </p:cNvSpPr>
          <p:nvPr/>
        </p:nvSpPr>
        <p:spPr bwMode="auto">
          <a:xfrm>
            <a:off x="4343400" y="5707063"/>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nchor="ctr">
            <a:spAutoFit/>
          </a:bodyPr>
          <a:lstStyle/>
          <a:p>
            <a:endParaRPr lang="en-US"/>
          </a:p>
        </p:txBody>
      </p:sp>
      <p:sp>
        <p:nvSpPr>
          <p:cNvPr id="5137" name="Line 12">
            <a:extLst>
              <a:ext uri="{FF2B5EF4-FFF2-40B4-BE49-F238E27FC236}">
                <a16:creationId xmlns:a16="http://schemas.microsoft.com/office/drawing/2014/main" id="{36219F3B-BBBD-1F41-03F0-F0AC83337F64}"/>
              </a:ext>
            </a:extLst>
          </p:cNvPr>
          <p:cNvSpPr>
            <a:spLocks noChangeShapeType="1"/>
          </p:cNvSpPr>
          <p:nvPr/>
        </p:nvSpPr>
        <p:spPr bwMode="auto">
          <a:xfrm>
            <a:off x="7848600" y="4095750"/>
            <a:ext cx="0" cy="4699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nchor="ctr">
            <a:spAutoFit/>
          </a:bodyPr>
          <a:lstStyle/>
          <a:p>
            <a:endParaRPr lang="en-US"/>
          </a:p>
        </p:txBody>
      </p:sp>
      <p:pic>
        <p:nvPicPr>
          <p:cNvPr id="3" name="Picture 2">
            <a:extLst>
              <a:ext uri="{FF2B5EF4-FFF2-40B4-BE49-F238E27FC236}">
                <a16:creationId xmlns:a16="http://schemas.microsoft.com/office/drawing/2014/main" id="{709D0A77-803C-F67D-4F90-A5FE5E9A9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889" y="1027073"/>
            <a:ext cx="6194073" cy="1786283"/>
          </a:xfrm>
          <a:prstGeom prst="rect">
            <a:avLst/>
          </a:prstGeom>
        </p:spPr>
      </p:pic>
      <p:sp>
        <p:nvSpPr>
          <p:cNvPr id="5139" name="Line 14">
            <a:extLst>
              <a:ext uri="{FF2B5EF4-FFF2-40B4-BE49-F238E27FC236}">
                <a16:creationId xmlns:a16="http://schemas.microsoft.com/office/drawing/2014/main" id="{F6E2F31A-3A85-0C26-20EC-9C3ECAD1342E}"/>
              </a:ext>
            </a:extLst>
          </p:cNvPr>
          <p:cNvSpPr>
            <a:spLocks noChangeShapeType="1"/>
          </p:cNvSpPr>
          <p:nvPr/>
        </p:nvSpPr>
        <p:spPr bwMode="auto">
          <a:xfrm>
            <a:off x="7848600" y="4565650"/>
            <a:ext cx="0" cy="357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nchor="ctr">
            <a:spAutoFit/>
          </a:bodyPr>
          <a:lstStyle/>
          <a:p>
            <a:endParaRPr lang="en-US"/>
          </a:p>
        </p:txBody>
      </p:sp>
      <p:sp>
        <p:nvSpPr>
          <p:cNvPr id="5141" name="Line 16">
            <a:extLst>
              <a:ext uri="{FF2B5EF4-FFF2-40B4-BE49-F238E27FC236}">
                <a16:creationId xmlns:a16="http://schemas.microsoft.com/office/drawing/2014/main" id="{9BD0A2F0-A30D-AE45-7646-10E5F0272F80}"/>
              </a:ext>
            </a:extLst>
          </p:cNvPr>
          <p:cNvSpPr>
            <a:spLocks noChangeShapeType="1"/>
          </p:cNvSpPr>
          <p:nvPr/>
        </p:nvSpPr>
        <p:spPr bwMode="auto">
          <a:xfrm>
            <a:off x="7848600" y="4922838"/>
            <a:ext cx="0" cy="7842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nchor="ctr">
            <a:spAutoFit/>
          </a:bodyPr>
          <a:lstStyle/>
          <a:p>
            <a:endParaRPr lang="en-US"/>
          </a:p>
        </p:txBody>
      </p:sp>
      <p:sp>
        <p:nvSpPr>
          <p:cNvPr id="5143" name="Line 19">
            <a:extLst>
              <a:ext uri="{FF2B5EF4-FFF2-40B4-BE49-F238E27FC236}">
                <a16:creationId xmlns:a16="http://schemas.microsoft.com/office/drawing/2014/main" id="{8DE90E70-594B-9922-D448-D6F92CD347B4}"/>
              </a:ext>
            </a:extLst>
          </p:cNvPr>
          <p:cNvSpPr>
            <a:spLocks noChangeShapeType="1"/>
          </p:cNvSpPr>
          <p:nvPr/>
        </p:nvSpPr>
        <p:spPr bwMode="auto">
          <a:xfrm>
            <a:off x="4294188" y="2897188"/>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44" name="Line 20">
            <a:extLst>
              <a:ext uri="{FF2B5EF4-FFF2-40B4-BE49-F238E27FC236}">
                <a16:creationId xmlns:a16="http://schemas.microsoft.com/office/drawing/2014/main" id="{70571DDA-E220-7B97-2EBE-1A8FB1818621}"/>
              </a:ext>
            </a:extLst>
          </p:cNvPr>
          <p:cNvSpPr>
            <a:spLocks noChangeShapeType="1"/>
          </p:cNvSpPr>
          <p:nvPr/>
        </p:nvSpPr>
        <p:spPr bwMode="auto">
          <a:xfrm>
            <a:off x="4294188" y="4376738"/>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45" name="Line 21">
            <a:extLst>
              <a:ext uri="{FF2B5EF4-FFF2-40B4-BE49-F238E27FC236}">
                <a16:creationId xmlns:a16="http://schemas.microsoft.com/office/drawing/2014/main" id="{422EA39E-9B2A-E33E-4F29-5A4619F4F538}"/>
              </a:ext>
            </a:extLst>
          </p:cNvPr>
          <p:cNvSpPr>
            <a:spLocks noChangeShapeType="1"/>
          </p:cNvSpPr>
          <p:nvPr/>
        </p:nvSpPr>
        <p:spPr bwMode="auto">
          <a:xfrm>
            <a:off x="4294188" y="2897188"/>
            <a:ext cx="0" cy="157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46" name="Line 22">
            <a:extLst>
              <a:ext uri="{FF2B5EF4-FFF2-40B4-BE49-F238E27FC236}">
                <a16:creationId xmlns:a16="http://schemas.microsoft.com/office/drawing/2014/main" id="{7FDF5605-06F4-4D2E-6340-96FE25431349}"/>
              </a:ext>
            </a:extLst>
          </p:cNvPr>
          <p:cNvSpPr>
            <a:spLocks noChangeShapeType="1"/>
          </p:cNvSpPr>
          <p:nvPr/>
        </p:nvSpPr>
        <p:spPr bwMode="auto">
          <a:xfrm>
            <a:off x="7799388" y="2897188"/>
            <a:ext cx="0" cy="157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47" name="Text Box 42">
            <a:extLst>
              <a:ext uri="{FF2B5EF4-FFF2-40B4-BE49-F238E27FC236}">
                <a16:creationId xmlns:a16="http://schemas.microsoft.com/office/drawing/2014/main" id="{72C13A31-A285-5CC2-0284-C2EED288591C}"/>
              </a:ext>
            </a:extLst>
          </p:cNvPr>
          <p:cNvSpPr txBox="1">
            <a:spLocks noChangeArrowheads="1"/>
          </p:cNvSpPr>
          <p:nvPr/>
        </p:nvSpPr>
        <p:spPr bwMode="auto">
          <a:xfrm>
            <a:off x="5607002" y="695216"/>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Name</a:t>
            </a:r>
          </a:p>
        </p:txBody>
      </p:sp>
      <p:sp>
        <p:nvSpPr>
          <p:cNvPr id="5148" name="Text Box 43">
            <a:extLst>
              <a:ext uri="{FF2B5EF4-FFF2-40B4-BE49-F238E27FC236}">
                <a16:creationId xmlns:a16="http://schemas.microsoft.com/office/drawing/2014/main" id="{343C605C-4A1F-5D0F-32E2-DC1D99FE05F7}"/>
              </a:ext>
            </a:extLst>
          </p:cNvPr>
          <p:cNvSpPr txBox="1">
            <a:spLocks noChangeArrowheads="1"/>
          </p:cNvSpPr>
          <p:nvPr/>
        </p:nvSpPr>
        <p:spPr bwMode="auto">
          <a:xfrm>
            <a:off x="2792412" y="655639"/>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Name</a:t>
            </a:r>
          </a:p>
        </p:txBody>
      </p:sp>
      <p:sp>
        <p:nvSpPr>
          <p:cNvPr id="5149" name="Line 46">
            <a:extLst>
              <a:ext uri="{FF2B5EF4-FFF2-40B4-BE49-F238E27FC236}">
                <a16:creationId xmlns:a16="http://schemas.microsoft.com/office/drawing/2014/main" id="{68808CE8-DEC4-B989-CE12-F674CC05D315}"/>
              </a:ext>
            </a:extLst>
          </p:cNvPr>
          <p:cNvSpPr>
            <a:spLocks noChangeShapeType="1"/>
          </p:cNvSpPr>
          <p:nvPr/>
        </p:nvSpPr>
        <p:spPr bwMode="auto">
          <a:xfrm>
            <a:off x="234950" y="3905250"/>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50" name="Line 47">
            <a:extLst>
              <a:ext uri="{FF2B5EF4-FFF2-40B4-BE49-F238E27FC236}">
                <a16:creationId xmlns:a16="http://schemas.microsoft.com/office/drawing/2014/main" id="{EF6D9A44-5E4E-7968-06C8-3259F29DA48A}"/>
              </a:ext>
            </a:extLst>
          </p:cNvPr>
          <p:cNvSpPr>
            <a:spLocks noChangeShapeType="1"/>
          </p:cNvSpPr>
          <p:nvPr/>
        </p:nvSpPr>
        <p:spPr bwMode="auto">
          <a:xfrm>
            <a:off x="139700" y="6073775"/>
            <a:ext cx="350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51" name="Line 48">
            <a:extLst>
              <a:ext uri="{FF2B5EF4-FFF2-40B4-BE49-F238E27FC236}">
                <a16:creationId xmlns:a16="http://schemas.microsoft.com/office/drawing/2014/main" id="{D13DDCCD-741A-B5F8-3A83-493918249743}"/>
              </a:ext>
            </a:extLst>
          </p:cNvPr>
          <p:cNvSpPr>
            <a:spLocks noChangeShapeType="1"/>
          </p:cNvSpPr>
          <p:nvPr/>
        </p:nvSpPr>
        <p:spPr bwMode="auto">
          <a:xfrm>
            <a:off x="139700" y="3841750"/>
            <a:ext cx="0" cy="2232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5153" name="Text Box 62">
            <a:extLst>
              <a:ext uri="{FF2B5EF4-FFF2-40B4-BE49-F238E27FC236}">
                <a16:creationId xmlns:a16="http://schemas.microsoft.com/office/drawing/2014/main" id="{0D2E38A5-134A-6C44-7F63-EE6B25AB19A0}"/>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506945" name="Line 65">
            <a:extLst>
              <a:ext uri="{FF2B5EF4-FFF2-40B4-BE49-F238E27FC236}">
                <a16:creationId xmlns:a16="http://schemas.microsoft.com/office/drawing/2014/main" id="{B38A2D81-0B89-0361-7E63-68E418ED6C10}"/>
              </a:ext>
            </a:extLst>
          </p:cNvPr>
          <p:cNvSpPr>
            <a:spLocks noChangeShapeType="1"/>
          </p:cNvSpPr>
          <p:nvPr/>
        </p:nvSpPr>
        <p:spPr bwMode="auto">
          <a:xfrm rot="5400000" flipH="1" flipV="1">
            <a:off x="5629514" y="2059176"/>
            <a:ext cx="1188106" cy="587018"/>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5157" name="Text Box 78">
            <a:extLst>
              <a:ext uri="{FF2B5EF4-FFF2-40B4-BE49-F238E27FC236}">
                <a16:creationId xmlns:a16="http://schemas.microsoft.com/office/drawing/2014/main" id="{C1B883AC-4883-F9A2-F311-E6BB694BA4D5}"/>
              </a:ext>
            </a:extLst>
          </p:cNvPr>
          <p:cNvSpPr txBox="1">
            <a:spLocks noChangeArrowheads="1"/>
          </p:cNvSpPr>
          <p:nvPr/>
        </p:nvSpPr>
        <p:spPr bwMode="auto">
          <a:xfrm>
            <a:off x="5030837" y="2952443"/>
            <a:ext cx="955675"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Mode Knob</a:t>
            </a:r>
          </a:p>
        </p:txBody>
      </p:sp>
      <p:sp>
        <p:nvSpPr>
          <p:cNvPr id="5" name="Oval 24">
            <a:extLst>
              <a:ext uri="{FF2B5EF4-FFF2-40B4-BE49-F238E27FC236}">
                <a16:creationId xmlns:a16="http://schemas.microsoft.com/office/drawing/2014/main" id="{1457D436-56F6-4F16-9712-BF3522AF414A}"/>
              </a:ext>
            </a:extLst>
          </p:cNvPr>
          <p:cNvSpPr>
            <a:spLocks noChangeArrowheads="1"/>
          </p:cNvSpPr>
          <p:nvPr/>
        </p:nvSpPr>
        <p:spPr bwMode="auto">
          <a:xfrm>
            <a:off x="6355353" y="1056358"/>
            <a:ext cx="824351" cy="82082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6" name="TextBox 5">
            <a:extLst>
              <a:ext uri="{FF2B5EF4-FFF2-40B4-BE49-F238E27FC236}">
                <a16:creationId xmlns:a16="http://schemas.microsoft.com/office/drawing/2014/main" id="{101D336D-C115-1F7B-3F35-EA843438ED6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sp>
        <p:nvSpPr>
          <p:cNvPr id="7" name="Line 65">
            <a:extLst>
              <a:ext uri="{FF2B5EF4-FFF2-40B4-BE49-F238E27FC236}">
                <a16:creationId xmlns:a16="http://schemas.microsoft.com/office/drawing/2014/main" id="{434C4A2C-118A-0D2F-8983-C0D8BC26CB6E}"/>
              </a:ext>
            </a:extLst>
          </p:cNvPr>
          <p:cNvSpPr>
            <a:spLocks noChangeShapeType="1"/>
          </p:cNvSpPr>
          <p:nvPr/>
        </p:nvSpPr>
        <p:spPr bwMode="auto">
          <a:xfrm rot="5400000" flipH="1">
            <a:off x="3694995" y="805818"/>
            <a:ext cx="549023" cy="55396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Line 65">
            <a:extLst>
              <a:ext uri="{FF2B5EF4-FFF2-40B4-BE49-F238E27FC236}">
                <a16:creationId xmlns:a16="http://schemas.microsoft.com/office/drawing/2014/main" id="{56B0FA92-580A-8977-2BC6-810EAD2BD2CD}"/>
              </a:ext>
            </a:extLst>
          </p:cNvPr>
          <p:cNvSpPr>
            <a:spLocks noChangeShapeType="1"/>
          </p:cNvSpPr>
          <p:nvPr/>
        </p:nvSpPr>
        <p:spPr bwMode="auto">
          <a:xfrm rot="5400000">
            <a:off x="5289156" y="1027119"/>
            <a:ext cx="820822" cy="55396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0" name="AutoShape 93">
            <a:extLst>
              <a:ext uri="{FF2B5EF4-FFF2-40B4-BE49-F238E27FC236}">
                <a16:creationId xmlns:a16="http://schemas.microsoft.com/office/drawing/2014/main" id="{538A90B1-9B38-3400-FDC5-F84C4BB13EAD}"/>
              </a:ext>
            </a:extLst>
          </p:cNvPr>
          <p:cNvSpPr>
            <a:spLocks noChangeArrowheads="1"/>
          </p:cNvSpPr>
          <p:nvPr/>
        </p:nvSpPr>
        <p:spPr bwMode="auto">
          <a:xfrm>
            <a:off x="4140601" y="1313961"/>
            <a:ext cx="1357894" cy="274320"/>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2" name="AutoShape 93">
            <a:extLst>
              <a:ext uri="{FF2B5EF4-FFF2-40B4-BE49-F238E27FC236}">
                <a16:creationId xmlns:a16="http://schemas.microsoft.com/office/drawing/2014/main" id="{B1EFBF9B-CF7B-FDEA-FDF3-9130EC8FCEE4}"/>
              </a:ext>
            </a:extLst>
          </p:cNvPr>
          <p:cNvSpPr>
            <a:spLocks noChangeArrowheads="1"/>
          </p:cNvSpPr>
          <p:nvPr/>
        </p:nvSpPr>
        <p:spPr bwMode="auto">
          <a:xfrm>
            <a:off x="4126978" y="1649413"/>
            <a:ext cx="1357894" cy="274320"/>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Text Box 42">
            <a:extLst>
              <a:ext uri="{FF2B5EF4-FFF2-40B4-BE49-F238E27FC236}">
                <a16:creationId xmlns:a16="http://schemas.microsoft.com/office/drawing/2014/main" id="{EE3EE13F-A31F-7803-BA7E-ABF2745BF98F}"/>
              </a:ext>
            </a:extLst>
          </p:cNvPr>
          <p:cNvSpPr txBox="1">
            <a:spLocks noChangeArrowheads="1"/>
          </p:cNvSpPr>
          <p:nvPr/>
        </p:nvSpPr>
        <p:spPr bwMode="auto">
          <a:xfrm>
            <a:off x="379805" y="2836361"/>
            <a:ext cx="1819730" cy="169277"/>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Select Menu Items</a:t>
            </a:r>
          </a:p>
        </p:txBody>
      </p:sp>
      <p:sp>
        <p:nvSpPr>
          <p:cNvPr id="14" name="Line 65">
            <a:extLst>
              <a:ext uri="{FF2B5EF4-FFF2-40B4-BE49-F238E27FC236}">
                <a16:creationId xmlns:a16="http://schemas.microsoft.com/office/drawing/2014/main" id="{49639D2A-8C81-494A-F8A8-09122BE91645}"/>
              </a:ext>
            </a:extLst>
          </p:cNvPr>
          <p:cNvSpPr>
            <a:spLocks noChangeShapeType="1"/>
          </p:cNvSpPr>
          <p:nvPr/>
        </p:nvSpPr>
        <p:spPr bwMode="auto">
          <a:xfrm rot="5400000" flipH="1" flipV="1">
            <a:off x="2387775" y="1887187"/>
            <a:ext cx="687377" cy="121096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5" name="TextBox 14">
            <a:extLst>
              <a:ext uri="{FF2B5EF4-FFF2-40B4-BE49-F238E27FC236}">
                <a16:creationId xmlns:a16="http://schemas.microsoft.com/office/drawing/2014/main" id="{6DB969A5-5FAA-3E92-31C9-51EC356BFAA8}"/>
              </a:ext>
            </a:extLst>
          </p:cNvPr>
          <p:cNvSpPr txBox="1"/>
          <p:nvPr/>
        </p:nvSpPr>
        <p:spPr>
          <a:xfrm>
            <a:off x="139700" y="3763761"/>
            <a:ext cx="6274549" cy="1277273"/>
          </a:xfrm>
          <a:prstGeom prst="rect">
            <a:avLst/>
          </a:prstGeom>
          <a:solidFill>
            <a:srgbClr val="EAEAEA"/>
          </a:solidFill>
          <a:ln w="19050">
            <a:solidFill>
              <a:schemeClr val="tx1"/>
            </a:solidFill>
            <a:miter lim="800000"/>
          </a:ln>
        </p:spPr>
        <p:txBody>
          <a:bodyPr wrap="square" rtlCol="0">
            <a:spAutoFit/>
          </a:bodyPr>
          <a:lstStyle/>
          <a:p>
            <a:pPr marL="171450" indent="-171450" algn="l">
              <a:buFontTx/>
              <a:buChar char="-"/>
            </a:pPr>
            <a:r>
              <a:rPr lang="en-US" dirty="0"/>
              <a:t>The “Mode Select Menu Items” allow users to program any desired zone/channel combination. A </a:t>
            </a:r>
            <a:r>
              <a:rPr lang="en-US" i="1" dirty="0"/>
              <a:t>long-press</a:t>
            </a:r>
            <a:r>
              <a:rPr lang="en-US" dirty="0"/>
              <a:t> will assign the currently selected Zone/Channel; a </a:t>
            </a:r>
            <a:r>
              <a:rPr lang="en-US" i="1" dirty="0"/>
              <a:t>short-press</a:t>
            </a:r>
            <a:r>
              <a:rPr lang="en-US" dirty="0"/>
              <a:t> will revert the radio to the user-defined setting. </a:t>
            </a:r>
          </a:p>
          <a:p>
            <a:pPr marL="171450" indent="-171450" algn="l">
              <a:buFontTx/>
              <a:buChar char="-"/>
            </a:pPr>
            <a:r>
              <a:rPr lang="en-US" dirty="0"/>
              <a:t>“Mode Knob” will scroll through the channel list of the currently selected zone.</a:t>
            </a:r>
          </a:p>
          <a:p>
            <a:pPr marL="171450" indent="-171450" algn="l">
              <a:buFontTx/>
              <a:buChar char="-"/>
            </a:pPr>
            <a:r>
              <a:rPr lang="en-US" dirty="0"/>
              <a:t>The “Up and Down Buttons” on the 4-Way Navigation Buttons will allow users to scroll upwards or downwards through the zone list.</a:t>
            </a:r>
          </a:p>
        </p:txBody>
      </p:sp>
      <p:sp>
        <p:nvSpPr>
          <p:cNvPr id="16" name="Oval 24">
            <a:extLst>
              <a:ext uri="{FF2B5EF4-FFF2-40B4-BE49-F238E27FC236}">
                <a16:creationId xmlns:a16="http://schemas.microsoft.com/office/drawing/2014/main" id="{ECD16353-4A23-BBE1-91BA-41E32CE0AEF2}"/>
              </a:ext>
            </a:extLst>
          </p:cNvPr>
          <p:cNvSpPr>
            <a:spLocks noChangeArrowheads="1"/>
          </p:cNvSpPr>
          <p:nvPr/>
        </p:nvSpPr>
        <p:spPr bwMode="auto">
          <a:xfrm>
            <a:off x="6700926" y="1898433"/>
            <a:ext cx="396989" cy="82082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7" name="Line 102">
            <a:extLst>
              <a:ext uri="{FF2B5EF4-FFF2-40B4-BE49-F238E27FC236}">
                <a16:creationId xmlns:a16="http://schemas.microsoft.com/office/drawing/2014/main" id="{54B1D447-8507-F8D1-3412-39092BE2932A}"/>
              </a:ext>
            </a:extLst>
          </p:cNvPr>
          <p:cNvSpPr>
            <a:spLocks noChangeShapeType="1"/>
          </p:cNvSpPr>
          <p:nvPr/>
        </p:nvSpPr>
        <p:spPr bwMode="auto">
          <a:xfrm rot="-5400000">
            <a:off x="6723437" y="2895057"/>
            <a:ext cx="375488" cy="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9" name="Text Box 78">
            <a:extLst>
              <a:ext uri="{FF2B5EF4-FFF2-40B4-BE49-F238E27FC236}">
                <a16:creationId xmlns:a16="http://schemas.microsoft.com/office/drawing/2014/main" id="{9F869423-F8F1-7BE0-7FA2-9F44D8397594}"/>
              </a:ext>
            </a:extLst>
          </p:cNvPr>
          <p:cNvSpPr txBox="1">
            <a:spLocks noChangeArrowheads="1"/>
          </p:cNvSpPr>
          <p:nvPr/>
        </p:nvSpPr>
        <p:spPr bwMode="auto">
          <a:xfrm>
            <a:off x="6403765" y="3077858"/>
            <a:ext cx="1697901" cy="5139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Up and Down Buttons </a:t>
            </a:r>
          </a:p>
          <a:p>
            <a:pPr eaLnBrk="1" hangingPunct="1">
              <a:spcBef>
                <a:spcPct val="0"/>
              </a:spcBef>
            </a:pPr>
            <a:r>
              <a:rPr lang="en-US" altLang="en-US" sz="1000" b="1" dirty="0">
                <a:solidFill>
                  <a:schemeClr val="tx1"/>
                </a:solidFill>
              </a:rPr>
              <a:t>(4-Way Navigation</a:t>
            </a:r>
          </a:p>
          <a:p>
            <a:pPr eaLnBrk="1" hangingPunct="1">
              <a:spcBef>
                <a:spcPct val="0"/>
              </a:spcBef>
            </a:pPr>
            <a:r>
              <a:rPr lang="en-US" altLang="en-US" sz="1000" b="1" dirty="0">
                <a:solidFill>
                  <a:schemeClr val="tx1"/>
                </a:solidFill>
              </a:rPr>
              <a:t>Buttons)</a:t>
            </a:r>
          </a:p>
        </p:txBody>
      </p:sp>
      <p:sp>
        <p:nvSpPr>
          <p:cNvPr id="5163" name="AutoShape 93">
            <a:extLst>
              <a:ext uri="{FF2B5EF4-FFF2-40B4-BE49-F238E27FC236}">
                <a16:creationId xmlns:a16="http://schemas.microsoft.com/office/drawing/2014/main" id="{DF5B0533-5195-724A-4EEF-214B40F223A9}"/>
              </a:ext>
            </a:extLst>
          </p:cNvPr>
          <p:cNvSpPr>
            <a:spLocks noChangeArrowheads="1"/>
          </p:cNvSpPr>
          <p:nvPr/>
        </p:nvSpPr>
        <p:spPr bwMode="auto">
          <a:xfrm>
            <a:off x="3266281" y="1914522"/>
            <a:ext cx="1900079" cy="39696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22" name="Picture 21">
            <a:extLst>
              <a:ext uri="{FF2B5EF4-FFF2-40B4-BE49-F238E27FC236}">
                <a16:creationId xmlns:a16="http://schemas.microsoft.com/office/drawing/2014/main" id="{60D16A32-8938-4843-A152-34D0A8AE4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sp>
        <p:nvSpPr>
          <p:cNvPr id="2" name="TextBox 1">
            <a:extLst>
              <a:ext uri="{FF2B5EF4-FFF2-40B4-BE49-F238E27FC236}">
                <a16:creationId xmlns:a16="http://schemas.microsoft.com/office/drawing/2014/main" id="{B6A56C3B-0248-235C-1243-0C5E98E095A6}"/>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4" name="Picture 3">
            <a:extLst>
              <a:ext uri="{FF2B5EF4-FFF2-40B4-BE49-F238E27FC236}">
                <a16:creationId xmlns:a16="http://schemas.microsoft.com/office/drawing/2014/main" id="{7595EF29-90A6-320B-4AC6-FB52A58F4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a:extLst>
              <a:ext uri="{FF2B5EF4-FFF2-40B4-BE49-F238E27FC236}">
                <a16:creationId xmlns:a16="http://schemas.microsoft.com/office/drawing/2014/main" id="{0BD58C1A-C2AC-8310-E0F0-F3AACA245BD2}"/>
              </a:ext>
            </a:extLst>
          </p:cNvPr>
          <p:cNvSpPr txBox="1">
            <a:spLocks noChangeArrowheads="1"/>
          </p:cNvSpPr>
          <p:nvPr/>
        </p:nvSpPr>
        <p:spPr bwMode="auto">
          <a:xfrm>
            <a:off x="4494530" y="2979777"/>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Temporarily Delete a Nuisance Mode:</a:t>
            </a:r>
          </a:p>
        </p:txBody>
      </p:sp>
      <p:sp>
        <p:nvSpPr>
          <p:cNvPr id="6149" name="Text Box 3">
            <a:extLst>
              <a:ext uri="{FF2B5EF4-FFF2-40B4-BE49-F238E27FC236}">
                <a16:creationId xmlns:a16="http://schemas.microsoft.com/office/drawing/2014/main" id="{3251FB1A-1D37-0364-2A40-9B6E5F16A277}"/>
              </a:ext>
            </a:extLst>
          </p:cNvPr>
          <p:cNvSpPr txBox="1">
            <a:spLocks noChangeArrowheads="1"/>
          </p:cNvSpPr>
          <p:nvPr/>
        </p:nvSpPr>
        <p:spPr bwMode="auto">
          <a:xfrm>
            <a:off x="171134" y="4970213"/>
            <a:ext cx="3498850" cy="642484"/>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Selected Channel and Primary Dispatch cannot be Nuisance Deleted</a:t>
            </a:r>
          </a:p>
        </p:txBody>
      </p:sp>
      <p:graphicFrame>
        <p:nvGraphicFramePr>
          <p:cNvPr id="544772" name="Group 4">
            <a:extLst>
              <a:ext uri="{FF2B5EF4-FFF2-40B4-BE49-F238E27FC236}">
                <a16:creationId xmlns:a16="http://schemas.microsoft.com/office/drawing/2014/main" id="{7CB53F49-4BE9-1D9D-B9EA-8E5F5823524A}"/>
              </a:ext>
            </a:extLst>
          </p:cNvPr>
          <p:cNvGraphicFramePr>
            <a:graphicFrameLocks noGrp="1"/>
          </p:cNvGraphicFramePr>
          <p:nvPr>
            <p:extLst>
              <p:ext uri="{D42A27DB-BD31-4B8C-83A1-F6EECF244321}">
                <p14:modId xmlns:p14="http://schemas.microsoft.com/office/powerpoint/2010/main" val="511512165"/>
              </p:ext>
            </p:extLst>
          </p:nvPr>
        </p:nvGraphicFramePr>
        <p:xfrm>
          <a:off x="4309399" y="3347043"/>
          <a:ext cx="3498850" cy="2056132"/>
        </p:xfrm>
        <a:graphic>
          <a:graphicData uri="http://schemas.openxmlformats.org/drawingml/2006/table">
            <a:tbl>
              <a:tblPr/>
              <a:tblGrid>
                <a:gridCol w="3498850">
                  <a:extLst>
                    <a:ext uri="{9D8B030D-6E8A-4147-A177-3AD203B41FA5}">
                      <a16:colId xmlns:a16="http://schemas.microsoft.com/office/drawing/2014/main" val="20000"/>
                    </a:ext>
                  </a:extLst>
                </a:gridCol>
              </a:tblGrid>
              <a:tr h="2056132">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menu button below “NUIS” while actively scanning the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you wish to temporarily delete to no longer hear traffic from a busy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in the scan list.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1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normalizeH="0" baseline="0" dirty="0">
                          <a:ln>
                            <a:noFill/>
                          </a:ln>
                          <a:solidFill>
                            <a:schemeClr val="tx1"/>
                          </a:solidFill>
                          <a:effectLst/>
                          <a:latin typeface="Arial" pitchFamily="34" charset="0"/>
                          <a:ea typeface="+mn-ea"/>
                          <a:cs typeface="+mn-cs"/>
                        </a:rPr>
                        <a:t>To restore the original scan list, do one of the following:</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scan off, then on.</a:t>
                      </a:r>
                    </a:p>
                    <a:p>
                      <a:pPr algn="l" eaLnBrk="1" hangingPunct="1">
                        <a:spcBef>
                          <a:spcPct val="0"/>
                        </a:spcBef>
                        <a:spcAft>
                          <a:spcPct val="25000"/>
                        </a:spcAft>
                        <a:buClr>
                          <a:srgbClr val="6083B2"/>
                        </a:buClr>
                        <a:buFont typeface="Wingdings" panose="05000000000000000000" pitchFamily="2" charset="2"/>
                        <a:buChar char="§"/>
                      </a:pPr>
                      <a:r>
                        <a:rPr lang="en-US" altLang="en-US" sz="1100" dirty="0"/>
                        <a:t>Change modes.</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off the radio, and then turn it back on.</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6157" name="Rectangle 11">
            <a:extLst>
              <a:ext uri="{FF2B5EF4-FFF2-40B4-BE49-F238E27FC236}">
                <a16:creationId xmlns:a16="http://schemas.microsoft.com/office/drawing/2014/main" id="{7876FEFD-950E-BDF3-C9A7-179D71C58E8E}"/>
              </a:ext>
            </a:extLst>
          </p:cNvPr>
          <p:cNvSpPr>
            <a:spLocks noChangeArrowheads="1"/>
          </p:cNvSpPr>
          <p:nvPr/>
        </p:nvSpPr>
        <p:spPr bwMode="auto">
          <a:xfrm>
            <a:off x="0" y="647700"/>
            <a:ext cx="1905000" cy="2298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6158" name="Rectangle 22">
            <a:extLst>
              <a:ext uri="{FF2B5EF4-FFF2-40B4-BE49-F238E27FC236}">
                <a16:creationId xmlns:a16="http://schemas.microsoft.com/office/drawing/2014/main" id="{EDEFB923-88D7-97EF-892C-8B569BDAFB79}"/>
              </a:ext>
            </a:extLst>
          </p:cNvPr>
          <p:cNvSpPr>
            <a:spLocks noGrp="1" noChangeAspect="1" noChangeArrowheads="1"/>
          </p:cNvSpPr>
          <p:nvPr>
            <p:ph type="title"/>
          </p:nvPr>
        </p:nvSpPr>
        <p:spPr/>
        <p:txBody>
          <a:bodyPr/>
          <a:lstStyle/>
          <a:p>
            <a:pPr eaLnBrk="1" hangingPunct="1">
              <a:spcAft>
                <a:spcPct val="25000"/>
              </a:spcAft>
            </a:pPr>
            <a:r>
              <a:rPr lang="en-US" altLang="en-US" dirty="0"/>
              <a:t>Scan On/Off and Nuisance Delete</a:t>
            </a:r>
          </a:p>
        </p:txBody>
      </p:sp>
      <p:sp>
        <p:nvSpPr>
          <p:cNvPr id="6160" name="Text Box 30">
            <a:extLst>
              <a:ext uri="{FF2B5EF4-FFF2-40B4-BE49-F238E27FC236}">
                <a16:creationId xmlns:a16="http://schemas.microsoft.com/office/drawing/2014/main" id="{3B1A4C34-FF89-B969-C88C-67D116DC76D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6162" name="AutoShape 36">
            <a:extLst>
              <a:ext uri="{FF2B5EF4-FFF2-40B4-BE49-F238E27FC236}">
                <a16:creationId xmlns:a16="http://schemas.microsoft.com/office/drawing/2014/main" id="{A30A01FD-3B8A-D70F-5184-D4A4A56FA5B9}"/>
              </a:ext>
            </a:extLst>
          </p:cNvPr>
          <p:cNvSpPr>
            <a:spLocks noChangeArrowheads="1"/>
          </p:cNvSpPr>
          <p:nvPr/>
        </p:nvSpPr>
        <p:spPr bwMode="auto">
          <a:xfrm>
            <a:off x="5349875" y="2295525"/>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6163" name="AutoShape 37">
            <a:extLst>
              <a:ext uri="{FF2B5EF4-FFF2-40B4-BE49-F238E27FC236}">
                <a16:creationId xmlns:a16="http://schemas.microsoft.com/office/drawing/2014/main" id="{CE7F1C27-ACBC-97FC-8344-C19DB5F630DF}"/>
              </a:ext>
            </a:extLst>
          </p:cNvPr>
          <p:cNvSpPr>
            <a:spLocks noChangeArrowheads="1"/>
          </p:cNvSpPr>
          <p:nvPr/>
        </p:nvSpPr>
        <p:spPr bwMode="auto">
          <a:xfrm>
            <a:off x="7421563" y="2116138"/>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6164" name="AutoShape 38">
            <a:extLst>
              <a:ext uri="{FF2B5EF4-FFF2-40B4-BE49-F238E27FC236}">
                <a16:creationId xmlns:a16="http://schemas.microsoft.com/office/drawing/2014/main" id="{91C3A6C6-6FA4-AC95-2455-7535CDAD9A12}"/>
              </a:ext>
            </a:extLst>
          </p:cNvPr>
          <p:cNvSpPr>
            <a:spLocks noChangeArrowheads="1"/>
          </p:cNvSpPr>
          <p:nvPr/>
        </p:nvSpPr>
        <p:spPr bwMode="auto">
          <a:xfrm>
            <a:off x="7054850" y="21018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 name="TextBox 1">
            <a:extLst>
              <a:ext uri="{FF2B5EF4-FFF2-40B4-BE49-F238E27FC236}">
                <a16:creationId xmlns:a16="http://schemas.microsoft.com/office/drawing/2014/main" id="{9044C8B1-6C1E-F78F-3B71-0126DBD21725}"/>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59B9E48D-68A4-8973-4B23-5D3283810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889" y="1027073"/>
            <a:ext cx="6194073" cy="1786283"/>
          </a:xfrm>
          <a:prstGeom prst="rect">
            <a:avLst/>
          </a:prstGeom>
        </p:spPr>
      </p:pic>
      <p:sp>
        <p:nvSpPr>
          <p:cNvPr id="4" name="TextBox 3">
            <a:extLst>
              <a:ext uri="{FF2B5EF4-FFF2-40B4-BE49-F238E27FC236}">
                <a16:creationId xmlns:a16="http://schemas.microsoft.com/office/drawing/2014/main" id="{52A889D2-86D9-CDD9-A889-BF8C7E63D623}"/>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sp>
        <p:nvSpPr>
          <p:cNvPr id="5" name="AutoShape 93">
            <a:extLst>
              <a:ext uri="{FF2B5EF4-FFF2-40B4-BE49-F238E27FC236}">
                <a16:creationId xmlns:a16="http://schemas.microsoft.com/office/drawing/2014/main" id="{97B4FE5F-CE32-025C-C57E-079656D154BB}"/>
              </a:ext>
            </a:extLst>
          </p:cNvPr>
          <p:cNvSpPr>
            <a:spLocks noChangeArrowheads="1"/>
          </p:cNvSpPr>
          <p:nvPr/>
        </p:nvSpPr>
        <p:spPr bwMode="auto">
          <a:xfrm>
            <a:off x="5686425" y="1951825"/>
            <a:ext cx="528686" cy="33946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7" name="Line 65">
            <a:extLst>
              <a:ext uri="{FF2B5EF4-FFF2-40B4-BE49-F238E27FC236}">
                <a16:creationId xmlns:a16="http://schemas.microsoft.com/office/drawing/2014/main" id="{B3E2E93B-B3C3-EA95-2177-C790F5C7FBF8}"/>
              </a:ext>
            </a:extLst>
          </p:cNvPr>
          <p:cNvSpPr>
            <a:spLocks noChangeShapeType="1"/>
          </p:cNvSpPr>
          <p:nvPr/>
        </p:nvSpPr>
        <p:spPr bwMode="auto">
          <a:xfrm rot="5400000" flipH="1" flipV="1">
            <a:off x="5389569" y="2497727"/>
            <a:ext cx="741419" cy="328543"/>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AutoShape 93">
            <a:extLst>
              <a:ext uri="{FF2B5EF4-FFF2-40B4-BE49-F238E27FC236}">
                <a16:creationId xmlns:a16="http://schemas.microsoft.com/office/drawing/2014/main" id="{8416B6E6-662D-E902-5B1A-7E7560BCF07F}"/>
              </a:ext>
            </a:extLst>
          </p:cNvPr>
          <p:cNvSpPr>
            <a:spLocks noChangeArrowheads="1"/>
          </p:cNvSpPr>
          <p:nvPr/>
        </p:nvSpPr>
        <p:spPr bwMode="auto">
          <a:xfrm>
            <a:off x="5087481" y="1951825"/>
            <a:ext cx="528686" cy="33946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9" name="Line 65">
            <a:extLst>
              <a:ext uri="{FF2B5EF4-FFF2-40B4-BE49-F238E27FC236}">
                <a16:creationId xmlns:a16="http://schemas.microsoft.com/office/drawing/2014/main" id="{688533F2-98D6-BE07-996E-B12683790178}"/>
              </a:ext>
            </a:extLst>
          </p:cNvPr>
          <p:cNvSpPr>
            <a:spLocks noChangeShapeType="1"/>
          </p:cNvSpPr>
          <p:nvPr/>
        </p:nvSpPr>
        <p:spPr bwMode="auto">
          <a:xfrm rot="5400000" flipH="1" flipV="1">
            <a:off x="2949611" y="651366"/>
            <a:ext cx="736073" cy="4015918"/>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0" name="Text Box 2">
            <a:extLst>
              <a:ext uri="{FF2B5EF4-FFF2-40B4-BE49-F238E27FC236}">
                <a16:creationId xmlns:a16="http://schemas.microsoft.com/office/drawing/2014/main" id="{458F31C4-8E87-5B2B-7E14-547B890A5D58}"/>
              </a:ext>
            </a:extLst>
          </p:cNvPr>
          <p:cNvSpPr txBox="1">
            <a:spLocks noChangeArrowheads="1"/>
          </p:cNvSpPr>
          <p:nvPr/>
        </p:nvSpPr>
        <p:spPr bwMode="auto">
          <a:xfrm>
            <a:off x="676275" y="3028434"/>
            <a:ext cx="3498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Turn Scan On or Off:</a:t>
            </a:r>
          </a:p>
        </p:txBody>
      </p:sp>
      <p:graphicFrame>
        <p:nvGraphicFramePr>
          <p:cNvPr id="11" name="Group 4">
            <a:extLst>
              <a:ext uri="{FF2B5EF4-FFF2-40B4-BE49-F238E27FC236}">
                <a16:creationId xmlns:a16="http://schemas.microsoft.com/office/drawing/2014/main" id="{7B68DD58-3F56-629E-C808-482BEF37C9E1}"/>
              </a:ext>
            </a:extLst>
          </p:cNvPr>
          <p:cNvGraphicFramePr>
            <a:graphicFrameLocks noGrp="1"/>
          </p:cNvGraphicFramePr>
          <p:nvPr>
            <p:extLst>
              <p:ext uri="{D42A27DB-BD31-4B8C-83A1-F6EECF244321}">
                <p14:modId xmlns:p14="http://schemas.microsoft.com/office/powerpoint/2010/main" val="1853507269"/>
              </p:ext>
            </p:extLst>
          </p:nvPr>
        </p:nvGraphicFramePr>
        <p:xfrm>
          <a:off x="171134" y="3335376"/>
          <a:ext cx="3498850" cy="827393"/>
        </p:xfrm>
        <a:graphic>
          <a:graphicData uri="http://schemas.openxmlformats.org/drawingml/2006/table">
            <a:tbl>
              <a:tblPr/>
              <a:tblGrid>
                <a:gridCol w="3498850">
                  <a:extLst>
                    <a:ext uri="{9D8B030D-6E8A-4147-A177-3AD203B41FA5}">
                      <a16:colId xmlns:a16="http://schemas.microsoft.com/office/drawing/2014/main" val="20000"/>
                    </a:ext>
                  </a:extLst>
                </a:gridCol>
              </a:tblGrid>
              <a:tr h="827393">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menu button below “SCAN.” When scan is being enabled, the         icon will appear at the top of the radio’s display. Likewise, when scan is turned off this icon will disappear.</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12" name="Picture 11">
            <a:extLst>
              <a:ext uri="{FF2B5EF4-FFF2-40B4-BE49-F238E27FC236}">
                <a16:creationId xmlns:a16="http://schemas.microsoft.com/office/drawing/2014/main" id="{03781C62-FA10-7AEE-EE6F-F80241950654}"/>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820191" y="1262650"/>
            <a:ext cx="217854" cy="181869"/>
          </a:xfrm>
          <a:prstGeom prst="rect">
            <a:avLst/>
          </a:prstGeom>
          <a:effectLst>
            <a:softEdge rad="12700"/>
          </a:effectLst>
        </p:spPr>
      </p:pic>
      <p:pic>
        <p:nvPicPr>
          <p:cNvPr id="13" name="Picture 12">
            <a:extLst>
              <a:ext uri="{FF2B5EF4-FFF2-40B4-BE49-F238E27FC236}">
                <a16:creationId xmlns:a16="http://schemas.microsoft.com/office/drawing/2014/main" id="{8BD8C1A9-FD51-740D-3857-09843F7BA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a:effectLst>
            <a:softEdge rad="12700"/>
          </a:effectLst>
        </p:spPr>
      </p:pic>
      <p:pic>
        <p:nvPicPr>
          <p:cNvPr id="14" name="Picture 13">
            <a:extLst>
              <a:ext uri="{FF2B5EF4-FFF2-40B4-BE49-F238E27FC236}">
                <a16:creationId xmlns:a16="http://schemas.microsoft.com/office/drawing/2014/main" id="{AEF9083D-F94A-A811-AB52-1D19441D0246}"/>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1491035" y="3574015"/>
            <a:ext cx="217854" cy="181869"/>
          </a:xfrm>
          <a:prstGeom prst="rect">
            <a:avLst/>
          </a:prstGeom>
          <a:effectLst>
            <a:softEdge rad="12700"/>
          </a:effectLst>
        </p:spPr>
      </p:pic>
      <p:sp>
        <p:nvSpPr>
          <p:cNvPr id="17" name="TextBox 16">
            <a:extLst>
              <a:ext uri="{FF2B5EF4-FFF2-40B4-BE49-F238E27FC236}">
                <a16:creationId xmlns:a16="http://schemas.microsoft.com/office/drawing/2014/main" id="{03E61841-328C-A203-5BAA-F06C5F37E46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6" name="Picture 5">
            <a:extLst>
              <a:ext uri="{FF2B5EF4-FFF2-40B4-BE49-F238E27FC236}">
                <a16:creationId xmlns:a16="http://schemas.microsoft.com/office/drawing/2014/main" id="{57B19CB0-7AD1-7F54-20ED-18C615AE5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27220C-5896-9946-FC14-7F782998359E}"/>
              </a:ext>
            </a:extLst>
          </p:cNvPr>
          <p:cNvSpPr txBox="1"/>
          <p:nvPr/>
        </p:nvSpPr>
        <p:spPr>
          <a:xfrm>
            <a:off x="408940" y="807720"/>
            <a:ext cx="7561580" cy="1883094"/>
          </a:xfrm>
          <a:prstGeom prst="rect">
            <a:avLst/>
          </a:prstGeom>
          <a:solidFill>
            <a:schemeClr val="bg1"/>
          </a:solidFill>
        </p:spPr>
        <p:txBody>
          <a:bodyPr wrap="square" rtlCol="0">
            <a:spAutoFit/>
          </a:bodyPr>
          <a:lstStyle/>
          <a:p>
            <a:endParaRPr lang="en-US" dirty="0"/>
          </a:p>
        </p:txBody>
      </p:sp>
      <p:sp>
        <p:nvSpPr>
          <p:cNvPr id="8196" name="Text Box 2">
            <a:extLst>
              <a:ext uri="{FF2B5EF4-FFF2-40B4-BE49-F238E27FC236}">
                <a16:creationId xmlns:a16="http://schemas.microsoft.com/office/drawing/2014/main" id="{A6696E9E-0DB5-7A4E-E31D-726CC76D44BF}"/>
              </a:ext>
            </a:extLst>
          </p:cNvPr>
          <p:cNvSpPr txBox="1">
            <a:spLocks noChangeArrowheads="1"/>
          </p:cNvSpPr>
          <p:nvPr/>
        </p:nvSpPr>
        <p:spPr bwMode="auto">
          <a:xfrm>
            <a:off x="241300" y="3011669"/>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dirty="0">
                <a:solidFill>
                  <a:schemeClr val="tx1"/>
                </a:solidFill>
              </a:rPr>
              <a:t>To Edit The Scan List:</a:t>
            </a:r>
          </a:p>
        </p:txBody>
      </p:sp>
      <p:graphicFrame>
        <p:nvGraphicFramePr>
          <p:cNvPr id="550915" name="Group 3">
            <a:extLst>
              <a:ext uri="{FF2B5EF4-FFF2-40B4-BE49-F238E27FC236}">
                <a16:creationId xmlns:a16="http://schemas.microsoft.com/office/drawing/2014/main" id="{70614608-3F31-D8EA-1855-246F13A0947F}"/>
              </a:ext>
            </a:extLst>
          </p:cNvPr>
          <p:cNvGraphicFramePr>
            <a:graphicFrameLocks noGrp="1"/>
          </p:cNvGraphicFramePr>
          <p:nvPr>
            <p:extLst>
              <p:ext uri="{D42A27DB-BD31-4B8C-83A1-F6EECF244321}">
                <p14:modId xmlns:p14="http://schemas.microsoft.com/office/powerpoint/2010/main" val="2953289782"/>
              </p:ext>
            </p:extLst>
          </p:nvPr>
        </p:nvGraphicFramePr>
        <p:xfrm>
          <a:off x="241300" y="3440113"/>
          <a:ext cx="3498850" cy="904875"/>
        </p:xfrm>
        <a:graphic>
          <a:graphicData uri="http://schemas.openxmlformats.org/drawingml/2006/table">
            <a:tbl>
              <a:tblPr/>
              <a:tblGrid>
                <a:gridCol w="3498850">
                  <a:extLst>
                    <a:ext uri="{9D8B030D-6E8A-4147-A177-3AD203B41FA5}">
                      <a16:colId xmlns:a16="http://schemas.microsoft.com/office/drawing/2014/main" val="20000"/>
                    </a:ext>
                  </a:extLst>
                </a:gridCol>
              </a:tblGrid>
              <a:tr h="904875">
                <a:tc>
                  <a:txBody>
                    <a:bodyPr/>
                    <a:lstStyle/>
                    <a:p>
                      <a:pPr marL="228600" marR="0" lvl="0" indent="-228600" algn="l" defTabSz="812800" rtl="0" eaLnBrk="1" fontAlgn="base" latinLnBrk="0" hangingPunct="1">
                        <a:lnSpc>
                          <a:spcPct val="100000"/>
                        </a:lnSpc>
                        <a:spcBef>
                          <a:spcPct val="0"/>
                        </a:spcBef>
                        <a:spcAft>
                          <a:spcPct val="25000"/>
                        </a:spcAft>
                        <a:buClrTx/>
                        <a:buSzTx/>
                        <a:buFontTx/>
                        <a:buAutoNum type="arabicPeriod"/>
                        <a:tabLst/>
                      </a:pPr>
                      <a:r>
                        <a:rPr kumimoji="0" lang="en-US" altLang="en-US" sz="1100" b="0" i="0" u="none" strike="noStrike" cap="none" normalizeH="0" baseline="0" dirty="0">
                          <a:ln>
                            <a:noFill/>
                          </a:ln>
                          <a:solidFill>
                            <a:schemeClr val="tx1"/>
                          </a:solidFill>
                          <a:effectLst/>
                          <a:latin typeface="Arial" pitchFamily="34" charset="0"/>
                        </a:rPr>
                        <a:t>Use Left or Right on the 4-Way Navigation Buttons to toggle the displayed Menu Items.</a:t>
                      </a:r>
                    </a:p>
                    <a:p>
                      <a:pPr marL="228600" marR="0" lvl="0" indent="-228600" algn="l" defTabSz="812800" rtl="0" eaLnBrk="1" fontAlgn="base" latinLnBrk="0" hangingPunct="1">
                        <a:lnSpc>
                          <a:spcPct val="100000"/>
                        </a:lnSpc>
                        <a:spcBef>
                          <a:spcPct val="0"/>
                        </a:spcBef>
                        <a:spcAft>
                          <a:spcPct val="25000"/>
                        </a:spcAft>
                        <a:buClrTx/>
                        <a:buSzTx/>
                        <a:buFontTx/>
                        <a:buAutoNum type="arabicPeriod"/>
                        <a:tabLst/>
                      </a:pPr>
                      <a:r>
                        <a:rPr kumimoji="0" lang="en-US" altLang="en-US" sz="1100" b="0" i="0" u="none" strike="noStrike" cap="none" normalizeH="0" baseline="0" dirty="0">
                          <a:ln>
                            <a:noFill/>
                          </a:ln>
                          <a:solidFill>
                            <a:schemeClr val="tx1"/>
                          </a:solidFill>
                          <a:effectLst/>
                          <a:latin typeface="Arial" pitchFamily="34" charset="0"/>
                        </a:rPr>
                        <a:t>Select ‘SCNL’ to enter Scan List Programming Mode.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8217" name="Rectangle 40">
            <a:extLst>
              <a:ext uri="{FF2B5EF4-FFF2-40B4-BE49-F238E27FC236}">
                <a16:creationId xmlns:a16="http://schemas.microsoft.com/office/drawing/2014/main" id="{16896416-A25B-1206-EB91-A69E1389CC36}"/>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8219" name="Text Box 68">
            <a:extLst>
              <a:ext uri="{FF2B5EF4-FFF2-40B4-BE49-F238E27FC236}">
                <a16:creationId xmlns:a16="http://schemas.microsoft.com/office/drawing/2014/main" id="{EFF72FAD-1BD0-1E66-AB24-80E8C9C5D4C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8225" name="AutoShape 92">
            <a:extLst>
              <a:ext uri="{FF2B5EF4-FFF2-40B4-BE49-F238E27FC236}">
                <a16:creationId xmlns:a16="http://schemas.microsoft.com/office/drawing/2014/main" id="{A46E9072-2ED1-3E8F-7B9A-42B667C6CA08}"/>
              </a:ext>
            </a:extLst>
          </p:cNvPr>
          <p:cNvSpPr>
            <a:spLocks noChangeArrowheads="1"/>
          </p:cNvSpPr>
          <p:nvPr/>
        </p:nvSpPr>
        <p:spPr bwMode="auto">
          <a:xfrm>
            <a:off x="4700277" y="2356983"/>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226" name="AutoShape 93">
            <a:extLst>
              <a:ext uri="{FF2B5EF4-FFF2-40B4-BE49-F238E27FC236}">
                <a16:creationId xmlns:a16="http://schemas.microsoft.com/office/drawing/2014/main" id="{DD247EE5-63FD-9B32-2581-4EC015D5F040}"/>
              </a:ext>
            </a:extLst>
          </p:cNvPr>
          <p:cNvSpPr>
            <a:spLocks noChangeArrowheads="1"/>
          </p:cNvSpPr>
          <p:nvPr/>
        </p:nvSpPr>
        <p:spPr bwMode="auto">
          <a:xfrm>
            <a:off x="7297427" y="2185533"/>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227" name="AutoShape 94">
            <a:extLst>
              <a:ext uri="{FF2B5EF4-FFF2-40B4-BE49-F238E27FC236}">
                <a16:creationId xmlns:a16="http://schemas.microsoft.com/office/drawing/2014/main" id="{1EDB1B90-6598-27AE-F9B7-F71C668CA80B}"/>
              </a:ext>
            </a:extLst>
          </p:cNvPr>
          <p:cNvSpPr>
            <a:spLocks noChangeArrowheads="1"/>
          </p:cNvSpPr>
          <p:nvPr/>
        </p:nvSpPr>
        <p:spPr bwMode="auto">
          <a:xfrm>
            <a:off x="6930714" y="2171245"/>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A5598CFC-A4E7-A13C-3396-88AFFC4C7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938" y="1011238"/>
            <a:ext cx="6194073" cy="1786283"/>
          </a:xfrm>
          <a:prstGeom prst="rect">
            <a:avLst/>
          </a:prstGeom>
        </p:spPr>
      </p:pic>
      <p:sp>
        <p:nvSpPr>
          <p:cNvPr id="4" name="TextBox 3">
            <a:extLst>
              <a:ext uri="{FF2B5EF4-FFF2-40B4-BE49-F238E27FC236}">
                <a16:creationId xmlns:a16="http://schemas.microsoft.com/office/drawing/2014/main" id="{0E1F78B7-687D-5BD5-BD73-0300F0D04253}"/>
              </a:ext>
            </a:extLst>
          </p:cNvPr>
          <p:cNvSpPr txBox="1"/>
          <p:nvPr/>
        </p:nvSpPr>
        <p:spPr>
          <a:xfrm>
            <a:off x="3420546" y="126323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157938A0-F147-7D38-E6F5-291FCAC0CE9F}"/>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743324" y="1217716"/>
            <a:ext cx="217854" cy="181869"/>
          </a:xfrm>
          <a:prstGeom prst="rect">
            <a:avLst/>
          </a:prstGeom>
          <a:effectLst>
            <a:softEdge rad="12700"/>
          </a:effectLst>
        </p:spPr>
      </p:pic>
      <p:pic>
        <p:nvPicPr>
          <p:cNvPr id="6" name="Picture 5">
            <a:extLst>
              <a:ext uri="{FF2B5EF4-FFF2-40B4-BE49-F238E27FC236}">
                <a16:creationId xmlns:a16="http://schemas.microsoft.com/office/drawing/2014/main" id="{5216F21F-B807-3556-9E96-04A2FB07B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57" y="1233009"/>
            <a:ext cx="181884" cy="181884"/>
          </a:xfrm>
          <a:prstGeom prst="rect">
            <a:avLst/>
          </a:prstGeom>
          <a:solidFill>
            <a:schemeClr val="bg2">
              <a:lumMod val="65000"/>
              <a:alpha val="0"/>
            </a:schemeClr>
          </a:solidFill>
          <a:effectLst>
            <a:softEdge rad="12700"/>
          </a:effectLst>
        </p:spPr>
      </p:pic>
      <p:sp>
        <p:nvSpPr>
          <p:cNvPr id="8" name="Oval 24">
            <a:extLst>
              <a:ext uri="{FF2B5EF4-FFF2-40B4-BE49-F238E27FC236}">
                <a16:creationId xmlns:a16="http://schemas.microsoft.com/office/drawing/2014/main" id="{D12599B4-511E-484B-2E41-CD054469B93C}"/>
              </a:ext>
            </a:extLst>
          </p:cNvPr>
          <p:cNvSpPr>
            <a:spLocks noChangeArrowheads="1"/>
          </p:cNvSpPr>
          <p:nvPr/>
        </p:nvSpPr>
        <p:spPr bwMode="auto">
          <a:xfrm>
            <a:off x="6385629" y="2091869"/>
            <a:ext cx="867086"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9" name="Line 102">
            <a:extLst>
              <a:ext uri="{FF2B5EF4-FFF2-40B4-BE49-F238E27FC236}">
                <a16:creationId xmlns:a16="http://schemas.microsoft.com/office/drawing/2014/main" id="{4451CD15-18FE-1534-6F0D-3A1509DC86EA}"/>
              </a:ext>
            </a:extLst>
          </p:cNvPr>
          <p:cNvSpPr>
            <a:spLocks noChangeShapeType="1"/>
          </p:cNvSpPr>
          <p:nvPr/>
        </p:nvSpPr>
        <p:spPr bwMode="auto">
          <a:xfrm rot="-5400000">
            <a:off x="5580354" y="1722410"/>
            <a:ext cx="527189" cy="2009059"/>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0" name="Text Box 78">
            <a:extLst>
              <a:ext uri="{FF2B5EF4-FFF2-40B4-BE49-F238E27FC236}">
                <a16:creationId xmlns:a16="http://schemas.microsoft.com/office/drawing/2014/main" id="{B97340C3-D493-39C0-83ED-48BB5674EBDC}"/>
              </a:ext>
            </a:extLst>
          </p:cNvPr>
          <p:cNvSpPr txBox="1">
            <a:spLocks noChangeArrowheads="1"/>
          </p:cNvSpPr>
          <p:nvPr/>
        </p:nvSpPr>
        <p:spPr bwMode="auto">
          <a:xfrm>
            <a:off x="4049546" y="3011669"/>
            <a:ext cx="1742786" cy="5139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Left and Right Buttons </a:t>
            </a:r>
          </a:p>
          <a:p>
            <a:pPr eaLnBrk="1" hangingPunct="1">
              <a:spcBef>
                <a:spcPct val="0"/>
              </a:spcBef>
            </a:pPr>
            <a:r>
              <a:rPr lang="en-US" altLang="en-US" sz="1000" b="1" dirty="0">
                <a:solidFill>
                  <a:schemeClr val="tx1"/>
                </a:solidFill>
              </a:rPr>
              <a:t>(4-Way Navigation</a:t>
            </a:r>
          </a:p>
          <a:p>
            <a:pPr eaLnBrk="1" hangingPunct="1">
              <a:spcBef>
                <a:spcPct val="0"/>
              </a:spcBef>
            </a:pPr>
            <a:r>
              <a:rPr lang="en-US" altLang="en-US" sz="1000" b="1" dirty="0">
                <a:solidFill>
                  <a:schemeClr val="tx1"/>
                </a:solidFill>
              </a:rPr>
              <a:t>Buttons)</a:t>
            </a:r>
          </a:p>
        </p:txBody>
      </p:sp>
      <p:sp>
        <p:nvSpPr>
          <p:cNvPr id="12" name="TextBox 11">
            <a:extLst>
              <a:ext uri="{FF2B5EF4-FFF2-40B4-BE49-F238E27FC236}">
                <a16:creationId xmlns:a16="http://schemas.microsoft.com/office/drawing/2014/main" id="{444F8672-3C84-9352-CFD6-3E2EE98B4306}"/>
              </a:ext>
            </a:extLst>
          </p:cNvPr>
          <p:cNvSpPr txBox="1"/>
          <p:nvPr/>
        </p:nvSpPr>
        <p:spPr>
          <a:xfrm>
            <a:off x="3398908" y="2000432"/>
            <a:ext cx="497219" cy="230832"/>
          </a:xfrm>
          <a:prstGeom prst="rect">
            <a:avLst/>
          </a:prstGeom>
          <a:solidFill>
            <a:srgbClr val="404040"/>
          </a:solidFill>
        </p:spPr>
        <p:txBody>
          <a:bodyPr wrap="square" rtlCol="0">
            <a:spAutoFit/>
          </a:bodyPr>
          <a:lstStyle/>
          <a:p>
            <a:r>
              <a:rPr lang="en-US" sz="900" dirty="0">
                <a:solidFill>
                  <a:schemeClr val="bg1"/>
                </a:solidFill>
              </a:rPr>
              <a:t>SCNL</a:t>
            </a:r>
            <a:endParaRPr lang="en-US" dirty="0">
              <a:solidFill>
                <a:schemeClr val="bg1"/>
              </a:solidFill>
            </a:endParaRPr>
          </a:p>
        </p:txBody>
      </p:sp>
      <p:sp>
        <p:nvSpPr>
          <p:cNvPr id="13" name="TextBox 12">
            <a:extLst>
              <a:ext uri="{FF2B5EF4-FFF2-40B4-BE49-F238E27FC236}">
                <a16:creationId xmlns:a16="http://schemas.microsoft.com/office/drawing/2014/main" id="{03CF2C33-5653-3DF0-2C7B-34FCCCDED340}"/>
              </a:ext>
            </a:extLst>
          </p:cNvPr>
          <p:cNvSpPr txBox="1"/>
          <p:nvPr/>
        </p:nvSpPr>
        <p:spPr>
          <a:xfrm>
            <a:off x="3961178" y="1988558"/>
            <a:ext cx="498328" cy="230832"/>
          </a:xfrm>
          <a:prstGeom prst="rect">
            <a:avLst/>
          </a:prstGeom>
          <a:solidFill>
            <a:srgbClr val="404040"/>
          </a:solidFill>
        </p:spPr>
        <p:txBody>
          <a:bodyPr wrap="square" rtlCol="0">
            <a:spAutoFit/>
          </a:bodyPr>
          <a:lstStyle/>
          <a:p>
            <a:r>
              <a:rPr lang="en-US" sz="900" dirty="0">
                <a:solidFill>
                  <a:schemeClr val="bg1"/>
                </a:solidFill>
              </a:rPr>
              <a:t>REKY</a:t>
            </a:r>
          </a:p>
        </p:txBody>
      </p:sp>
      <p:sp>
        <p:nvSpPr>
          <p:cNvPr id="14" name="TextBox 13">
            <a:extLst>
              <a:ext uri="{FF2B5EF4-FFF2-40B4-BE49-F238E27FC236}">
                <a16:creationId xmlns:a16="http://schemas.microsoft.com/office/drawing/2014/main" id="{CF29E853-B576-03C5-A576-1EE1792A5533}"/>
              </a:ext>
            </a:extLst>
          </p:cNvPr>
          <p:cNvSpPr txBox="1"/>
          <p:nvPr/>
        </p:nvSpPr>
        <p:spPr>
          <a:xfrm>
            <a:off x="4524557" y="1983764"/>
            <a:ext cx="498328" cy="230832"/>
          </a:xfrm>
          <a:prstGeom prst="rect">
            <a:avLst/>
          </a:prstGeom>
          <a:solidFill>
            <a:srgbClr val="404040"/>
          </a:solidFill>
        </p:spPr>
        <p:txBody>
          <a:bodyPr wrap="square" rtlCol="0">
            <a:spAutoFit/>
          </a:bodyPr>
          <a:lstStyle/>
          <a:p>
            <a:r>
              <a:rPr lang="en-US" sz="900" dirty="0">
                <a:solidFill>
                  <a:schemeClr val="bg1"/>
                </a:solidFill>
              </a:rPr>
              <a:t>RSSI</a:t>
            </a:r>
          </a:p>
        </p:txBody>
      </p:sp>
      <p:sp>
        <p:nvSpPr>
          <p:cNvPr id="15" name="TextBox 14">
            <a:extLst>
              <a:ext uri="{FF2B5EF4-FFF2-40B4-BE49-F238E27FC236}">
                <a16:creationId xmlns:a16="http://schemas.microsoft.com/office/drawing/2014/main" id="{3AFE1836-D8F7-AA00-291B-9175828B9920}"/>
              </a:ext>
            </a:extLst>
          </p:cNvPr>
          <p:cNvSpPr txBox="1"/>
          <p:nvPr/>
        </p:nvSpPr>
        <p:spPr>
          <a:xfrm>
            <a:off x="5083117" y="1983311"/>
            <a:ext cx="498328" cy="215900"/>
          </a:xfrm>
          <a:prstGeom prst="rect">
            <a:avLst/>
          </a:prstGeom>
          <a:solidFill>
            <a:srgbClr val="404040"/>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A4ECB88D-7F37-6BBC-13F5-4B65C241BEFB}"/>
              </a:ext>
            </a:extLst>
          </p:cNvPr>
          <p:cNvSpPr txBox="1"/>
          <p:nvPr/>
        </p:nvSpPr>
        <p:spPr>
          <a:xfrm>
            <a:off x="5652216" y="1983479"/>
            <a:ext cx="498328" cy="215900"/>
          </a:xfrm>
          <a:prstGeom prst="rect">
            <a:avLst/>
          </a:prstGeom>
          <a:solidFill>
            <a:srgbClr val="404040"/>
          </a:solidFill>
        </p:spPr>
        <p:txBody>
          <a:bodyPr wrap="square" rtlCol="0">
            <a:spAutoFit/>
          </a:bodyPr>
          <a:lstStyle/>
          <a:p>
            <a:endParaRPr lang="en-US" dirty="0"/>
          </a:p>
        </p:txBody>
      </p:sp>
      <p:sp>
        <p:nvSpPr>
          <p:cNvPr id="17" name="Oval 24">
            <a:extLst>
              <a:ext uri="{FF2B5EF4-FFF2-40B4-BE49-F238E27FC236}">
                <a16:creationId xmlns:a16="http://schemas.microsoft.com/office/drawing/2014/main" id="{0A915515-AA7E-F395-C4DD-C401B48CE107}"/>
              </a:ext>
            </a:extLst>
          </p:cNvPr>
          <p:cNvSpPr>
            <a:spLocks noChangeArrowheads="1"/>
          </p:cNvSpPr>
          <p:nvPr/>
        </p:nvSpPr>
        <p:spPr bwMode="auto">
          <a:xfrm>
            <a:off x="3331847" y="1962400"/>
            <a:ext cx="577808" cy="29875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8" name="Line 102">
            <a:extLst>
              <a:ext uri="{FF2B5EF4-FFF2-40B4-BE49-F238E27FC236}">
                <a16:creationId xmlns:a16="http://schemas.microsoft.com/office/drawing/2014/main" id="{C92970DC-2BB8-8840-4ED2-D2C992A83D82}"/>
              </a:ext>
            </a:extLst>
          </p:cNvPr>
          <p:cNvSpPr>
            <a:spLocks noChangeShapeType="1"/>
          </p:cNvSpPr>
          <p:nvPr/>
        </p:nvSpPr>
        <p:spPr bwMode="auto">
          <a:xfrm rot="-5400000">
            <a:off x="1914779" y="1535161"/>
            <a:ext cx="796171" cy="217208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9" name="TextBox 18">
            <a:extLst>
              <a:ext uri="{FF2B5EF4-FFF2-40B4-BE49-F238E27FC236}">
                <a16:creationId xmlns:a16="http://schemas.microsoft.com/office/drawing/2014/main" id="{66606380-3868-F9FB-F30E-C2AAA6B54D0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E22C64F6-7533-D8CF-4087-E914BC7E7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52CD1-F972-1EA9-759A-242AA413E23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42E188F-2989-86C6-FE73-3A22FFFF3F54}"/>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graphicFrame>
        <p:nvGraphicFramePr>
          <p:cNvPr id="550915" name="Group 3">
            <a:extLst>
              <a:ext uri="{FF2B5EF4-FFF2-40B4-BE49-F238E27FC236}">
                <a16:creationId xmlns:a16="http://schemas.microsoft.com/office/drawing/2014/main" id="{3106051B-6942-E28F-AF13-DA598E6CC3FB}"/>
              </a:ext>
            </a:extLst>
          </p:cNvPr>
          <p:cNvGraphicFramePr>
            <a:graphicFrameLocks noGrp="1"/>
          </p:cNvGraphicFramePr>
          <p:nvPr>
            <p:extLst>
              <p:ext uri="{D42A27DB-BD31-4B8C-83A1-F6EECF244321}">
                <p14:modId xmlns:p14="http://schemas.microsoft.com/office/powerpoint/2010/main" val="825609916"/>
              </p:ext>
            </p:extLst>
          </p:nvPr>
        </p:nvGraphicFramePr>
        <p:xfrm>
          <a:off x="139701" y="3079885"/>
          <a:ext cx="2310670" cy="615815"/>
        </p:xfrm>
        <a:graphic>
          <a:graphicData uri="http://schemas.openxmlformats.org/drawingml/2006/table">
            <a:tbl>
              <a:tblPr/>
              <a:tblGrid>
                <a:gridCol w="2310670">
                  <a:extLst>
                    <a:ext uri="{9D8B030D-6E8A-4147-A177-3AD203B41FA5}">
                      <a16:colId xmlns:a16="http://schemas.microsoft.com/office/drawing/2014/main" val="20000"/>
                    </a:ext>
                  </a:extLst>
                </a:gridCol>
              </a:tblGrid>
              <a:tr h="61581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Pressing ‘SEL’ will add the currently displayed channel to the scan list.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8217" name="Rectangle 40">
            <a:extLst>
              <a:ext uri="{FF2B5EF4-FFF2-40B4-BE49-F238E27FC236}">
                <a16:creationId xmlns:a16="http://schemas.microsoft.com/office/drawing/2014/main" id="{82373558-7AAB-AE27-8D9B-A452E24CBE0F}"/>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8219" name="Text Box 68">
            <a:extLst>
              <a:ext uri="{FF2B5EF4-FFF2-40B4-BE49-F238E27FC236}">
                <a16:creationId xmlns:a16="http://schemas.microsoft.com/office/drawing/2014/main" id="{B72A57CC-F29E-FCB0-5FB7-6F7C654BD42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8225" name="AutoShape 92">
            <a:extLst>
              <a:ext uri="{FF2B5EF4-FFF2-40B4-BE49-F238E27FC236}">
                <a16:creationId xmlns:a16="http://schemas.microsoft.com/office/drawing/2014/main" id="{1322A3AD-A3B0-4BCB-B1CE-4376B93BC06A}"/>
              </a:ext>
            </a:extLst>
          </p:cNvPr>
          <p:cNvSpPr>
            <a:spLocks noChangeArrowheads="1"/>
          </p:cNvSpPr>
          <p:nvPr/>
        </p:nvSpPr>
        <p:spPr bwMode="auto">
          <a:xfrm>
            <a:off x="4700277" y="2356983"/>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226" name="AutoShape 93">
            <a:extLst>
              <a:ext uri="{FF2B5EF4-FFF2-40B4-BE49-F238E27FC236}">
                <a16:creationId xmlns:a16="http://schemas.microsoft.com/office/drawing/2014/main" id="{6AA0B13E-9390-C17A-54ED-0932FBA774BC}"/>
              </a:ext>
            </a:extLst>
          </p:cNvPr>
          <p:cNvSpPr>
            <a:spLocks noChangeArrowheads="1"/>
          </p:cNvSpPr>
          <p:nvPr/>
        </p:nvSpPr>
        <p:spPr bwMode="auto">
          <a:xfrm>
            <a:off x="7297427" y="2185533"/>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227" name="AutoShape 94">
            <a:extLst>
              <a:ext uri="{FF2B5EF4-FFF2-40B4-BE49-F238E27FC236}">
                <a16:creationId xmlns:a16="http://schemas.microsoft.com/office/drawing/2014/main" id="{28F942EC-E00A-EEEA-76A8-DD778ACD9103}"/>
              </a:ext>
            </a:extLst>
          </p:cNvPr>
          <p:cNvSpPr>
            <a:spLocks noChangeArrowheads="1"/>
          </p:cNvSpPr>
          <p:nvPr/>
        </p:nvSpPr>
        <p:spPr bwMode="auto">
          <a:xfrm>
            <a:off x="6930714" y="2171245"/>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02B23D8C-C8E4-DA05-AEFD-8A98DE1DB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938" y="1011238"/>
            <a:ext cx="6194073" cy="1786283"/>
          </a:xfrm>
          <a:prstGeom prst="rect">
            <a:avLst/>
          </a:prstGeom>
        </p:spPr>
      </p:pic>
      <p:sp>
        <p:nvSpPr>
          <p:cNvPr id="4" name="TextBox 3">
            <a:extLst>
              <a:ext uri="{FF2B5EF4-FFF2-40B4-BE49-F238E27FC236}">
                <a16:creationId xmlns:a16="http://schemas.microsoft.com/office/drawing/2014/main" id="{265ADC42-52AB-5F8F-E5EF-2266E2A6EF06}"/>
              </a:ext>
            </a:extLst>
          </p:cNvPr>
          <p:cNvSpPr txBox="1"/>
          <p:nvPr/>
        </p:nvSpPr>
        <p:spPr>
          <a:xfrm>
            <a:off x="3420546" y="126323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7FAB6A6-42D1-7E11-0BC6-B656DF033E96}"/>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743324" y="1217716"/>
            <a:ext cx="217854" cy="181869"/>
          </a:xfrm>
          <a:prstGeom prst="rect">
            <a:avLst/>
          </a:prstGeom>
          <a:effectLst>
            <a:softEdge rad="12700"/>
          </a:effectLst>
        </p:spPr>
      </p:pic>
      <p:pic>
        <p:nvPicPr>
          <p:cNvPr id="6" name="Picture 5">
            <a:extLst>
              <a:ext uri="{FF2B5EF4-FFF2-40B4-BE49-F238E27FC236}">
                <a16:creationId xmlns:a16="http://schemas.microsoft.com/office/drawing/2014/main" id="{24703C7D-89FE-6416-6C85-45A0C2700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57" y="1233009"/>
            <a:ext cx="181884" cy="181884"/>
          </a:xfrm>
          <a:prstGeom prst="rect">
            <a:avLst/>
          </a:prstGeom>
          <a:solidFill>
            <a:schemeClr val="bg2">
              <a:lumMod val="65000"/>
              <a:alpha val="0"/>
            </a:schemeClr>
          </a:solidFill>
          <a:effectLst>
            <a:softEdge rad="12700"/>
          </a:effectLst>
        </p:spPr>
      </p:pic>
      <p:sp>
        <p:nvSpPr>
          <p:cNvPr id="12" name="TextBox 11">
            <a:extLst>
              <a:ext uri="{FF2B5EF4-FFF2-40B4-BE49-F238E27FC236}">
                <a16:creationId xmlns:a16="http://schemas.microsoft.com/office/drawing/2014/main" id="{DE252A75-CE35-3657-CD77-C1EE9F9C8DD8}"/>
              </a:ext>
            </a:extLst>
          </p:cNvPr>
          <p:cNvSpPr txBox="1"/>
          <p:nvPr/>
        </p:nvSpPr>
        <p:spPr>
          <a:xfrm>
            <a:off x="3398908" y="2000432"/>
            <a:ext cx="497219" cy="230832"/>
          </a:xfrm>
          <a:prstGeom prst="rect">
            <a:avLst/>
          </a:prstGeom>
          <a:solidFill>
            <a:srgbClr val="404040"/>
          </a:solidFill>
        </p:spPr>
        <p:txBody>
          <a:bodyPr wrap="square" rtlCol="0">
            <a:spAutoFit/>
          </a:bodyPr>
          <a:lstStyle/>
          <a:p>
            <a:r>
              <a:rPr lang="en-US" sz="900" dirty="0">
                <a:solidFill>
                  <a:schemeClr val="bg1"/>
                </a:solidFill>
              </a:rPr>
              <a:t>SEL</a:t>
            </a:r>
            <a:endParaRPr lang="en-US" dirty="0">
              <a:solidFill>
                <a:schemeClr val="bg1"/>
              </a:solidFill>
            </a:endParaRPr>
          </a:p>
        </p:txBody>
      </p:sp>
      <p:sp>
        <p:nvSpPr>
          <p:cNvPr id="13" name="TextBox 12">
            <a:extLst>
              <a:ext uri="{FF2B5EF4-FFF2-40B4-BE49-F238E27FC236}">
                <a16:creationId xmlns:a16="http://schemas.microsoft.com/office/drawing/2014/main" id="{F71BA741-2FC3-FF8F-1835-D2B827267A2C}"/>
              </a:ext>
            </a:extLst>
          </p:cNvPr>
          <p:cNvSpPr txBox="1"/>
          <p:nvPr/>
        </p:nvSpPr>
        <p:spPr>
          <a:xfrm>
            <a:off x="3961178" y="1988558"/>
            <a:ext cx="498328" cy="230832"/>
          </a:xfrm>
          <a:prstGeom prst="rect">
            <a:avLst/>
          </a:prstGeom>
          <a:solidFill>
            <a:srgbClr val="404040"/>
          </a:solidFill>
        </p:spPr>
        <p:txBody>
          <a:bodyPr wrap="square" rtlCol="0">
            <a:spAutoFit/>
          </a:bodyPr>
          <a:lstStyle/>
          <a:p>
            <a:endParaRPr lang="en-US" sz="900" dirty="0">
              <a:solidFill>
                <a:schemeClr val="bg1"/>
              </a:solidFill>
            </a:endParaRPr>
          </a:p>
        </p:txBody>
      </p:sp>
      <p:sp>
        <p:nvSpPr>
          <p:cNvPr id="14" name="TextBox 13">
            <a:extLst>
              <a:ext uri="{FF2B5EF4-FFF2-40B4-BE49-F238E27FC236}">
                <a16:creationId xmlns:a16="http://schemas.microsoft.com/office/drawing/2014/main" id="{EF0FF24A-741D-067A-B4C1-A53BD9A61FEF}"/>
              </a:ext>
            </a:extLst>
          </p:cNvPr>
          <p:cNvSpPr txBox="1"/>
          <p:nvPr/>
        </p:nvSpPr>
        <p:spPr>
          <a:xfrm>
            <a:off x="4524557" y="1983764"/>
            <a:ext cx="498328" cy="230832"/>
          </a:xfrm>
          <a:prstGeom prst="rect">
            <a:avLst/>
          </a:prstGeom>
          <a:solidFill>
            <a:srgbClr val="404040"/>
          </a:solidFill>
        </p:spPr>
        <p:txBody>
          <a:bodyPr wrap="square" rtlCol="0">
            <a:spAutoFit/>
          </a:bodyPr>
          <a:lstStyle/>
          <a:p>
            <a:r>
              <a:rPr lang="en-US" sz="900" dirty="0">
                <a:solidFill>
                  <a:schemeClr val="bg1"/>
                </a:solidFill>
              </a:rPr>
              <a:t>DEL</a:t>
            </a:r>
          </a:p>
        </p:txBody>
      </p:sp>
      <p:sp>
        <p:nvSpPr>
          <p:cNvPr id="15" name="TextBox 14">
            <a:extLst>
              <a:ext uri="{FF2B5EF4-FFF2-40B4-BE49-F238E27FC236}">
                <a16:creationId xmlns:a16="http://schemas.microsoft.com/office/drawing/2014/main" id="{ACB1F3FB-E25F-A2FF-1E5D-0BF4F341C626}"/>
              </a:ext>
            </a:extLst>
          </p:cNvPr>
          <p:cNvSpPr txBox="1"/>
          <p:nvPr/>
        </p:nvSpPr>
        <p:spPr>
          <a:xfrm>
            <a:off x="5083117" y="1983311"/>
            <a:ext cx="498328" cy="215900"/>
          </a:xfrm>
          <a:prstGeom prst="rect">
            <a:avLst/>
          </a:prstGeom>
          <a:solidFill>
            <a:srgbClr val="404040"/>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9C59611-1703-F1F6-E3A9-F0381A8F7C2E}"/>
              </a:ext>
            </a:extLst>
          </p:cNvPr>
          <p:cNvSpPr txBox="1"/>
          <p:nvPr/>
        </p:nvSpPr>
        <p:spPr>
          <a:xfrm>
            <a:off x="5652216" y="1983479"/>
            <a:ext cx="498328" cy="230832"/>
          </a:xfrm>
          <a:prstGeom prst="rect">
            <a:avLst/>
          </a:prstGeom>
          <a:solidFill>
            <a:srgbClr val="404040"/>
          </a:solidFill>
        </p:spPr>
        <p:txBody>
          <a:bodyPr wrap="square" rtlCol="0">
            <a:spAutoFit/>
          </a:bodyPr>
          <a:lstStyle/>
          <a:p>
            <a:r>
              <a:rPr lang="en-US" sz="900" dirty="0">
                <a:solidFill>
                  <a:schemeClr val="bg1"/>
                </a:solidFill>
              </a:rPr>
              <a:t>RCL</a:t>
            </a:r>
          </a:p>
        </p:txBody>
      </p:sp>
      <p:sp>
        <p:nvSpPr>
          <p:cNvPr id="17" name="Oval 24">
            <a:extLst>
              <a:ext uri="{FF2B5EF4-FFF2-40B4-BE49-F238E27FC236}">
                <a16:creationId xmlns:a16="http://schemas.microsoft.com/office/drawing/2014/main" id="{626A0721-5EF3-03E6-1352-A5381CC21533}"/>
              </a:ext>
            </a:extLst>
          </p:cNvPr>
          <p:cNvSpPr>
            <a:spLocks noChangeArrowheads="1"/>
          </p:cNvSpPr>
          <p:nvPr/>
        </p:nvSpPr>
        <p:spPr bwMode="auto">
          <a:xfrm>
            <a:off x="3331847" y="1962400"/>
            <a:ext cx="577808" cy="29875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8" name="Line 102">
            <a:extLst>
              <a:ext uri="{FF2B5EF4-FFF2-40B4-BE49-F238E27FC236}">
                <a16:creationId xmlns:a16="http://schemas.microsoft.com/office/drawing/2014/main" id="{8294E685-98E7-C76A-8FAF-C897ABF30014}"/>
              </a:ext>
            </a:extLst>
          </p:cNvPr>
          <p:cNvSpPr>
            <a:spLocks noChangeShapeType="1"/>
          </p:cNvSpPr>
          <p:nvPr/>
        </p:nvSpPr>
        <p:spPr bwMode="auto">
          <a:xfrm rot="-5400000">
            <a:off x="1914779" y="1535161"/>
            <a:ext cx="796171" cy="2172088"/>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1" name="Picture 10">
            <a:extLst>
              <a:ext uri="{FF2B5EF4-FFF2-40B4-BE49-F238E27FC236}">
                <a16:creationId xmlns:a16="http://schemas.microsoft.com/office/drawing/2014/main" id="{18832921-69E8-BBB1-0764-872B5B318C4F}"/>
              </a:ext>
            </a:extLst>
          </p:cNvPr>
          <p:cNvPicPr>
            <a:picLocks noChangeAspect="1"/>
          </p:cNvPicPr>
          <p:nvPr/>
        </p:nvPicPr>
        <p:blipFill>
          <a:blip r:embed="rId7">
            <a:extLst>
              <a:ext uri="{28A0092B-C50C-407E-A947-70E740481C1C}">
                <a14:useLocalDpi xmlns:a14="http://schemas.microsoft.com/office/drawing/2010/main" val="0"/>
              </a:ext>
            </a:extLst>
          </a:blip>
          <a:srcRect l="13856" t="69001" r="81377" b="28168"/>
          <a:stretch>
            <a:fillRect/>
          </a:stretch>
        </p:blipFill>
        <p:spPr>
          <a:xfrm>
            <a:off x="4027667" y="1245800"/>
            <a:ext cx="163966" cy="136349"/>
          </a:xfrm>
          <a:prstGeom prst="rect">
            <a:avLst/>
          </a:prstGeom>
        </p:spPr>
      </p:pic>
      <p:sp>
        <p:nvSpPr>
          <p:cNvPr id="19" name="TextBox 18">
            <a:extLst>
              <a:ext uri="{FF2B5EF4-FFF2-40B4-BE49-F238E27FC236}">
                <a16:creationId xmlns:a16="http://schemas.microsoft.com/office/drawing/2014/main" id="{0B2ADE2D-167D-A55D-81CD-35A1DCC94CA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0" name="Oval 24">
            <a:extLst>
              <a:ext uri="{FF2B5EF4-FFF2-40B4-BE49-F238E27FC236}">
                <a16:creationId xmlns:a16="http://schemas.microsoft.com/office/drawing/2014/main" id="{F22978B2-BCC5-A452-5BAE-F7C538C81560}"/>
              </a:ext>
            </a:extLst>
          </p:cNvPr>
          <p:cNvSpPr>
            <a:spLocks noChangeArrowheads="1"/>
          </p:cNvSpPr>
          <p:nvPr/>
        </p:nvSpPr>
        <p:spPr bwMode="auto">
          <a:xfrm>
            <a:off x="4458456" y="1962400"/>
            <a:ext cx="577808" cy="29875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1" name="Line 102">
            <a:extLst>
              <a:ext uri="{FF2B5EF4-FFF2-40B4-BE49-F238E27FC236}">
                <a16:creationId xmlns:a16="http://schemas.microsoft.com/office/drawing/2014/main" id="{FF9304D1-FD5C-6852-8861-C0874653E88C}"/>
              </a:ext>
            </a:extLst>
          </p:cNvPr>
          <p:cNvSpPr>
            <a:spLocks noChangeShapeType="1"/>
          </p:cNvSpPr>
          <p:nvPr/>
        </p:nvSpPr>
        <p:spPr bwMode="auto">
          <a:xfrm rot="-5400000">
            <a:off x="3940360" y="2541735"/>
            <a:ext cx="1011193" cy="508643"/>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22" name="Group 3">
            <a:extLst>
              <a:ext uri="{FF2B5EF4-FFF2-40B4-BE49-F238E27FC236}">
                <a16:creationId xmlns:a16="http://schemas.microsoft.com/office/drawing/2014/main" id="{3B98F19D-5FDC-11C3-A65E-13F0C12E1465}"/>
              </a:ext>
            </a:extLst>
          </p:cNvPr>
          <p:cNvGraphicFramePr>
            <a:graphicFrameLocks noGrp="1"/>
          </p:cNvGraphicFramePr>
          <p:nvPr>
            <p:extLst>
              <p:ext uri="{D42A27DB-BD31-4B8C-83A1-F6EECF244321}">
                <p14:modId xmlns:p14="http://schemas.microsoft.com/office/powerpoint/2010/main" val="1319560374"/>
              </p:ext>
            </p:extLst>
          </p:nvPr>
        </p:nvGraphicFramePr>
        <p:xfrm>
          <a:off x="3054383" y="2962578"/>
          <a:ext cx="2310670" cy="929640"/>
        </p:xfrm>
        <a:graphic>
          <a:graphicData uri="http://schemas.openxmlformats.org/drawingml/2006/table">
            <a:tbl>
              <a:tblPr/>
              <a:tblGrid>
                <a:gridCol w="2310670">
                  <a:extLst>
                    <a:ext uri="{9D8B030D-6E8A-4147-A177-3AD203B41FA5}">
                      <a16:colId xmlns:a16="http://schemas.microsoft.com/office/drawing/2014/main" val="20000"/>
                    </a:ext>
                  </a:extLst>
                </a:gridCol>
              </a:tblGrid>
              <a:tr h="904875">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 ‘DEL’ to remove the currently displayed channel from the scan list. An item deleted from the scan list will not be scanned until added back in manually.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3" name="Oval 24">
            <a:extLst>
              <a:ext uri="{FF2B5EF4-FFF2-40B4-BE49-F238E27FC236}">
                <a16:creationId xmlns:a16="http://schemas.microsoft.com/office/drawing/2014/main" id="{9F7C6CA9-5F61-F851-69E9-1E20051FA00F}"/>
              </a:ext>
            </a:extLst>
          </p:cNvPr>
          <p:cNvSpPr>
            <a:spLocks noChangeArrowheads="1"/>
          </p:cNvSpPr>
          <p:nvPr/>
        </p:nvSpPr>
        <p:spPr bwMode="auto">
          <a:xfrm>
            <a:off x="5603216" y="1962400"/>
            <a:ext cx="577808" cy="29875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 name="Line 102">
            <a:extLst>
              <a:ext uri="{FF2B5EF4-FFF2-40B4-BE49-F238E27FC236}">
                <a16:creationId xmlns:a16="http://schemas.microsoft.com/office/drawing/2014/main" id="{73CCF68E-0051-A477-C5AA-531AE0B8271B}"/>
              </a:ext>
            </a:extLst>
          </p:cNvPr>
          <p:cNvSpPr>
            <a:spLocks noChangeShapeType="1"/>
          </p:cNvSpPr>
          <p:nvPr/>
        </p:nvSpPr>
        <p:spPr bwMode="auto">
          <a:xfrm rot="-5400000" flipV="1">
            <a:off x="5960863" y="2317996"/>
            <a:ext cx="830851" cy="692923"/>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25" name="Group 3">
            <a:extLst>
              <a:ext uri="{FF2B5EF4-FFF2-40B4-BE49-F238E27FC236}">
                <a16:creationId xmlns:a16="http://schemas.microsoft.com/office/drawing/2014/main" id="{6CA41D45-780D-C110-72C0-D5592B81A34F}"/>
              </a:ext>
            </a:extLst>
          </p:cNvPr>
          <p:cNvGraphicFramePr>
            <a:graphicFrameLocks noGrp="1"/>
          </p:cNvGraphicFramePr>
          <p:nvPr>
            <p:extLst>
              <p:ext uri="{D42A27DB-BD31-4B8C-83A1-F6EECF244321}">
                <p14:modId xmlns:p14="http://schemas.microsoft.com/office/powerpoint/2010/main" val="4236248897"/>
              </p:ext>
            </p:extLst>
          </p:nvPr>
        </p:nvGraphicFramePr>
        <p:xfrm>
          <a:off x="5652216" y="3098976"/>
          <a:ext cx="2370587" cy="649708"/>
        </p:xfrm>
        <a:graphic>
          <a:graphicData uri="http://schemas.openxmlformats.org/drawingml/2006/table">
            <a:tbl>
              <a:tblPr/>
              <a:tblGrid>
                <a:gridCol w="2370587">
                  <a:extLst>
                    <a:ext uri="{9D8B030D-6E8A-4147-A177-3AD203B41FA5}">
                      <a16:colId xmlns:a16="http://schemas.microsoft.com/office/drawing/2014/main" val="20000"/>
                    </a:ext>
                  </a:extLst>
                </a:gridCol>
              </a:tblGrid>
              <a:tr h="649708">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Selecting ‘RCL’ will toggle through all resources currently assigned to the scan list. These can be as you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6" name="Text Box 2">
            <a:extLst>
              <a:ext uri="{FF2B5EF4-FFF2-40B4-BE49-F238E27FC236}">
                <a16:creationId xmlns:a16="http://schemas.microsoft.com/office/drawing/2014/main" id="{DF59164F-223F-A2D4-4129-AF6AD2DDF579}"/>
              </a:ext>
            </a:extLst>
          </p:cNvPr>
          <p:cNvSpPr txBox="1">
            <a:spLocks noChangeArrowheads="1"/>
          </p:cNvSpPr>
          <p:nvPr/>
        </p:nvSpPr>
        <p:spPr bwMode="auto">
          <a:xfrm>
            <a:off x="5892120" y="4581376"/>
            <a:ext cx="2214880" cy="600164"/>
          </a:xfrm>
          <a:prstGeom prst="rect">
            <a:avLst/>
          </a:prstGeom>
          <a:solidFill>
            <a:srgbClr val="EAEAEA"/>
          </a:solidFill>
          <a:ln w="19050">
            <a:solidFill>
              <a:schemeClr val="tx1"/>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t>A</a:t>
            </a:r>
            <a:r>
              <a:rPr lang="en-US" altLang="en-US" i="1" dirty="0"/>
              <a:t> short press </a:t>
            </a:r>
            <a:r>
              <a:rPr lang="en-US" altLang="en-US" dirty="0"/>
              <a:t>of the Home Button will </a:t>
            </a:r>
            <a:r>
              <a:rPr lang="en-US" altLang="en-US" b="1" dirty="0"/>
              <a:t>Exit</a:t>
            </a:r>
            <a:r>
              <a:rPr lang="en-US" altLang="en-US" dirty="0"/>
              <a:t> the Scan List Programming mode</a:t>
            </a:r>
          </a:p>
        </p:txBody>
      </p:sp>
      <p:pic>
        <p:nvPicPr>
          <p:cNvPr id="8" name="Picture 7">
            <a:extLst>
              <a:ext uri="{FF2B5EF4-FFF2-40B4-BE49-F238E27FC236}">
                <a16:creationId xmlns:a16="http://schemas.microsoft.com/office/drawing/2014/main" id="{2C149EF7-08D0-A643-4382-21F4EC5D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9" name="Text Box 3">
            <a:extLst>
              <a:ext uri="{FF2B5EF4-FFF2-40B4-BE49-F238E27FC236}">
                <a16:creationId xmlns:a16="http://schemas.microsoft.com/office/drawing/2014/main" id="{5298B8C6-E0AF-08AA-8CDA-4E7922B31976}"/>
              </a:ext>
            </a:extLst>
          </p:cNvPr>
          <p:cNvSpPr txBox="1">
            <a:spLocks noChangeArrowheads="1"/>
          </p:cNvSpPr>
          <p:nvPr/>
        </p:nvSpPr>
        <p:spPr bwMode="auto">
          <a:xfrm>
            <a:off x="262492" y="3967747"/>
            <a:ext cx="5360027" cy="1827423"/>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Notes:</a:t>
            </a:r>
          </a:p>
          <a:p>
            <a:pPr marL="171450" indent="-171450" algn="l">
              <a:spcBef>
                <a:spcPct val="0"/>
              </a:spcBef>
              <a:spcAft>
                <a:spcPct val="25000"/>
              </a:spcAft>
              <a:buFont typeface="Arial" panose="020B0604020202020204" pitchFamily="34" charset="0"/>
              <a:buChar char="•"/>
            </a:pPr>
            <a:r>
              <a:rPr lang="en-US" altLang="en-US" dirty="0">
                <a:solidFill>
                  <a:schemeClr val="tx1"/>
                </a:solidFill>
              </a:rPr>
              <a:t>Primary Dispatch cannot be Deleted from the scan list.</a:t>
            </a:r>
          </a:p>
          <a:p>
            <a:pPr marL="171450" indent="-171450" algn="l">
              <a:spcBef>
                <a:spcPct val="0"/>
              </a:spcBef>
              <a:spcAft>
                <a:spcPct val="25000"/>
              </a:spcAft>
              <a:buFont typeface="Arial" panose="020B0604020202020204" pitchFamily="34" charset="0"/>
              <a:buChar char="•"/>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If a scan list is full, you will hear a bad-key chirp each time you press “SEL,” and the desired channel will not be assigned to the list. </a:t>
            </a:r>
            <a:r>
              <a:rPr lang="en-US" altLang="en-US" b="1" dirty="0">
                <a:solidFill>
                  <a:schemeClr val="tx1"/>
                </a:solidFill>
              </a:rPr>
              <a:t>A Scan List will hold a maximum 15 </a:t>
            </a:r>
            <a:r>
              <a:rPr lang="en-US" altLang="en-US" b="1" dirty="0" err="1">
                <a:solidFill>
                  <a:schemeClr val="tx1"/>
                </a:solidFill>
              </a:rPr>
              <a:t>talkgroups</a:t>
            </a:r>
            <a:r>
              <a:rPr lang="en-US" altLang="en-US" b="1" dirty="0">
                <a:solidFill>
                  <a:schemeClr val="tx1"/>
                </a:solidFill>
              </a:rPr>
              <a:t> or channels.</a:t>
            </a:r>
            <a:endParaRPr lang="en-US" altLang="en-US" dirty="0">
              <a:solidFill>
                <a:schemeClr val="tx1"/>
              </a:solidFill>
            </a:endParaRPr>
          </a:p>
          <a:p>
            <a:pPr algn="l">
              <a:spcBef>
                <a:spcPct val="0"/>
              </a:spcBef>
              <a:spcAft>
                <a:spcPct val="25000"/>
              </a:spcAft>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Conventional Channels and </a:t>
            </a:r>
            <a:r>
              <a:rPr lang="en-US" altLang="en-US" dirty="0" err="1">
                <a:solidFill>
                  <a:schemeClr val="tx1"/>
                </a:solidFill>
              </a:rPr>
              <a:t>Trunking</a:t>
            </a:r>
            <a:r>
              <a:rPr lang="en-US" altLang="en-US" dirty="0">
                <a:solidFill>
                  <a:schemeClr val="tx1"/>
                </a:solidFill>
              </a:rPr>
              <a:t> </a:t>
            </a:r>
            <a:r>
              <a:rPr lang="en-US" altLang="en-US" dirty="0" err="1">
                <a:solidFill>
                  <a:schemeClr val="tx1"/>
                </a:solidFill>
              </a:rPr>
              <a:t>Talkgroups</a:t>
            </a:r>
            <a:r>
              <a:rPr lang="en-US" altLang="en-US" dirty="0">
                <a:solidFill>
                  <a:schemeClr val="tx1"/>
                </a:solidFill>
              </a:rPr>
              <a:t> cannot be scanned simultaneously.</a:t>
            </a:r>
          </a:p>
        </p:txBody>
      </p:sp>
    </p:spTree>
    <p:custDataLst>
      <p:tags r:id="rId1"/>
    </p:custDataLst>
    <p:extLst>
      <p:ext uri="{BB962C8B-B14F-4D97-AF65-F5344CB8AC3E}">
        <p14:creationId xmlns:p14="http://schemas.microsoft.com/office/powerpoint/2010/main" val="164165534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2D61E2-4841-2ABE-95DD-2F6D79A2BDD4}"/>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29698" name="Rectangle 2">
            <a:extLst>
              <a:ext uri="{FF2B5EF4-FFF2-40B4-BE49-F238E27FC236}">
                <a16:creationId xmlns:a16="http://schemas.microsoft.com/office/drawing/2014/main" id="{26C4D91F-A2C9-BDE9-6295-F399E3F4C3E6}"/>
              </a:ext>
            </a:extLst>
          </p:cNvPr>
          <p:cNvSpPr>
            <a:spLocks noChangeArrowheads="1"/>
          </p:cNvSpPr>
          <p:nvPr/>
        </p:nvSpPr>
        <p:spPr bwMode="auto">
          <a:xfrm>
            <a:off x="406400" y="2858185"/>
            <a:ext cx="3390900" cy="2977389"/>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indent="-15240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Lift the microphone off-hook.  Press and hold the microphone </a:t>
            </a:r>
            <a:r>
              <a:rPr lang="en-US" altLang="en-US" b="1" dirty="0">
                <a:solidFill>
                  <a:schemeClr val="tx1"/>
                </a:solidFill>
              </a:rPr>
              <a:t>PTT </a:t>
            </a:r>
            <a:r>
              <a:rPr lang="en-US" altLang="en-US" dirty="0">
                <a:solidFill>
                  <a:schemeClr val="tx1"/>
                </a:solidFill>
              </a:rPr>
              <a:t>button.</a:t>
            </a:r>
          </a:p>
          <a:p>
            <a:pPr algn="l" eaLnBrk="1" hangingPunct="1">
              <a:spcBef>
                <a:spcPct val="0"/>
              </a:spcBef>
              <a:spcAft>
                <a:spcPct val="25000"/>
              </a:spcAft>
              <a:buFontTx/>
              <a:buAutoNum type="arabicPeriod" startAt="2"/>
            </a:pPr>
            <a:r>
              <a:rPr lang="en-US" altLang="en-US" dirty="0"/>
              <a:t>If you hear three quick tones (callback tones) and the red </a:t>
            </a:r>
            <a:r>
              <a:rPr lang="en-US" altLang="en-US" b="1" dirty="0"/>
              <a:t>XMIT </a:t>
            </a:r>
            <a:r>
              <a:rPr lang="en-US" altLang="en-US" dirty="0"/>
              <a:t>(transmit) indicator lights steadily, proceed with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busy tone and the yellow Busy indicator flashes, all trunked channels are in use.</a:t>
            </a:r>
          </a:p>
          <a:p>
            <a:pPr lvl="1" algn="l" eaLnBrk="1" hangingPunct="1">
              <a:spcBef>
                <a:spcPct val="0"/>
              </a:spcBef>
              <a:spcAft>
                <a:spcPct val="25000"/>
              </a:spcAft>
              <a:buClr>
                <a:srgbClr val="6083B2"/>
              </a:buClr>
              <a:buFont typeface="Wingdings" panose="05000000000000000000" pitchFamily="2" charset="2"/>
              <a:buChar char="§"/>
            </a:pPr>
            <a:r>
              <a:rPr lang="en-US" altLang="en-US" dirty="0"/>
              <a:t>Release the </a:t>
            </a:r>
            <a:r>
              <a:rPr lang="en-US" altLang="en-US" b="1" dirty="0"/>
              <a:t>PTT</a:t>
            </a:r>
            <a:r>
              <a:rPr lang="en-US" altLang="en-US" dirty="0"/>
              <a:t> button and wait for the three quick tones. Within three seconds of hearing these tones, press and hold the PTT button to transmit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continuous low-pitched tone, you are out of the system's range. The red </a:t>
            </a:r>
            <a:r>
              <a:rPr lang="en-US" altLang="en-US" b="1" dirty="0"/>
              <a:t>XMIT </a:t>
            </a:r>
            <a:r>
              <a:rPr lang="en-US" altLang="en-US" dirty="0"/>
              <a:t>indicator may flash several times as the radio tries to access the system.</a:t>
            </a:r>
          </a:p>
        </p:txBody>
      </p:sp>
      <p:sp>
        <p:nvSpPr>
          <p:cNvPr id="29700" name="Line 4">
            <a:extLst>
              <a:ext uri="{FF2B5EF4-FFF2-40B4-BE49-F238E27FC236}">
                <a16:creationId xmlns:a16="http://schemas.microsoft.com/office/drawing/2014/main" id="{EB9172B2-1C1D-0EF0-30BF-5135BBEB33FB}"/>
              </a:ext>
            </a:extLst>
          </p:cNvPr>
          <p:cNvSpPr>
            <a:spLocks noChangeShapeType="1"/>
          </p:cNvSpPr>
          <p:nvPr/>
        </p:nvSpPr>
        <p:spPr bwMode="auto">
          <a:xfrm>
            <a:off x="577136" y="2693393"/>
            <a:ext cx="0" cy="2432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29701" name="Line 5">
            <a:extLst>
              <a:ext uri="{FF2B5EF4-FFF2-40B4-BE49-F238E27FC236}">
                <a16:creationId xmlns:a16="http://schemas.microsoft.com/office/drawing/2014/main" id="{1C07F0F1-1D7E-5B87-FCC7-DDA6498D71D3}"/>
              </a:ext>
            </a:extLst>
          </p:cNvPr>
          <p:cNvSpPr>
            <a:spLocks noChangeShapeType="1"/>
          </p:cNvSpPr>
          <p:nvPr/>
        </p:nvSpPr>
        <p:spPr bwMode="auto">
          <a:xfrm>
            <a:off x="549275" y="3282048"/>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9702" name="Picture 6">
            <a:hlinkClick r:id="" action="ppaction://noaction">
              <a:snd r:embed="rId4" name="TalkPermit.wav"/>
            </a:hlinkClick>
            <a:extLst>
              <a:ext uri="{FF2B5EF4-FFF2-40B4-BE49-F238E27FC236}">
                <a16:creationId xmlns:a16="http://schemas.microsoft.com/office/drawing/2014/main" id="{08202D1B-9B81-D29A-DE28-3A30A91C2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35666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hlinkClick r:id="" action="ppaction://noaction">
              <a:snd r:embed="rId4" name="TalkPermit.wav"/>
            </a:hlinkClick>
            <a:extLst>
              <a:ext uri="{FF2B5EF4-FFF2-40B4-BE49-F238E27FC236}">
                <a16:creationId xmlns:a16="http://schemas.microsoft.com/office/drawing/2014/main" id="{B3762DF2-8B37-86B9-2D14-37D48CE86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439171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hlinkClick r:id="" action="ppaction://noaction">
              <a:snd r:embed="rId6" name="SystemBusy.wav"/>
            </a:hlinkClick>
            <a:extLst>
              <a:ext uri="{FF2B5EF4-FFF2-40B4-BE49-F238E27FC236}">
                <a16:creationId xmlns:a16="http://schemas.microsoft.com/office/drawing/2014/main" id="{1B3B2CA8-E3AB-5003-5066-0CE317675E1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3951973"/>
            <a:ext cx="219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9">
            <a:extLst>
              <a:ext uri="{FF2B5EF4-FFF2-40B4-BE49-F238E27FC236}">
                <a16:creationId xmlns:a16="http://schemas.microsoft.com/office/drawing/2014/main" id="{89B61F16-5D23-4A2D-A0A8-837FA9B620EB}"/>
              </a:ext>
            </a:extLst>
          </p:cNvPr>
          <p:cNvSpPr>
            <a:spLocks noChangeArrowheads="1"/>
          </p:cNvSpPr>
          <p:nvPr/>
        </p:nvSpPr>
        <p:spPr bwMode="auto">
          <a:xfrm>
            <a:off x="4324349" y="2907486"/>
            <a:ext cx="3398839" cy="383707"/>
          </a:xfrm>
          <a:prstGeom prst="rect">
            <a:avLst/>
          </a:prstGeom>
          <a:solidFill>
            <a:srgbClr val="EAEAEA"/>
          </a:solidFill>
          <a:ln w="19050">
            <a:solidFill>
              <a:schemeClr val="tx1"/>
            </a:solidFill>
            <a:miter lim="800000"/>
            <a:headEnd/>
            <a:tailEnd/>
          </a:ln>
        </p:spPr>
        <p:txBody>
          <a:bodyPr/>
          <a:lstStyle>
            <a:lvl1pPr marL="171450" indent="-171450" defTabSz="812800" eaLnBrk="0" hangingPunct="0">
              <a:defRPr sz="1100">
                <a:solidFill>
                  <a:srgbClr val="000000"/>
                </a:solidFill>
                <a:latin typeface="Arial" panose="020B0604020202020204" pitchFamily="34" charset="0"/>
              </a:defRPr>
            </a:lvl1pPr>
            <a:lvl2pPr marL="400050" indent="-11430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startAt="3"/>
            </a:pPr>
            <a:r>
              <a:rPr lang="en-US" altLang="en-US" dirty="0"/>
              <a:t>Release the </a:t>
            </a:r>
            <a:r>
              <a:rPr lang="en-US" altLang="en-US" b="1" dirty="0"/>
              <a:t>PTT</a:t>
            </a:r>
            <a:r>
              <a:rPr lang="en-US" altLang="en-US" dirty="0"/>
              <a:t> button to receive.</a:t>
            </a:r>
          </a:p>
        </p:txBody>
      </p:sp>
      <p:pic>
        <p:nvPicPr>
          <p:cNvPr id="29706" name="Picture 11">
            <a:hlinkClick r:id="" action="ppaction://noaction">
              <a:snd r:embed="rId7" name="prohibit.wav"/>
            </a:hlinkClick>
            <a:extLst>
              <a:ext uri="{FF2B5EF4-FFF2-40B4-BE49-F238E27FC236}">
                <a16:creationId xmlns:a16="http://schemas.microsoft.com/office/drawing/2014/main" id="{B3ACD01B-579C-54E2-36F9-3C60F0D66A2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83" y="5076083"/>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9">
            <a:extLst>
              <a:ext uri="{FF2B5EF4-FFF2-40B4-BE49-F238E27FC236}">
                <a16:creationId xmlns:a16="http://schemas.microsoft.com/office/drawing/2014/main" id="{55830F29-1F65-BC51-D38A-0D7DCB64F616}"/>
              </a:ext>
            </a:extLst>
          </p:cNvPr>
          <p:cNvPicPr>
            <a:picLocks noChangeAspect="1" noChangeArrowheads="1"/>
          </p:cNvPicPr>
          <p:nvPr/>
        </p:nvPicPr>
        <p:blipFill>
          <a:blip r:embed="rId8">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022CE5C4-C3A7-58A0-39FB-5F538B79A721}"/>
              </a:ext>
            </a:extLst>
          </p:cNvPr>
          <p:cNvSpPr>
            <a:spLocks noGrp="1" noChangeAspect="1" noChangeArrowheads="1"/>
          </p:cNvSpPr>
          <p:nvPr>
            <p:ph type="title"/>
          </p:nvPr>
        </p:nvSpPr>
        <p:spPr/>
        <p:txBody>
          <a:bodyPr/>
          <a:lstStyle/>
          <a:p>
            <a:pPr eaLnBrk="1" hangingPunct="1">
              <a:spcAft>
                <a:spcPct val="25000"/>
              </a:spcAft>
            </a:pPr>
            <a:r>
              <a:rPr lang="en-US" altLang="en-US" dirty="0"/>
              <a:t>Transmit (Trunked Modes)</a:t>
            </a:r>
          </a:p>
        </p:txBody>
      </p:sp>
      <p:sp>
        <p:nvSpPr>
          <p:cNvPr id="29709" name="Text Box 24">
            <a:extLst>
              <a:ext uri="{FF2B5EF4-FFF2-40B4-BE49-F238E27FC236}">
                <a16:creationId xmlns:a16="http://schemas.microsoft.com/office/drawing/2014/main" id="{78DEDFDC-E5E4-8CAC-2037-387DED5EF3D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12" name="Picture 11">
            <a:extLst>
              <a:ext uri="{FF2B5EF4-FFF2-40B4-BE49-F238E27FC236}">
                <a16:creationId xmlns:a16="http://schemas.microsoft.com/office/drawing/2014/main" id="{ADD1D9DA-2D37-4F09-222C-B7238CD559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5575" y="3637235"/>
            <a:ext cx="1920488" cy="1920488"/>
          </a:xfrm>
          <a:prstGeom prst="rect">
            <a:avLst/>
          </a:prstGeom>
        </p:spPr>
      </p:pic>
      <p:pic>
        <p:nvPicPr>
          <p:cNvPr id="3" name="Picture 2">
            <a:extLst>
              <a:ext uri="{FF2B5EF4-FFF2-40B4-BE49-F238E27FC236}">
                <a16:creationId xmlns:a16="http://schemas.microsoft.com/office/drawing/2014/main" id="{AE35200D-C49F-A04B-D167-B560E1ABAB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8889" y="1027073"/>
            <a:ext cx="6194073" cy="1786283"/>
          </a:xfrm>
          <a:prstGeom prst="rect">
            <a:avLst/>
          </a:prstGeom>
        </p:spPr>
      </p:pic>
      <p:sp>
        <p:nvSpPr>
          <p:cNvPr id="4" name="TextBox 3">
            <a:extLst>
              <a:ext uri="{FF2B5EF4-FFF2-40B4-BE49-F238E27FC236}">
                <a16:creationId xmlns:a16="http://schemas.microsoft.com/office/drawing/2014/main" id="{D1020D03-62CE-F730-9684-8F37A6E5AF7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9DBECE2-30E2-B8D7-B6E4-A4864CB1DA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3455912B-BB69-4BCA-B23A-80A83243B19B}"/>
              </a:ext>
            </a:extLst>
          </p:cNvPr>
          <p:cNvPicPr>
            <a:picLocks noChangeAspect="1"/>
          </p:cNvPicPr>
          <p:nvPr/>
        </p:nvPicPr>
        <p:blipFill>
          <a:blip r:embed="rId12">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pic>
        <p:nvPicPr>
          <p:cNvPr id="8" name="Picture 4">
            <a:extLst>
              <a:ext uri="{FF2B5EF4-FFF2-40B4-BE49-F238E27FC236}">
                <a16:creationId xmlns:a16="http://schemas.microsoft.com/office/drawing/2014/main" id="{E6DFCF54-6BB8-D548-CC18-A1271C7C0E6F}"/>
              </a:ext>
            </a:extLst>
          </p:cNvPr>
          <p:cNvPicPr>
            <a:picLocks noChangeAspect="1" noChangeArrowheads="1"/>
          </p:cNvPicPr>
          <p:nvPr/>
        </p:nvPicPr>
        <p:blipFill>
          <a:blip r:embed="rId8">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204244" y="1521558"/>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2A01492-414C-5394-D1E1-81E6273023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DE37937C-D713-1747-4DD6-28A97F2D24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13" name="Line 23">
            <a:extLst>
              <a:ext uri="{FF2B5EF4-FFF2-40B4-BE49-F238E27FC236}">
                <a16:creationId xmlns:a16="http://schemas.microsoft.com/office/drawing/2014/main" id="{A68C32FE-9780-D864-81E4-CC006AEF3787}"/>
              </a:ext>
            </a:extLst>
          </p:cNvPr>
          <p:cNvSpPr>
            <a:spLocks noChangeShapeType="1"/>
          </p:cNvSpPr>
          <p:nvPr/>
        </p:nvSpPr>
        <p:spPr bwMode="auto">
          <a:xfrm flipV="1">
            <a:off x="5075272" y="4130980"/>
            <a:ext cx="1094629" cy="112887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4" name="Oval 24">
            <a:extLst>
              <a:ext uri="{FF2B5EF4-FFF2-40B4-BE49-F238E27FC236}">
                <a16:creationId xmlns:a16="http://schemas.microsoft.com/office/drawing/2014/main" id="{8E67B864-91EC-6F9F-300D-CA0BC7EC4450}"/>
              </a:ext>
            </a:extLst>
          </p:cNvPr>
          <p:cNvSpPr>
            <a:spLocks noChangeArrowheads="1"/>
          </p:cNvSpPr>
          <p:nvPr/>
        </p:nvSpPr>
        <p:spPr bwMode="auto">
          <a:xfrm>
            <a:off x="6169901" y="3829831"/>
            <a:ext cx="545223" cy="51704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5" name="Text Box 25">
            <a:extLst>
              <a:ext uri="{FF2B5EF4-FFF2-40B4-BE49-F238E27FC236}">
                <a16:creationId xmlns:a16="http://schemas.microsoft.com/office/drawing/2014/main" id="{135E24DC-42C8-6537-650F-6CDB369D6F0D}"/>
              </a:ext>
            </a:extLst>
          </p:cNvPr>
          <p:cNvSpPr txBox="1">
            <a:spLocks noChangeArrowheads="1"/>
          </p:cNvSpPr>
          <p:nvPr/>
        </p:nvSpPr>
        <p:spPr bwMode="auto">
          <a:xfrm>
            <a:off x="4109461" y="5259852"/>
            <a:ext cx="1914307" cy="20621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Mobile Mic</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9"/>
                                      </p:to>
                                    </p:set>
                                    <p:animEffect filter="image" prLst="opacity: 0.9">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BBA9FF-C8D4-0594-DEDA-C95B300EC9EC}"/>
              </a:ext>
            </a:extLst>
          </p:cNvPr>
          <p:cNvSpPr>
            <a:spLocks noChangeArrowheads="1"/>
          </p:cNvSpPr>
          <p:nvPr/>
        </p:nvSpPr>
        <p:spPr bwMode="auto">
          <a:xfrm>
            <a:off x="0" y="644525"/>
            <a:ext cx="812958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482307" name="Group 3">
            <a:extLst>
              <a:ext uri="{FF2B5EF4-FFF2-40B4-BE49-F238E27FC236}">
                <a16:creationId xmlns:a16="http://schemas.microsoft.com/office/drawing/2014/main" id="{EA9EA3DC-85B2-5EFE-C554-9FE6E42EC23F}"/>
              </a:ext>
            </a:extLst>
          </p:cNvPr>
          <p:cNvGraphicFramePr>
            <a:graphicFrameLocks noGrp="1"/>
          </p:cNvGraphicFramePr>
          <p:nvPr/>
        </p:nvGraphicFramePr>
        <p:xfrm>
          <a:off x="152400" y="1054100"/>
          <a:ext cx="7869238" cy="3470275"/>
        </p:xfrm>
        <a:graphic>
          <a:graphicData uri="http://schemas.openxmlformats.org/drawingml/2006/table">
            <a:tbl>
              <a:tblPr/>
              <a:tblGrid>
                <a:gridCol w="3940175">
                  <a:extLst>
                    <a:ext uri="{9D8B030D-6E8A-4147-A177-3AD203B41FA5}">
                      <a16:colId xmlns:a16="http://schemas.microsoft.com/office/drawing/2014/main" val="20000"/>
                    </a:ext>
                  </a:extLst>
                </a:gridCol>
                <a:gridCol w="3929063">
                  <a:extLst>
                    <a:ext uri="{9D8B030D-6E8A-4147-A177-3AD203B41FA5}">
                      <a16:colId xmlns:a16="http://schemas.microsoft.com/office/drawing/2014/main" val="20001"/>
                    </a:ext>
                  </a:extLst>
                </a:gridCol>
              </a:tblGrid>
              <a:tr h="347027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a:ln>
                            <a:noFill/>
                          </a:ln>
                          <a:solidFill>
                            <a:schemeClr val="tx2"/>
                          </a:solidFill>
                          <a:effectLst/>
                          <a:latin typeface="Arial" pitchFamily="34" charset="0"/>
                        </a:rPr>
                        <a:t>Computer Software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a:ln>
                            <a:noFill/>
                          </a:ln>
                          <a:solidFill>
                            <a:schemeClr val="tx1"/>
                          </a:solidFill>
                          <a:effectLst/>
                          <a:latin typeface="Arial" pitchFamily="34" charset="0"/>
                        </a:rPr>
                        <a:t>The Motorola products described in this manual may include copyrighted Motorola computer programs stored in semiconductor memories or other media. Laws in the United States and other countries preserve for Motorola certain exclusive rights for copyrighted computer programs, including, but not limited to, the exclusive right to copy or reproduce in any form the copyrighted computer program. Accordingly, any copyrighted Motorola computer programs contained in the Motorola products described in this manual may not be copied, reproduced, modified, reverse-engineered, or distributed in any manner without the express written permission of Motorola. Furthermore, the purchase of Motorola products shall not be deemed to grant either directly or by implication, estoppel, or otherwise, any license under the copyrights, patents or patent applications of Motorola, except for the normal non-exclusive license to use that arises by operation of law in the sale of a product.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1" u="none" strike="noStrike" cap="none" normalizeH="0" baseline="0">
                        <a:ln>
                          <a:noFill/>
                        </a:ln>
                        <a:solidFill>
                          <a:schemeClr val="tx1"/>
                        </a:solidFill>
                        <a:effectLst/>
                        <a:latin typeface="Arial" pitchFamily="34" charset="0"/>
                      </a:endParaRPr>
                    </a:p>
                  </a:txBody>
                  <a:tcPr horzOverflow="overflow">
                    <a:lnL cap="flat">
                      <a:noFill/>
                    </a:lnL>
                    <a:lnR w="12700" cap="flat" cmpd="sng" algn="ctr">
                      <a:solidFill>
                        <a:srgbClr val="C0C0C0"/>
                      </a:solidFill>
                      <a:prstDash val="solid"/>
                      <a:round/>
                      <a:headEnd type="none" w="med" len="med"/>
                      <a:tailEnd type="none" w="med" len="med"/>
                    </a:lnR>
                    <a:lnT cap="flat">
                      <a:noFill/>
                    </a:lnT>
                    <a:lnB cap="flat">
                      <a:noFill/>
                    </a:lnB>
                    <a:lnTlToBr>
                      <a:noFill/>
                    </a:lnTlToBr>
                    <a:lnBlToTr>
                      <a:noFill/>
                    </a:lnBlToTr>
                    <a:solidFill>
                      <a:schemeClr val="bg1"/>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Documentation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No duplication or distribution of this document or any portion thereof shall take place without the express written permission of Motorola.  No part of this manual may be reproduced, distributed, or transmitted in any form or by any means, electronic or mechanical, for any purpose without the express written permission of Motorola.</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Disclaimer</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The information in this document is carefully examined, and is believed to be entirely reliable.  However no responsibility is assumed for inaccuracies.  Furthermore, Motorola reserves the right to make changes to any products herein to improve readability, function, or design.  Motorola does not assume any liability arising out of the applications or use of any product or circuit described herein; nor does it cover any license under its patent rights nor the rights of others.</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C0C0C0"/>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9463" name="Rectangle 13">
            <a:extLst>
              <a:ext uri="{FF2B5EF4-FFF2-40B4-BE49-F238E27FC236}">
                <a16:creationId xmlns:a16="http://schemas.microsoft.com/office/drawing/2014/main" id="{463D31EC-40A8-5374-B279-0A62D142C315}"/>
              </a:ext>
            </a:extLst>
          </p:cNvPr>
          <p:cNvSpPr>
            <a:spLocks noGrp="1" noChangeAspect="1" noChangeArrowheads="1"/>
          </p:cNvSpPr>
          <p:nvPr>
            <p:ph type="title"/>
          </p:nvPr>
        </p:nvSpPr>
        <p:spPr/>
        <p:txBody>
          <a:bodyPr/>
          <a:lstStyle/>
          <a:p>
            <a:pPr eaLnBrk="1" hangingPunct="1">
              <a:spcAft>
                <a:spcPct val="25000"/>
              </a:spcAft>
            </a:pPr>
            <a:r>
              <a:rPr lang="en-US" altLang="en-US"/>
              <a:t>Copyrights / Disclaimer</a:t>
            </a:r>
          </a:p>
        </p:txBody>
      </p:sp>
      <p:sp>
        <p:nvSpPr>
          <p:cNvPr id="3" name="TextBox 2">
            <a:extLst>
              <a:ext uri="{FF2B5EF4-FFF2-40B4-BE49-F238E27FC236}">
                <a16:creationId xmlns:a16="http://schemas.microsoft.com/office/drawing/2014/main" id="{9DDCCE6F-D3A0-ED03-7800-3F2F5C47D475}"/>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81D8A31F-389E-5BF2-E30A-17A2F6088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4DC33-310F-C629-FECB-689879DB7B48}"/>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87FE1B66-A226-F16B-39D7-7115BBE1D91F}"/>
              </a:ext>
            </a:extLst>
          </p:cNvPr>
          <p:cNvSpPr txBox="1">
            <a:spLocks noChangeArrowheads="1"/>
          </p:cNvSpPr>
          <p:nvPr/>
        </p:nvSpPr>
        <p:spPr bwMode="auto">
          <a:xfrm>
            <a:off x="636347" y="3425780"/>
            <a:ext cx="3498850" cy="1912062"/>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It may occasionally be necessary for users to initiate an Over-The-Air Rekey (OTAR) Request. To do so:</a:t>
            </a:r>
          </a:p>
          <a:p>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Verify the IP Icon is displayed</a:t>
            </a:r>
          </a:p>
          <a:p>
            <a:pPr algn="l" eaLnBrk="1" hangingPunct="1">
              <a:spcBef>
                <a:spcPct val="0"/>
              </a:spcBef>
              <a:spcAft>
                <a:spcPct val="25000"/>
              </a:spcAft>
              <a:buFontTx/>
              <a:buAutoNum type="arabicPeriod"/>
            </a:pPr>
            <a:r>
              <a:rPr lang="en-US" altLang="en-US" dirty="0">
                <a:solidFill>
                  <a:schemeClr val="tx1"/>
                </a:solidFill>
              </a:rPr>
              <a:t>Press the “REKY</a:t>
            </a:r>
            <a:r>
              <a:rPr lang="en-US" altLang="en-US" i="1" dirty="0">
                <a:solidFill>
                  <a:schemeClr val="tx1"/>
                </a:solidFill>
              </a:rPr>
              <a:t>” </a:t>
            </a:r>
            <a:r>
              <a:rPr lang="en-US" altLang="en-US" dirty="0">
                <a:solidFill>
                  <a:schemeClr val="tx1"/>
                </a:solidFill>
              </a:rPr>
              <a:t>menu button</a:t>
            </a:r>
          </a:p>
          <a:p>
            <a:pPr algn="l" eaLnBrk="1" hangingPunct="1">
              <a:spcBef>
                <a:spcPct val="0"/>
              </a:spcBef>
              <a:spcAft>
                <a:spcPct val="25000"/>
              </a:spcAft>
              <a:buFontTx/>
              <a:buAutoNum type="arabicPeriod"/>
            </a:pPr>
            <a:r>
              <a:rPr lang="en-US" altLang="en-US" dirty="0">
                <a:solidFill>
                  <a:schemeClr val="tx1"/>
                </a:solidFill>
              </a:rPr>
              <a:t>“REQUEST REKEY” will appear on the display</a:t>
            </a:r>
          </a:p>
          <a:p>
            <a:pPr algn="l" eaLnBrk="1" hangingPunct="1">
              <a:spcBef>
                <a:spcPct val="0"/>
              </a:spcBef>
              <a:spcAft>
                <a:spcPct val="25000"/>
              </a:spcAft>
              <a:buFontTx/>
              <a:buAutoNum type="arabicPeriod"/>
            </a:pPr>
            <a:r>
              <a:rPr lang="en-US" altLang="en-US" dirty="0">
                <a:solidFill>
                  <a:schemeClr val="tx1"/>
                </a:solidFill>
              </a:rPr>
              <a:t>Press the PTT </a:t>
            </a:r>
          </a:p>
          <a:p>
            <a:pPr algn="l" eaLnBrk="1" hangingPunct="1">
              <a:spcBef>
                <a:spcPct val="0"/>
              </a:spcBef>
              <a:spcAft>
                <a:spcPct val="25000"/>
              </a:spcAft>
              <a:buFontTx/>
              <a:buAutoNum type="arabicPeriod"/>
            </a:pPr>
            <a:r>
              <a:rPr lang="en-US" altLang="en-US" dirty="0">
                <a:solidFill>
                  <a:schemeClr val="tx1"/>
                </a:solidFill>
              </a:rPr>
              <a:t>The display will indicate “PLEASE WAIT”</a:t>
            </a:r>
          </a:p>
          <a:p>
            <a:pPr algn="l" eaLnBrk="1" hangingPunct="1">
              <a:spcBef>
                <a:spcPct val="0"/>
              </a:spcBef>
              <a:spcAft>
                <a:spcPct val="25000"/>
              </a:spcAft>
              <a:buFontTx/>
              <a:buAutoNum type="arabicPeriod"/>
            </a:pPr>
            <a:r>
              <a:rPr lang="en-US" altLang="en-US" dirty="0">
                <a:solidFill>
                  <a:schemeClr val="tx1"/>
                </a:solidFill>
              </a:rPr>
              <a:t>A chirp will be heard upon a successful rekey </a:t>
            </a:r>
            <a:endParaRPr lang="en-US" dirty="0"/>
          </a:p>
        </p:txBody>
      </p:sp>
      <p:sp>
        <p:nvSpPr>
          <p:cNvPr id="32773" name="Text Box 22">
            <a:extLst>
              <a:ext uri="{FF2B5EF4-FFF2-40B4-BE49-F238E27FC236}">
                <a16:creationId xmlns:a16="http://schemas.microsoft.com/office/drawing/2014/main" id="{801E5C8D-97C2-9B9E-2D5F-DD4E4DCB3FF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4F8506C7-09D0-F6E1-4D89-EF7BCB668943}"/>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14E24F22-33C6-A079-5648-BCFADC660D33}"/>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7" name="AutoShape 92">
            <a:extLst>
              <a:ext uri="{FF2B5EF4-FFF2-40B4-BE49-F238E27FC236}">
                <a16:creationId xmlns:a16="http://schemas.microsoft.com/office/drawing/2014/main" id="{20413028-D471-5C92-EE5F-98AC61F62EAB}"/>
              </a:ext>
            </a:extLst>
          </p:cNvPr>
          <p:cNvSpPr>
            <a:spLocks noChangeArrowheads="1"/>
          </p:cNvSpPr>
          <p:nvPr/>
        </p:nvSpPr>
        <p:spPr bwMode="auto">
          <a:xfrm>
            <a:off x="4700277" y="2356983"/>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AutoShape 93">
            <a:extLst>
              <a:ext uri="{FF2B5EF4-FFF2-40B4-BE49-F238E27FC236}">
                <a16:creationId xmlns:a16="http://schemas.microsoft.com/office/drawing/2014/main" id="{069CD8F6-F139-0714-8D09-D0B1EAB6E841}"/>
              </a:ext>
            </a:extLst>
          </p:cNvPr>
          <p:cNvSpPr>
            <a:spLocks noChangeArrowheads="1"/>
          </p:cNvSpPr>
          <p:nvPr/>
        </p:nvSpPr>
        <p:spPr bwMode="auto">
          <a:xfrm>
            <a:off x="7297427" y="2185533"/>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9" name="AutoShape 94">
            <a:extLst>
              <a:ext uri="{FF2B5EF4-FFF2-40B4-BE49-F238E27FC236}">
                <a16:creationId xmlns:a16="http://schemas.microsoft.com/office/drawing/2014/main" id="{A2867EF6-9FFD-87AD-1413-69915128886E}"/>
              </a:ext>
            </a:extLst>
          </p:cNvPr>
          <p:cNvSpPr>
            <a:spLocks noChangeArrowheads="1"/>
          </p:cNvSpPr>
          <p:nvPr/>
        </p:nvSpPr>
        <p:spPr bwMode="auto">
          <a:xfrm>
            <a:off x="6930714" y="2171245"/>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0" name="Picture 9">
            <a:extLst>
              <a:ext uri="{FF2B5EF4-FFF2-40B4-BE49-F238E27FC236}">
                <a16:creationId xmlns:a16="http://schemas.microsoft.com/office/drawing/2014/main" id="{320482A7-AE07-06CA-F328-9DDA4229D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938" y="1011238"/>
            <a:ext cx="6194073" cy="1786283"/>
          </a:xfrm>
          <a:prstGeom prst="rect">
            <a:avLst/>
          </a:prstGeom>
        </p:spPr>
      </p:pic>
      <p:sp>
        <p:nvSpPr>
          <p:cNvPr id="11" name="TextBox 10">
            <a:extLst>
              <a:ext uri="{FF2B5EF4-FFF2-40B4-BE49-F238E27FC236}">
                <a16:creationId xmlns:a16="http://schemas.microsoft.com/office/drawing/2014/main" id="{EC458354-1DAD-C274-A0FC-34E7A78EF31F}"/>
              </a:ext>
            </a:extLst>
          </p:cNvPr>
          <p:cNvSpPr txBox="1"/>
          <p:nvPr/>
        </p:nvSpPr>
        <p:spPr>
          <a:xfrm>
            <a:off x="3420546" y="126323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12" name="Picture 11">
            <a:extLst>
              <a:ext uri="{FF2B5EF4-FFF2-40B4-BE49-F238E27FC236}">
                <a16:creationId xmlns:a16="http://schemas.microsoft.com/office/drawing/2014/main" id="{59959C7F-B465-EC17-1814-48121A7CA5B1}"/>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743324" y="1217716"/>
            <a:ext cx="217854" cy="181869"/>
          </a:xfrm>
          <a:prstGeom prst="rect">
            <a:avLst/>
          </a:prstGeom>
          <a:effectLst>
            <a:softEdge rad="12700"/>
          </a:effectLst>
        </p:spPr>
      </p:pic>
      <p:pic>
        <p:nvPicPr>
          <p:cNvPr id="13" name="Picture 12">
            <a:extLst>
              <a:ext uri="{FF2B5EF4-FFF2-40B4-BE49-F238E27FC236}">
                <a16:creationId xmlns:a16="http://schemas.microsoft.com/office/drawing/2014/main" id="{A698169E-D23F-871C-D176-A17FE11B2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57" y="1233009"/>
            <a:ext cx="181884" cy="181884"/>
          </a:xfrm>
          <a:prstGeom prst="rect">
            <a:avLst/>
          </a:prstGeom>
          <a:solidFill>
            <a:schemeClr val="bg2">
              <a:lumMod val="65000"/>
              <a:alpha val="0"/>
            </a:schemeClr>
          </a:solidFill>
          <a:effectLst>
            <a:softEdge rad="12700"/>
          </a:effectLst>
        </p:spPr>
      </p:pic>
      <p:sp>
        <p:nvSpPr>
          <p:cNvPr id="17" name="TextBox 16">
            <a:extLst>
              <a:ext uri="{FF2B5EF4-FFF2-40B4-BE49-F238E27FC236}">
                <a16:creationId xmlns:a16="http://schemas.microsoft.com/office/drawing/2014/main" id="{7F573602-4C6C-9A30-6E68-13FD3660D83B}"/>
              </a:ext>
            </a:extLst>
          </p:cNvPr>
          <p:cNvSpPr txBox="1"/>
          <p:nvPr/>
        </p:nvSpPr>
        <p:spPr>
          <a:xfrm>
            <a:off x="3398908" y="2000432"/>
            <a:ext cx="497219" cy="230832"/>
          </a:xfrm>
          <a:prstGeom prst="rect">
            <a:avLst/>
          </a:prstGeom>
          <a:solidFill>
            <a:srgbClr val="404040"/>
          </a:solidFill>
        </p:spPr>
        <p:txBody>
          <a:bodyPr wrap="square" rtlCol="0">
            <a:spAutoFit/>
          </a:bodyPr>
          <a:lstStyle/>
          <a:p>
            <a:r>
              <a:rPr lang="en-US" sz="900" dirty="0">
                <a:solidFill>
                  <a:schemeClr val="bg1"/>
                </a:solidFill>
              </a:rPr>
              <a:t>SCNL</a:t>
            </a:r>
            <a:endParaRPr lang="en-US" dirty="0">
              <a:solidFill>
                <a:schemeClr val="bg1"/>
              </a:solidFill>
            </a:endParaRPr>
          </a:p>
        </p:txBody>
      </p:sp>
      <p:sp>
        <p:nvSpPr>
          <p:cNvPr id="18" name="TextBox 17">
            <a:extLst>
              <a:ext uri="{FF2B5EF4-FFF2-40B4-BE49-F238E27FC236}">
                <a16:creationId xmlns:a16="http://schemas.microsoft.com/office/drawing/2014/main" id="{56BA9821-D399-DB01-4C5D-F28B40CE5E80}"/>
              </a:ext>
            </a:extLst>
          </p:cNvPr>
          <p:cNvSpPr txBox="1"/>
          <p:nvPr/>
        </p:nvSpPr>
        <p:spPr>
          <a:xfrm>
            <a:off x="3961178" y="1988558"/>
            <a:ext cx="498328" cy="230832"/>
          </a:xfrm>
          <a:prstGeom prst="rect">
            <a:avLst/>
          </a:prstGeom>
          <a:solidFill>
            <a:srgbClr val="404040"/>
          </a:solidFill>
        </p:spPr>
        <p:txBody>
          <a:bodyPr wrap="square" rtlCol="0">
            <a:spAutoFit/>
          </a:bodyPr>
          <a:lstStyle/>
          <a:p>
            <a:r>
              <a:rPr lang="en-US" sz="900" dirty="0">
                <a:solidFill>
                  <a:schemeClr val="bg1"/>
                </a:solidFill>
              </a:rPr>
              <a:t>REKY</a:t>
            </a:r>
          </a:p>
        </p:txBody>
      </p:sp>
      <p:sp>
        <p:nvSpPr>
          <p:cNvPr id="19" name="TextBox 18">
            <a:extLst>
              <a:ext uri="{FF2B5EF4-FFF2-40B4-BE49-F238E27FC236}">
                <a16:creationId xmlns:a16="http://schemas.microsoft.com/office/drawing/2014/main" id="{A956E472-B14E-3666-D7C6-C9CBD38CED72}"/>
              </a:ext>
            </a:extLst>
          </p:cNvPr>
          <p:cNvSpPr txBox="1"/>
          <p:nvPr/>
        </p:nvSpPr>
        <p:spPr>
          <a:xfrm>
            <a:off x="4524557" y="1983764"/>
            <a:ext cx="498328" cy="230832"/>
          </a:xfrm>
          <a:prstGeom prst="rect">
            <a:avLst/>
          </a:prstGeom>
          <a:solidFill>
            <a:srgbClr val="404040"/>
          </a:solidFill>
        </p:spPr>
        <p:txBody>
          <a:bodyPr wrap="square" rtlCol="0">
            <a:spAutoFit/>
          </a:bodyPr>
          <a:lstStyle/>
          <a:p>
            <a:r>
              <a:rPr lang="en-US" sz="900" dirty="0">
                <a:solidFill>
                  <a:schemeClr val="bg1"/>
                </a:solidFill>
              </a:rPr>
              <a:t>RSSI</a:t>
            </a:r>
          </a:p>
        </p:txBody>
      </p:sp>
      <p:sp>
        <p:nvSpPr>
          <p:cNvPr id="20" name="TextBox 19">
            <a:extLst>
              <a:ext uri="{FF2B5EF4-FFF2-40B4-BE49-F238E27FC236}">
                <a16:creationId xmlns:a16="http://schemas.microsoft.com/office/drawing/2014/main" id="{842F6B0B-AA65-C8EF-AE30-5D39A2246CF4}"/>
              </a:ext>
            </a:extLst>
          </p:cNvPr>
          <p:cNvSpPr txBox="1"/>
          <p:nvPr/>
        </p:nvSpPr>
        <p:spPr>
          <a:xfrm>
            <a:off x="5083117" y="1983311"/>
            <a:ext cx="498328" cy="215900"/>
          </a:xfrm>
          <a:prstGeom prst="rect">
            <a:avLst/>
          </a:prstGeom>
          <a:solidFill>
            <a:srgbClr val="404040"/>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BF52E817-C3E6-6522-3219-B42B8D802CB7}"/>
              </a:ext>
            </a:extLst>
          </p:cNvPr>
          <p:cNvSpPr txBox="1"/>
          <p:nvPr/>
        </p:nvSpPr>
        <p:spPr>
          <a:xfrm>
            <a:off x="5652216" y="1983479"/>
            <a:ext cx="498328" cy="215900"/>
          </a:xfrm>
          <a:prstGeom prst="rect">
            <a:avLst/>
          </a:prstGeom>
          <a:solidFill>
            <a:srgbClr val="404040"/>
          </a:solidFill>
        </p:spPr>
        <p:txBody>
          <a:bodyPr wrap="square" rtlCol="0">
            <a:spAutoFit/>
          </a:bodyPr>
          <a:lstStyle/>
          <a:p>
            <a:endParaRPr lang="en-US" dirty="0"/>
          </a:p>
        </p:txBody>
      </p:sp>
      <p:sp>
        <p:nvSpPr>
          <p:cNvPr id="22" name="Oval 24">
            <a:extLst>
              <a:ext uri="{FF2B5EF4-FFF2-40B4-BE49-F238E27FC236}">
                <a16:creationId xmlns:a16="http://schemas.microsoft.com/office/drawing/2014/main" id="{CCF3AB99-2024-A612-BD97-C02EFFE19CF1}"/>
              </a:ext>
            </a:extLst>
          </p:cNvPr>
          <p:cNvSpPr>
            <a:spLocks noChangeArrowheads="1"/>
          </p:cNvSpPr>
          <p:nvPr/>
        </p:nvSpPr>
        <p:spPr bwMode="auto">
          <a:xfrm>
            <a:off x="3916233" y="1920668"/>
            <a:ext cx="537553" cy="37761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3" name="Line 102">
            <a:extLst>
              <a:ext uri="{FF2B5EF4-FFF2-40B4-BE49-F238E27FC236}">
                <a16:creationId xmlns:a16="http://schemas.microsoft.com/office/drawing/2014/main" id="{0B37DF05-F2E5-5603-18E4-CB1C4696F334}"/>
              </a:ext>
            </a:extLst>
          </p:cNvPr>
          <p:cNvSpPr>
            <a:spLocks noChangeShapeType="1"/>
          </p:cNvSpPr>
          <p:nvPr/>
        </p:nvSpPr>
        <p:spPr bwMode="auto">
          <a:xfrm rot="-5400000">
            <a:off x="2661213" y="1732832"/>
            <a:ext cx="1162460" cy="222343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4" name="TextBox 23">
            <a:extLst>
              <a:ext uri="{FF2B5EF4-FFF2-40B4-BE49-F238E27FC236}">
                <a16:creationId xmlns:a16="http://schemas.microsoft.com/office/drawing/2014/main" id="{6C3140CD-7B14-CE57-BD04-6B8639FE1F5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5" name="Title 24">
            <a:extLst>
              <a:ext uri="{FF2B5EF4-FFF2-40B4-BE49-F238E27FC236}">
                <a16:creationId xmlns:a16="http://schemas.microsoft.com/office/drawing/2014/main" id="{91F99559-1ABD-699D-E5FA-DAE9C37D479E}"/>
              </a:ext>
            </a:extLst>
          </p:cNvPr>
          <p:cNvSpPr>
            <a:spLocks noGrp="1"/>
          </p:cNvSpPr>
          <p:nvPr>
            <p:ph type="title"/>
          </p:nvPr>
        </p:nvSpPr>
        <p:spPr/>
        <p:txBody>
          <a:bodyPr/>
          <a:lstStyle/>
          <a:p>
            <a:r>
              <a:rPr lang="en-US" altLang="en-US" dirty="0"/>
              <a:t>Over-The-Air Rekeying (Encrypted Radios Only)</a:t>
            </a:r>
            <a:br>
              <a:rPr lang="en-US" altLang="en-US" dirty="0"/>
            </a:br>
            <a:endParaRPr lang="en-US" dirty="0"/>
          </a:p>
        </p:txBody>
      </p:sp>
      <p:pic>
        <p:nvPicPr>
          <p:cNvPr id="3" name="Picture 2">
            <a:extLst>
              <a:ext uri="{FF2B5EF4-FFF2-40B4-BE49-F238E27FC236}">
                <a16:creationId xmlns:a16="http://schemas.microsoft.com/office/drawing/2014/main" id="{2255EC1E-00F1-844C-C463-34FA1B5E77FE}"/>
              </a:ext>
            </a:extLst>
          </p:cNvPr>
          <p:cNvPicPr>
            <a:picLocks noChangeAspect="1"/>
          </p:cNvPicPr>
          <p:nvPr/>
        </p:nvPicPr>
        <p:blipFill>
          <a:blip r:embed="rId7">
            <a:extLst>
              <a:ext uri="{28A0092B-C50C-407E-A947-70E740481C1C}">
                <a14:useLocalDpi xmlns:a14="http://schemas.microsoft.com/office/drawing/2010/main" val="0"/>
              </a:ext>
            </a:extLst>
          </a:blip>
          <a:srcRect l="14507" t="4411" r="81944" b="92518"/>
          <a:stretch>
            <a:fillRect/>
          </a:stretch>
        </p:blipFill>
        <p:spPr>
          <a:xfrm>
            <a:off x="3569729" y="1238730"/>
            <a:ext cx="133591" cy="160855"/>
          </a:xfrm>
          <a:prstGeom prst="rect">
            <a:avLst/>
          </a:prstGeom>
        </p:spPr>
      </p:pic>
      <p:pic>
        <p:nvPicPr>
          <p:cNvPr id="4" name="Picture 3">
            <a:extLst>
              <a:ext uri="{FF2B5EF4-FFF2-40B4-BE49-F238E27FC236}">
                <a16:creationId xmlns:a16="http://schemas.microsoft.com/office/drawing/2014/main" id="{92B93DF6-2474-4240-6BFF-0B5B2FF849DF}"/>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668810" y="1231081"/>
            <a:ext cx="107951" cy="156951"/>
          </a:xfrm>
          <a:prstGeom prst="rect">
            <a:avLst/>
          </a:prstGeom>
        </p:spPr>
      </p:pic>
      <p:sp>
        <p:nvSpPr>
          <p:cNvPr id="16" name="Text Box 3">
            <a:extLst>
              <a:ext uri="{FF2B5EF4-FFF2-40B4-BE49-F238E27FC236}">
                <a16:creationId xmlns:a16="http://schemas.microsoft.com/office/drawing/2014/main" id="{8130419D-5E14-6DD8-09EA-74C0F87D9AC8}"/>
              </a:ext>
            </a:extLst>
          </p:cNvPr>
          <p:cNvSpPr txBox="1">
            <a:spLocks noChangeArrowheads="1"/>
          </p:cNvSpPr>
          <p:nvPr/>
        </p:nvSpPr>
        <p:spPr bwMode="auto">
          <a:xfrm>
            <a:off x="4865298" y="3865108"/>
            <a:ext cx="2865221" cy="1002985"/>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Contact your System Administrator promptly if an encryption-capable radio is unable to successfully perform an Over-The-Air Rekey for any reason.</a:t>
            </a:r>
          </a:p>
        </p:txBody>
      </p:sp>
      <p:pic>
        <p:nvPicPr>
          <p:cNvPr id="5" name="Picture 4">
            <a:extLst>
              <a:ext uri="{FF2B5EF4-FFF2-40B4-BE49-F238E27FC236}">
                <a16:creationId xmlns:a16="http://schemas.microsoft.com/office/drawing/2014/main" id="{4A4A5D39-8453-0065-E6F2-054C77799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extLst>
      <p:ext uri="{BB962C8B-B14F-4D97-AF65-F5344CB8AC3E}">
        <p14:creationId xmlns:p14="http://schemas.microsoft.com/office/powerpoint/2010/main" val="10983804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6D9-D80E-FDE9-81C1-24A6F5BA0BE4}"/>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9A5ED017-8B29-231E-F39E-B3B5AC170EEC}"/>
              </a:ext>
            </a:extLst>
          </p:cNvPr>
          <p:cNvSpPr txBox="1">
            <a:spLocks noChangeArrowheads="1"/>
          </p:cNvSpPr>
          <p:nvPr/>
        </p:nvSpPr>
        <p:spPr bwMode="auto">
          <a:xfrm>
            <a:off x="387435" y="3608680"/>
            <a:ext cx="3498850" cy="1869743"/>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The Motorola Solutions ASTRO® 25 secure communication solution allows two-way voice and data transmissions to be secured using an “encryption key.” An encryption key is a sequence of characters used to encode and protect voice and data traffic from being intercepted by unauthorized devices and individuals. </a:t>
            </a:r>
          </a:p>
          <a:p>
            <a:pPr algn="l"/>
            <a:r>
              <a:rPr lang="en-US" dirty="0"/>
              <a:t>Only devices configured with a matching encryption key can properly decode received voice and data traffic.</a:t>
            </a:r>
          </a:p>
        </p:txBody>
      </p:sp>
      <p:sp>
        <p:nvSpPr>
          <p:cNvPr id="32773" name="Text Box 22">
            <a:extLst>
              <a:ext uri="{FF2B5EF4-FFF2-40B4-BE49-F238E27FC236}">
                <a16:creationId xmlns:a16="http://schemas.microsoft.com/office/drawing/2014/main" id="{7E70E0AA-1D57-562D-498A-E23B3CAB86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158610BD-FC8C-0F0F-E09F-7616BC6285E8}"/>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C2151112-22C2-0ABA-0209-FD8B390EFAF7}"/>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24" name="TextBox 23">
            <a:extLst>
              <a:ext uri="{FF2B5EF4-FFF2-40B4-BE49-F238E27FC236}">
                <a16:creationId xmlns:a16="http://schemas.microsoft.com/office/drawing/2014/main" id="{57625F2C-C292-55D3-D972-258839E692E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5" name="Title 24">
            <a:extLst>
              <a:ext uri="{FF2B5EF4-FFF2-40B4-BE49-F238E27FC236}">
                <a16:creationId xmlns:a16="http://schemas.microsoft.com/office/drawing/2014/main" id="{16E3C5F0-1FB0-77A8-40C8-A788CA7231A8}"/>
              </a:ext>
            </a:extLst>
          </p:cNvPr>
          <p:cNvSpPr>
            <a:spLocks noGrp="1"/>
          </p:cNvSpPr>
          <p:nvPr>
            <p:ph type="title"/>
          </p:nvPr>
        </p:nvSpPr>
        <p:spPr/>
        <p:txBody>
          <a:bodyPr/>
          <a:lstStyle/>
          <a:p>
            <a:r>
              <a:rPr lang="en-US" altLang="en-US" dirty="0"/>
              <a:t>Encrypted Communications Overview</a:t>
            </a:r>
            <a:br>
              <a:rPr lang="en-US" altLang="en-US" dirty="0"/>
            </a:br>
            <a:endParaRPr lang="en-US" dirty="0"/>
          </a:p>
        </p:txBody>
      </p:sp>
      <p:sp>
        <p:nvSpPr>
          <p:cNvPr id="16" name="Text Box 3">
            <a:extLst>
              <a:ext uri="{FF2B5EF4-FFF2-40B4-BE49-F238E27FC236}">
                <a16:creationId xmlns:a16="http://schemas.microsoft.com/office/drawing/2014/main" id="{8BD8F2EE-783A-416B-0C06-A60C732618A4}"/>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430DE250-740A-AE25-C6D9-52AECF5B7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85D01F7E-EBA3-71E8-DF77-8E2DCDA7FE3C}"/>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pic>
        <p:nvPicPr>
          <p:cNvPr id="26" name="Picture 25">
            <a:extLst>
              <a:ext uri="{FF2B5EF4-FFF2-40B4-BE49-F238E27FC236}">
                <a16:creationId xmlns:a16="http://schemas.microsoft.com/office/drawing/2014/main" id="{DFA6F6A5-272F-BB63-91EE-C6A4A1EEC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46" y="907733"/>
            <a:ext cx="6719496" cy="2156337"/>
          </a:xfrm>
          <a:prstGeom prst="rect">
            <a:avLst/>
          </a:prstGeom>
        </p:spPr>
      </p:pic>
    </p:spTree>
    <p:custDataLst>
      <p:tags r:id="rId1"/>
    </p:custDataLst>
    <p:extLst>
      <p:ext uri="{BB962C8B-B14F-4D97-AF65-F5344CB8AC3E}">
        <p14:creationId xmlns:p14="http://schemas.microsoft.com/office/powerpoint/2010/main" val="79043769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B983-2043-98AB-0D1C-92905CAE6A81}"/>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0E6F5207-78E1-AECD-2BD9-D9926AD5FB12}"/>
              </a:ext>
            </a:extLst>
          </p:cNvPr>
          <p:cNvSpPr txBox="1">
            <a:spLocks noChangeArrowheads="1"/>
          </p:cNvSpPr>
          <p:nvPr/>
        </p:nvSpPr>
        <p:spPr bwMode="auto">
          <a:xfrm>
            <a:off x="397277" y="3947235"/>
            <a:ext cx="3498850" cy="1531188"/>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If a device does not support encryption, it cannot function on an encrypted </a:t>
            </a:r>
            <a:r>
              <a:rPr lang="en-US" dirty="0" err="1"/>
              <a:t>talkgroup</a:t>
            </a:r>
            <a:r>
              <a:rPr lang="en-US" dirty="0"/>
              <a:t> or channel. This means that non-encrypted and encrypted devices are only interchangeable between departments or agencies that either do or do not utilize encryption in their modes of communication. </a:t>
            </a:r>
          </a:p>
          <a:p>
            <a:pPr algn="l"/>
            <a:r>
              <a:rPr lang="en-US" dirty="0"/>
              <a:t>Consult your System Administrator for more information.</a:t>
            </a:r>
          </a:p>
        </p:txBody>
      </p:sp>
      <p:sp>
        <p:nvSpPr>
          <p:cNvPr id="32773" name="Text Box 22">
            <a:extLst>
              <a:ext uri="{FF2B5EF4-FFF2-40B4-BE49-F238E27FC236}">
                <a16:creationId xmlns:a16="http://schemas.microsoft.com/office/drawing/2014/main" id="{DBD78057-3EF4-D81A-007C-F389E266D42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E8D22B8C-9661-19A0-2336-8A3584B7E90D}"/>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FEEEB72E-BC9F-C625-027D-C5782F3D101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7" name="AutoShape 92">
            <a:extLst>
              <a:ext uri="{FF2B5EF4-FFF2-40B4-BE49-F238E27FC236}">
                <a16:creationId xmlns:a16="http://schemas.microsoft.com/office/drawing/2014/main" id="{7627E83E-DB30-24B4-3AAC-5F57C8ABE58A}"/>
              </a:ext>
            </a:extLst>
          </p:cNvPr>
          <p:cNvSpPr>
            <a:spLocks noChangeArrowheads="1"/>
          </p:cNvSpPr>
          <p:nvPr/>
        </p:nvSpPr>
        <p:spPr bwMode="auto">
          <a:xfrm>
            <a:off x="4700277" y="2356983"/>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AutoShape 93">
            <a:extLst>
              <a:ext uri="{FF2B5EF4-FFF2-40B4-BE49-F238E27FC236}">
                <a16:creationId xmlns:a16="http://schemas.microsoft.com/office/drawing/2014/main" id="{BA9F213F-6EC2-A0C6-E658-718A1F544B7B}"/>
              </a:ext>
            </a:extLst>
          </p:cNvPr>
          <p:cNvSpPr>
            <a:spLocks noChangeArrowheads="1"/>
          </p:cNvSpPr>
          <p:nvPr/>
        </p:nvSpPr>
        <p:spPr bwMode="auto">
          <a:xfrm>
            <a:off x="7297427" y="2185533"/>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9" name="AutoShape 94">
            <a:extLst>
              <a:ext uri="{FF2B5EF4-FFF2-40B4-BE49-F238E27FC236}">
                <a16:creationId xmlns:a16="http://schemas.microsoft.com/office/drawing/2014/main" id="{4343B1A6-9CA0-FE9B-CA7C-7B4FA23C6646}"/>
              </a:ext>
            </a:extLst>
          </p:cNvPr>
          <p:cNvSpPr>
            <a:spLocks noChangeArrowheads="1"/>
          </p:cNvSpPr>
          <p:nvPr/>
        </p:nvSpPr>
        <p:spPr bwMode="auto">
          <a:xfrm>
            <a:off x="6930714" y="2171245"/>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0" name="Picture 9">
            <a:extLst>
              <a:ext uri="{FF2B5EF4-FFF2-40B4-BE49-F238E27FC236}">
                <a16:creationId xmlns:a16="http://schemas.microsoft.com/office/drawing/2014/main" id="{257BD4C7-B812-1023-B6B2-6B1C88877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938" y="1011238"/>
            <a:ext cx="6194073" cy="1786283"/>
          </a:xfrm>
          <a:prstGeom prst="rect">
            <a:avLst/>
          </a:prstGeom>
        </p:spPr>
      </p:pic>
      <p:sp>
        <p:nvSpPr>
          <p:cNvPr id="11" name="TextBox 10">
            <a:extLst>
              <a:ext uri="{FF2B5EF4-FFF2-40B4-BE49-F238E27FC236}">
                <a16:creationId xmlns:a16="http://schemas.microsoft.com/office/drawing/2014/main" id="{4A697B72-5357-8954-02A0-280D4BADE97B}"/>
              </a:ext>
            </a:extLst>
          </p:cNvPr>
          <p:cNvSpPr txBox="1"/>
          <p:nvPr/>
        </p:nvSpPr>
        <p:spPr>
          <a:xfrm>
            <a:off x="3420546" y="126323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12" name="Picture 11">
            <a:extLst>
              <a:ext uri="{FF2B5EF4-FFF2-40B4-BE49-F238E27FC236}">
                <a16:creationId xmlns:a16="http://schemas.microsoft.com/office/drawing/2014/main" id="{16C14085-D11F-D6C4-4A4B-DEE22261F242}"/>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743324" y="1217716"/>
            <a:ext cx="217854" cy="181869"/>
          </a:xfrm>
          <a:prstGeom prst="rect">
            <a:avLst/>
          </a:prstGeom>
          <a:effectLst>
            <a:softEdge rad="12700"/>
          </a:effectLst>
        </p:spPr>
      </p:pic>
      <p:pic>
        <p:nvPicPr>
          <p:cNvPr id="13" name="Picture 12">
            <a:extLst>
              <a:ext uri="{FF2B5EF4-FFF2-40B4-BE49-F238E27FC236}">
                <a16:creationId xmlns:a16="http://schemas.microsoft.com/office/drawing/2014/main" id="{C7E68CDF-EF91-FAD8-E4C0-353A58A4B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57" y="1233009"/>
            <a:ext cx="181884" cy="181884"/>
          </a:xfrm>
          <a:prstGeom prst="rect">
            <a:avLst/>
          </a:prstGeom>
          <a:solidFill>
            <a:schemeClr val="bg2">
              <a:lumMod val="65000"/>
              <a:alpha val="0"/>
            </a:schemeClr>
          </a:solidFill>
          <a:effectLst>
            <a:softEdge rad="12700"/>
          </a:effectLst>
        </p:spPr>
      </p:pic>
      <p:sp>
        <p:nvSpPr>
          <p:cNvPr id="17" name="TextBox 16">
            <a:extLst>
              <a:ext uri="{FF2B5EF4-FFF2-40B4-BE49-F238E27FC236}">
                <a16:creationId xmlns:a16="http://schemas.microsoft.com/office/drawing/2014/main" id="{B6691FE1-06C4-27B1-4334-44705918B115}"/>
              </a:ext>
            </a:extLst>
          </p:cNvPr>
          <p:cNvSpPr txBox="1"/>
          <p:nvPr/>
        </p:nvSpPr>
        <p:spPr>
          <a:xfrm>
            <a:off x="3398908" y="2000432"/>
            <a:ext cx="497219" cy="230832"/>
          </a:xfrm>
          <a:prstGeom prst="rect">
            <a:avLst/>
          </a:prstGeom>
          <a:solidFill>
            <a:srgbClr val="404040"/>
          </a:solidFill>
        </p:spPr>
        <p:txBody>
          <a:bodyPr wrap="square" rtlCol="0">
            <a:spAutoFit/>
          </a:bodyPr>
          <a:lstStyle/>
          <a:p>
            <a:r>
              <a:rPr lang="en-US" sz="900" dirty="0">
                <a:solidFill>
                  <a:schemeClr val="bg1"/>
                </a:solidFill>
              </a:rPr>
              <a:t>SCNL</a:t>
            </a:r>
            <a:endParaRPr lang="en-US" dirty="0">
              <a:solidFill>
                <a:schemeClr val="bg1"/>
              </a:solidFill>
            </a:endParaRPr>
          </a:p>
        </p:txBody>
      </p:sp>
      <p:sp>
        <p:nvSpPr>
          <p:cNvPr id="18" name="TextBox 17">
            <a:extLst>
              <a:ext uri="{FF2B5EF4-FFF2-40B4-BE49-F238E27FC236}">
                <a16:creationId xmlns:a16="http://schemas.microsoft.com/office/drawing/2014/main" id="{5D4CBFC4-7983-4D4E-8AA7-AB6DE68D3276}"/>
              </a:ext>
            </a:extLst>
          </p:cNvPr>
          <p:cNvSpPr txBox="1"/>
          <p:nvPr/>
        </p:nvSpPr>
        <p:spPr>
          <a:xfrm>
            <a:off x="3961178" y="1988558"/>
            <a:ext cx="498328" cy="230832"/>
          </a:xfrm>
          <a:prstGeom prst="rect">
            <a:avLst/>
          </a:prstGeom>
          <a:solidFill>
            <a:srgbClr val="404040"/>
          </a:solidFill>
        </p:spPr>
        <p:txBody>
          <a:bodyPr wrap="square" rtlCol="0">
            <a:spAutoFit/>
          </a:bodyPr>
          <a:lstStyle/>
          <a:p>
            <a:r>
              <a:rPr lang="en-US" sz="900" dirty="0">
                <a:solidFill>
                  <a:schemeClr val="bg1"/>
                </a:solidFill>
              </a:rPr>
              <a:t>REKY</a:t>
            </a:r>
          </a:p>
        </p:txBody>
      </p:sp>
      <p:sp>
        <p:nvSpPr>
          <p:cNvPr id="19" name="TextBox 18">
            <a:extLst>
              <a:ext uri="{FF2B5EF4-FFF2-40B4-BE49-F238E27FC236}">
                <a16:creationId xmlns:a16="http://schemas.microsoft.com/office/drawing/2014/main" id="{3B0BC970-829C-ACFA-627A-A1CA59D921D1}"/>
              </a:ext>
            </a:extLst>
          </p:cNvPr>
          <p:cNvSpPr txBox="1"/>
          <p:nvPr/>
        </p:nvSpPr>
        <p:spPr>
          <a:xfrm>
            <a:off x="4524557" y="1983764"/>
            <a:ext cx="498328" cy="230832"/>
          </a:xfrm>
          <a:prstGeom prst="rect">
            <a:avLst/>
          </a:prstGeom>
          <a:solidFill>
            <a:srgbClr val="404040"/>
          </a:solidFill>
        </p:spPr>
        <p:txBody>
          <a:bodyPr wrap="square" rtlCol="0">
            <a:spAutoFit/>
          </a:bodyPr>
          <a:lstStyle/>
          <a:p>
            <a:r>
              <a:rPr lang="en-US" sz="900" dirty="0">
                <a:solidFill>
                  <a:schemeClr val="bg1"/>
                </a:solidFill>
              </a:rPr>
              <a:t>RSSI</a:t>
            </a:r>
          </a:p>
        </p:txBody>
      </p:sp>
      <p:sp>
        <p:nvSpPr>
          <p:cNvPr id="20" name="TextBox 19">
            <a:extLst>
              <a:ext uri="{FF2B5EF4-FFF2-40B4-BE49-F238E27FC236}">
                <a16:creationId xmlns:a16="http://schemas.microsoft.com/office/drawing/2014/main" id="{51FC8477-FBC4-4ECD-2A45-5D867BC0BD0C}"/>
              </a:ext>
            </a:extLst>
          </p:cNvPr>
          <p:cNvSpPr txBox="1"/>
          <p:nvPr/>
        </p:nvSpPr>
        <p:spPr>
          <a:xfrm>
            <a:off x="5083117" y="1983311"/>
            <a:ext cx="498328" cy="215900"/>
          </a:xfrm>
          <a:prstGeom prst="rect">
            <a:avLst/>
          </a:prstGeom>
          <a:solidFill>
            <a:srgbClr val="404040"/>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8E00FDB6-70EF-0A9F-8EF9-271F40F7E0AF}"/>
              </a:ext>
            </a:extLst>
          </p:cNvPr>
          <p:cNvSpPr txBox="1"/>
          <p:nvPr/>
        </p:nvSpPr>
        <p:spPr>
          <a:xfrm>
            <a:off x="5652216" y="1983479"/>
            <a:ext cx="498328" cy="215900"/>
          </a:xfrm>
          <a:prstGeom prst="rect">
            <a:avLst/>
          </a:prstGeom>
          <a:solidFill>
            <a:srgbClr val="404040"/>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id="{B58F8008-3D28-D9FE-62D9-F6E5B523C18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5" name="Title 24">
            <a:extLst>
              <a:ext uri="{FF2B5EF4-FFF2-40B4-BE49-F238E27FC236}">
                <a16:creationId xmlns:a16="http://schemas.microsoft.com/office/drawing/2014/main" id="{6D8EB407-2F1A-3DFD-9FFD-9E28D67987E6}"/>
              </a:ext>
            </a:extLst>
          </p:cNvPr>
          <p:cNvSpPr>
            <a:spLocks noGrp="1"/>
          </p:cNvSpPr>
          <p:nvPr>
            <p:ph type="title"/>
          </p:nvPr>
        </p:nvSpPr>
        <p:spPr/>
        <p:txBody>
          <a:bodyPr/>
          <a:lstStyle/>
          <a:p>
            <a:r>
              <a:rPr lang="en-US" altLang="en-US" dirty="0"/>
              <a:t>Encrypted Communications Overview (cont’d)</a:t>
            </a:r>
            <a:br>
              <a:rPr lang="en-US" altLang="en-US" dirty="0"/>
            </a:br>
            <a:endParaRPr lang="en-US" dirty="0"/>
          </a:p>
        </p:txBody>
      </p:sp>
      <p:pic>
        <p:nvPicPr>
          <p:cNvPr id="3" name="Picture 2">
            <a:extLst>
              <a:ext uri="{FF2B5EF4-FFF2-40B4-BE49-F238E27FC236}">
                <a16:creationId xmlns:a16="http://schemas.microsoft.com/office/drawing/2014/main" id="{1E5D8CB0-C60A-6BC6-7E0D-43CAC4D59404}"/>
              </a:ext>
            </a:extLst>
          </p:cNvPr>
          <p:cNvPicPr>
            <a:picLocks noChangeAspect="1"/>
          </p:cNvPicPr>
          <p:nvPr/>
        </p:nvPicPr>
        <p:blipFill>
          <a:blip r:embed="rId7">
            <a:extLst>
              <a:ext uri="{28A0092B-C50C-407E-A947-70E740481C1C}">
                <a14:useLocalDpi xmlns:a14="http://schemas.microsoft.com/office/drawing/2010/main" val="0"/>
              </a:ext>
            </a:extLst>
          </a:blip>
          <a:srcRect l="14507" t="4411" r="81944" b="92518"/>
          <a:stretch>
            <a:fillRect/>
          </a:stretch>
        </p:blipFill>
        <p:spPr>
          <a:xfrm>
            <a:off x="3569729" y="1244847"/>
            <a:ext cx="128511" cy="154738"/>
          </a:xfrm>
          <a:prstGeom prst="rect">
            <a:avLst/>
          </a:prstGeom>
        </p:spPr>
      </p:pic>
      <p:pic>
        <p:nvPicPr>
          <p:cNvPr id="4" name="Picture 3">
            <a:extLst>
              <a:ext uri="{FF2B5EF4-FFF2-40B4-BE49-F238E27FC236}">
                <a16:creationId xmlns:a16="http://schemas.microsoft.com/office/drawing/2014/main" id="{57524C15-E6D3-0DF3-9A49-23D20D1B4841}"/>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668810" y="1231081"/>
            <a:ext cx="107951" cy="156951"/>
          </a:xfrm>
          <a:prstGeom prst="rect">
            <a:avLst/>
          </a:prstGeom>
        </p:spPr>
      </p:pic>
      <p:sp>
        <p:nvSpPr>
          <p:cNvPr id="16" name="Text Box 3">
            <a:extLst>
              <a:ext uri="{FF2B5EF4-FFF2-40B4-BE49-F238E27FC236}">
                <a16:creationId xmlns:a16="http://schemas.microsoft.com/office/drawing/2014/main" id="{0E58A76C-F0C0-03A0-65C9-C0955B66E4D0}"/>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060617AA-3C10-5482-61BE-3EA934C6E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FA987E35-9995-F597-0E5E-C592CD2E3FF1}"/>
              </a:ext>
            </a:extLst>
          </p:cNvPr>
          <p:cNvPicPr>
            <a:picLocks noChangeAspect="1"/>
          </p:cNvPicPr>
          <p:nvPr/>
        </p:nvPicPr>
        <p:blipFill>
          <a:blip r:embed="rId7">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spTree>
    <p:custDataLst>
      <p:tags r:id="rId1"/>
    </p:custDataLst>
    <p:extLst>
      <p:ext uri="{BB962C8B-B14F-4D97-AF65-F5344CB8AC3E}">
        <p14:creationId xmlns:p14="http://schemas.microsoft.com/office/powerpoint/2010/main" val="94800780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31296-7CCF-6B08-FEB3-28F55419046B}"/>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16EC6A79-F2D7-3E2F-4D37-7DB74EC72E3D}"/>
              </a:ext>
            </a:extLst>
          </p:cNvPr>
          <p:cNvSpPr txBox="1">
            <a:spLocks noChangeArrowheads="1"/>
          </p:cNvSpPr>
          <p:nvPr/>
        </p:nvSpPr>
        <p:spPr bwMode="auto">
          <a:xfrm>
            <a:off x="636347" y="3425780"/>
            <a:ext cx="3498850" cy="600164"/>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Pressing the “RSSI” menu button will display the Signal Strength to the radio from the nearest tower. This is displayed simultaneously in RSSI and dBm.</a:t>
            </a:r>
          </a:p>
        </p:txBody>
      </p:sp>
      <p:sp>
        <p:nvSpPr>
          <p:cNvPr id="32773" name="Text Box 22">
            <a:extLst>
              <a:ext uri="{FF2B5EF4-FFF2-40B4-BE49-F238E27FC236}">
                <a16:creationId xmlns:a16="http://schemas.microsoft.com/office/drawing/2014/main" id="{3A48D09B-2A8E-AB84-5524-4360F0B7DEC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95CE3E7F-06F7-5AD8-CE07-B12D2F590F4A}"/>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17399FD0-17D7-D198-936D-851C9841F4C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7" name="AutoShape 92">
            <a:extLst>
              <a:ext uri="{FF2B5EF4-FFF2-40B4-BE49-F238E27FC236}">
                <a16:creationId xmlns:a16="http://schemas.microsoft.com/office/drawing/2014/main" id="{D2C14407-A7F7-B091-123A-BA1581DF330D}"/>
              </a:ext>
            </a:extLst>
          </p:cNvPr>
          <p:cNvSpPr>
            <a:spLocks noChangeArrowheads="1"/>
          </p:cNvSpPr>
          <p:nvPr/>
        </p:nvSpPr>
        <p:spPr bwMode="auto">
          <a:xfrm>
            <a:off x="4700277" y="2356983"/>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AutoShape 93">
            <a:extLst>
              <a:ext uri="{FF2B5EF4-FFF2-40B4-BE49-F238E27FC236}">
                <a16:creationId xmlns:a16="http://schemas.microsoft.com/office/drawing/2014/main" id="{047EB7AE-19AD-0030-0248-46A9BDD0DBBC}"/>
              </a:ext>
            </a:extLst>
          </p:cNvPr>
          <p:cNvSpPr>
            <a:spLocks noChangeArrowheads="1"/>
          </p:cNvSpPr>
          <p:nvPr/>
        </p:nvSpPr>
        <p:spPr bwMode="auto">
          <a:xfrm>
            <a:off x="7297427" y="2185533"/>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9" name="AutoShape 94">
            <a:extLst>
              <a:ext uri="{FF2B5EF4-FFF2-40B4-BE49-F238E27FC236}">
                <a16:creationId xmlns:a16="http://schemas.microsoft.com/office/drawing/2014/main" id="{409AA620-347B-8FEF-DE80-FFE23C05D76F}"/>
              </a:ext>
            </a:extLst>
          </p:cNvPr>
          <p:cNvSpPr>
            <a:spLocks noChangeArrowheads="1"/>
          </p:cNvSpPr>
          <p:nvPr/>
        </p:nvSpPr>
        <p:spPr bwMode="auto">
          <a:xfrm>
            <a:off x="6930714" y="2171245"/>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0" name="Picture 9">
            <a:extLst>
              <a:ext uri="{FF2B5EF4-FFF2-40B4-BE49-F238E27FC236}">
                <a16:creationId xmlns:a16="http://schemas.microsoft.com/office/drawing/2014/main" id="{3FDD7A88-EE31-F93D-541B-E0A073334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938" y="1011238"/>
            <a:ext cx="6194073" cy="1786283"/>
          </a:xfrm>
          <a:prstGeom prst="rect">
            <a:avLst/>
          </a:prstGeom>
        </p:spPr>
      </p:pic>
      <p:sp>
        <p:nvSpPr>
          <p:cNvPr id="11" name="TextBox 10">
            <a:extLst>
              <a:ext uri="{FF2B5EF4-FFF2-40B4-BE49-F238E27FC236}">
                <a16:creationId xmlns:a16="http://schemas.microsoft.com/office/drawing/2014/main" id="{0449F7FC-E950-8C5A-740E-3E566C88F827}"/>
              </a:ext>
            </a:extLst>
          </p:cNvPr>
          <p:cNvSpPr txBox="1"/>
          <p:nvPr/>
        </p:nvSpPr>
        <p:spPr>
          <a:xfrm>
            <a:off x="3420546" y="126323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12" name="Picture 11">
            <a:extLst>
              <a:ext uri="{FF2B5EF4-FFF2-40B4-BE49-F238E27FC236}">
                <a16:creationId xmlns:a16="http://schemas.microsoft.com/office/drawing/2014/main" id="{AD84B355-31B6-438E-F04F-60E889AFE6DE}"/>
              </a:ext>
            </a:extLst>
          </p:cNvPr>
          <p:cNvPicPr>
            <a:picLocks noChangeAspect="1"/>
          </p:cNvPicPr>
          <p:nvPr/>
        </p:nvPicPr>
        <p:blipFill>
          <a:blip r:embed="rId5">
            <a:extLst>
              <a:ext uri="{28A0092B-C50C-407E-A947-70E740481C1C}">
                <a14:useLocalDpi xmlns:a14="http://schemas.microsoft.com/office/drawing/2010/main" val="0"/>
              </a:ext>
            </a:extLst>
          </a:blip>
          <a:srcRect l="2968" t="65974" r="92658" b="28087"/>
          <a:stretch>
            <a:fillRect/>
          </a:stretch>
        </p:blipFill>
        <p:spPr>
          <a:xfrm>
            <a:off x="3743324" y="1217716"/>
            <a:ext cx="217854" cy="181869"/>
          </a:xfrm>
          <a:prstGeom prst="rect">
            <a:avLst/>
          </a:prstGeom>
          <a:effectLst>
            <a:softEdge rad="12700"/>
          </a:effectLst>
        </p:spPr>
      </p:pic>
      <p:pic>
        <p:nvPicPr>
          <p:cNvPr id="13" name="Picture 12">
            <a:extLst>
              <a:ext uri="{FF2B5EF4-FFF2-40B4-BE49-F238E27FC236}">
                <a16:creationId xmlns:a16="http://schemas.microsoft.com/office/drawing/2014/main" id="{BC48C6E6-6990-8CBD-6857-C23B1FF96A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57" y="1233009"/>
            <a:ext cx="181884" cy="181884"/>
          </a:xfrm>
          <a:prstGeom prst="rect">
            <a:avLst/>
          </a:prstGeom>
          <a:solidFill>
            <a:schemeClr val="bg2">
              <a:lumMod val="65000"/>
              <a:alpha val="0"/>
            </a:schemeClr>
          </a:solidFill>
          <a:effectLst>
            <a:softEdge rad="12700"/>
          </a:effectLst>
        </p:spPr>
      </p:pic>
      <p:sp>
        <p:nvSpPr>
          <p:cNvPr id="17" name="TextBox 16">
            <a:extLst>
              <a:ext uri="{FF2B5EF4-FFF2-40B4-BE49-F238E27FC236}">
                <a16:creationId xmlns:a16="http://schemas.microsoft.com/office/drawing/2014/main" id="{4F135EB9-35B1-D289-46EE-096DFCFE628C}"/>
              </a:ext>
            </a:extLst>
          </p:cNvPr>
          <p:cNvSpPr txBox="1"/>
          <p:nvPr/>
        </p:nvSpPr>
        <p:spPr>
          <a:xfrm>
            <a:off x="3398908" y="2000432"/>
            <a:ext cx="497219" cy="230832"/>
          </a:xfrm>
          <a:prstGeom prst="rect">
            <a:avLst/>
          </a:prstGeom>
          <a:solidFill>
            <a:srgbClr val="404040"/>
          </a:solidFill>
        </p:spPr>
        <p:txBody>
          <a:bodyPr wrap="square" rtlCol="0">
            <a:spAutoFit/>
          </a:bodyPr>
          <a:lstStyle/>
          <a:p>
            <a:r>
              <a:rPr lang="en-US" sz="900" dirty="0">
                <a:solidFill>
                  <a:schemeClr val="bg1"/>
                </a:solidFill>
              </a:rPr>
              <a:t>SCNL</a:t>
            </a:r>
            <a:endParaRPr lang="en-US" dirty="0">
              <a:solidFill>
                <a:schemeClr val="bg1"/>
              </a:solidFill>
            </a:endParaRPr>
          </a:p>
        </p:txBody>
      </p:sp>
      <p:sp>
        <p:nvSpPr>
          <p:cNvPr id="18" name="TextBox 17">
            <a:extLst>
              <a:ext uri="{FF2B5EF4-FFF2-40B4-BE49-F238E27FC236}">
                <a16:creationId xmlns:a16="http://schemas.microsoft.com/office/drawing/2014/main" id="{8C51E339-A4A6-0091-B639-C6A02F841165}"/>
              </a:ext>
            </a:extLst>
          </p:cNvPr>
          <p:cNvSpPr txBox="1"/>
          <p:nvPr/>
        </p:nvSpPr>
        <p:spPr>
          <a:xfrm>
            <a:off x="3961178" y="1988558"/>
            <a:ext cx="498328" cy="230832"/>
          </a:xfrm>
          <a:prstGeom prst="rect">
            <a:avLst/>
          </a:prstGeom>
          <a:solidFill>
            <a:srgbClr val="404040"/>
          </a:solidFill>
        </p:spPr>
        <p:txBody>
          <a:bodyPr wrap="square" rtlCol="0">
            <a:spAutoFit/>
          </a:bodyPr>
          <a:lstStyle/>
          <a:p>
            <a:r>
              <a:rPr lang="en-US" sz="900" dirty="0">
                <a:solidFill>
                  <a:schemeClr val="bg1"/>
                </a:solidFill>
              </a:rPr>
              <a:t>REKY</a:t>
            </a:r>
          </a:p>
        </p:txBody>
      </p:sp>
      <p:sp>
        <p:nvSpPr>
          <p:cNvPr id="19" name="TextBox 18">
            <a:extLst>
              <a:ext uri="{FF2B5EF4-FFF2-40B4-BE49-F238E27FC236}">
                <a16:creationId xmlns:a16="http://schemas.microsoft.com/office/drawing/2014/main" id="{F482FC93-6F3F-8FC3-5CC8-689B46EB644D}"/>
              </a:ext>
            </a:extLst>
          </p:cNvPr>
          <p:cNvSpPr txBox="1"/>
          <p:nvPr/>
        </p:nvSpPr>
        <p:spPr>
          <a:xfrm>
            <a:off x="4524557" y="1983764"/>
            <a:ext cx="498328" cy="230832"/>
          </a:xfrm>
          <a:prstGeom prst="rect">
            <a:avLst/>
          </a:prstGeom>
          <a:solidFill>
            <a:srgbClr val="404040"/>
          </a:solidFill>
        </p:spPr>
        <p:txBody>
          <a:bodyPr wrap="square" rtlCol="0">
            <a:spAutoFit/>
          </a:bodyPr>
          <a:lstStyle/>
          <a:p>
            <a:r>
              <a:rPr lang="en-US" sz="900" dirty="0">
                <a:solidFill>
                  <a:schemeClr val="bg1"/>
                </a:solidFill>
              </a:rPr>
              <a:t>RSSI</a:t>
            </a:r>
          </a:p>
        </p:txBody>
      </p:sp>
      <p:sp>
        <p:nvSpPr>
          <p:cNvPr id="20" name="TextBox 19">
            <a:extLst>
              <a:ext uri="{FF2B5EF4-FFF2-40B4-BE49-F238E27FC236}">
                <a16:creationId xmlns:a16="http://schemas.microsoft.com/office/drawing/2014/main" id="{B82C9211-6458-8784-D6CE-056266B56213}"/>
              </a:ext>
            </a:extLst>
          </p:cNvPr>
          <p:cNvSpPr txBox="1"/>
          <p:nvPr/>
        </p:nvSpPr>
        <p:spPr>
          <a:xfrm>
            <a:off x="5083117" y="1983311"/>
            <a:ext cx="498328" cy="215900"/>
          </a:xfrm>
          <a:prstGeom prst="rect">
            <a:avLst/>
          </a:prstGeom>
          <a:solidFill>
            <a:srgbClr val="404040"/>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B394EF4D-24F0-C983-2D36-7C26BCEFF4C1}"/>
              </a:ext>
            </a:extLst>
          </p:cNvPr>
          <p:cNvSpPr txBox="1"/>
          <p:nvPr/>
        </p:nvSpPr>
        <p:spPr>
          <a:xfrm>
            <a:off x="5652216" y="1983479"/>
            <a:ext cx="498328" cy="215900"/>
          </a:xfrm>
          <a:prstGeom prst="rect">
            <a:avLst/>
          </a:prstGeom>
          <a:solidFill>
            <a:srgbClr val="404040"/>
          </a:solidFill>
        </p:spPr>
        <p:txBody>
          <a:bodyPr wrap="square" rtlCol="0">
            <a:spAutoFit/>
          </a:bodyPr>
          <a:lstStyle/>
          <a:p>
            <a:endParaRPr lang="en-US" dirty="0"/>
          </a:p>
        </p:txBody>
      </p:sp>
      <p:sp>
        <p:nvSpPr>
          <p:cNvPr id="22" name="Oval 24">
            <a:extLst>
              <a:ext uri="{FF2B5EF4-FFF2-40B4-BE49-F238E27FC236}">
                <a16:creationId xmlns:a16="http://schemas.microsoft.com/office/drawing/2014/main" id="{1C021715-76A6-3C11-CA1B-73FE90BCBDCE}"/>
              </a:ext>
            </a:extLst>
          </p:cNvPr>
          <p:cNvSpPr>
            <a:spLocks noChangeArrowheads="1"/>
          </p:cNvSpPr>
          <p:nvPr/>
        </p:nvSpPr>
        <p:spPr bwMode="auto">
          <a:xfrm>
            <a:off x="4485332" y="1924703"/>
            <a:ext cx="537553" cy="377611"/>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3" name="Line 102">
            <a:extLst>
              <a:ext uri="{FF2B5EF4-FFF2-40B4-BE49-F238E27FC236}">
                <a16:creationId xmlns:a16="http://schemas.microsoft.com/office/drawing/2014/main" id="{C12E2EAC-72CF-DC9D-8CE1-3ECC4C5CCF41}"/>
              </a:ext>
            </a:extLst>
          </p:cNvPr>
          <p:cNvSpPr>
            <a:spLocks noChangeShapeType="1"/>
          </p:cNvSpPr>
          <p:nvPr/>
        </p:nvSpPr>
        <p:spPr bwMode="auto">
          <a:xfrm rot="-5400000">
            <a:off x="2896730" y="1721666"/>
            <a:ext cx="1162460" cy="222343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4" name="TextBox 23">
            <a:extLst>
              <a:ext uri="{FF2B5EF4-FFF2-40B4-BE49-F238E27FC236}">
                <a16:creationId xmlns:a16="http://schemas.microsoft.com/office/drawing/2014/main" id="{D16F115D-B5FE-A85C-F96D-CF16217A91B6}"/>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5" name="Title 24">
            <a:extLst>
              <a:ext uri="{FF2B5EF4-FFF2-40B4-BE49-F238E27FC236}">
                <a16:creationId xmlns:a16="http://schemas.microsoft.com/office/drawing/2014/main" id="{7CF1AE85-24AA-9D52-6053-24B305265B44}"/>
              </a:ext>
            </a:extLst>
          </p:cNvPr>
          <p:cNvSpPr>
            <a:spLocks noGrp="1"/>
          </p:cNvSpPr>
          <p:nvPr>
            <p:ph type="title"/>
          </p:nvPr>
        </p:nvSpPr>
        <p:spPr/>
        <p:txBody>
          <a:bodyPr/>
          <a:lstStyle/>
          <a:p>
            <a:r>
              <a:rPr lang="en-US" altLang="en-US" dirty="0"/>
              <a:t>Received Signal </a:t>
            </a:r>
            <a:r>
              <a:rPr lang="en-US" altLang="en-US" dirty="0" err="1"/>
              <a:t>Strengh</a:t>
            </a:r>
            <a:r>
              <a:rPr lang="en-US" altLang="en-US" dirty="0"/>
              <a:t> Indicator</a:t>
            </a:r>
            <a:br>
              <a:rPr lang="en-US" altLang="en-US" dirty="0"/>
            </a:br>
            <a:endParaRPr lang="en-US" dirty="0"/>
          </a:p>
        </p:txBody>
      </p:sp>
      <p:pic>
        <p:nvPicPr>
          <p:cNvPr id="3" name="Picture 2">
            <a:extLst>
              <a:ext uri="{FF2B5EF4-FFF2-40B4-BE49-F238E27FC236}">
                <a16:creationId xmlns:a16="http://schemas.microsoft.com/office/drawing/2014/main" id="{62BCC3D5-8938-BD9B-A707-CA5E57844322}"/>
              </a:ext>
            </a:extLst>
          </p:cNvPr>
          <p:cNvPicPr>
            <a:picLocks noChangeAspect="1"/>
          </p:cNvPicPr>
          <p:nvPr/>
        </p:nvPicPr>
        <p:blipFill>
          <a:blip r:embed="rId7">
            <a:extLst>
              <a:ext uri="{28A0092B-C50C-407E-A947-70E740481C1C}">
                <a14:useLocalDpi xmlns:a14="http://schemas.microsoft.com/office/drawing/2010/main" val="0"/>
              </a:ext>
            </a:extLst>
          </a:blip>
          <a:srcRect l="14507" t="4411" r="81944" b="92518"/>
          <a:stretch>
            <a:fillRect/>
          </a:stretch>
        </p:blipFill>
        <p:spPr>
          <a:xfrm>
            <a:off x="3569729" y="1238731"/>
            <a:ext cx="133591" cy="160854"/>
          </a:xfrm>
          <a:prstGeom prst="rect">
            <a:avLst/>
          </a:prstGeom>
        </p:spPr>
      </p:pic>
      <p:pic>
        <p:nvPicPr>
          <p:cNvPr id="4" name="Picture 3">
            <a:extLst>
              <a:ext uri="{FF2B5EF4-FFF2-40B4-BE49-F238E27FC236}">
                <a16:creationId xmlns:a16="http://schemas.microsoft.com/office/drawing/2014/main" id="{53AA1FF1-15B4-4C8B-E49A-43805F5FDE11}"/>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668810" y="1231081"/>
            <a:ext cx="107951" cy="156951"/>
          </a:xfrm>
          <a:prstGeom prst="rect">
            <a:avLst/>
          </a:prstGeom>
        </p:spPr>
      </p:pic>
      <p:pic>
        <p:nvPicPr>
          <p:cNvPr id="5" name="Picture 4">
            <a:extLst>
              <a:ext uri="{FF2B5EF4-FFF2-40B4-BE49-F238E27FC236}">
                <a16:creationId xmlns:a16="http://schemas.microsoft.com/office/drawing/2014/main" id="{42C57441-0619-A653-2E24-EFF2A7063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extLst>
      <p:ext uri="{BB962C8B-B14F-4D97-AF65-F5344CB8AC3E}">
        <p14:creationId xmlns:p14="http://schemas.microsoft.com/office/powerpoint/2010/main" val="272898208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1" name="Group 21">
            <a:extLst>
              <a:ext uri="{FF2B5EF4-FFF2-40B4-BE49-F238E27FC236}">
                <a16:creationId xmlns:a16="http://schemas.microsoft.com/office/drawing/2014/main" id="{C801123E-28A8-D23B-DB1D-9B8752E4E949}"/>
              </a:ext>
            </a:extLst>
          </p:cNvPr>
          <p:cNvGraphicFramePr>
            <a:graphicFrameLocks noGrp="1"/>
          </p:cNvGraphicFramePr>
          <p:nvPr>
            <p:extLst>
              <p:ext uri="{D42A27DB-BD31-4B8C-83A1-F6EECF244321}">
                <p14:modId xmlns:p14="http://schemas.microsoft.com/office/powerpoint/2010/main" val="3993586288"/>
              </p:ext>
            </p:extLst>
          </p:nvPr>
        </p:nvGraphicFramePr>
        <p:xfrm>
          <a:off x="234351" y="3391043"/>
          <a:ext cx="3625850" cy="2370675"/>
        </p:xfrm>
        <a:graphic>
          <a:graphicData uri="http://schemas.openxmlformats.org/drawingml/2006/table">
            <a:tbl>
              <a:tblPr/>
              <a:tblGrid>
                <a:gridCol w="3625850">
                  <a:extLst>
                    <a:ext uri="{9D8B030D-6E8A-4147-A177-3AD203B41FA5}">
                      <a16:colId xmlns:a16="http://schemas.microsoft.com/office/drawing/2014/main" val="20000"/>
                    </a:ext>
                  </a:extLst>
                </a:gridCol>
              </a:tblGrid>
              <a:tr h="1531938">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Press the Emergency button.</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A tone sounds and the display alternates EMERGENCY with the current zone/mode.</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For </a:t>
                      </a:r>
                      <a:r>
                        <a:rPr kumimoji="0" lang="en-US" sz="1100" b="0" i="0" u="none" strike="noStrike" cap="none" normalizeH="0" baseline="0" dirty="0" err="1">
                          <a:ln>
                            <a:noFill/>
                          </a:ln>
                          <a:solidFill>
                            <a:srgbClr val="000000"/>
                          </a:solidFill>
                          <a:effectLst/>
                          <a:latin typeface="Arial" pitchFamily="34" charset="0"/>
                        </a:rPr>
                        <a:t>trunking</a:t>
                      </a:r>
                      <a:r>
                        <a:rPr kumimoji="0" lang="en-US" sz="1100" b="0" i="0" u="none" strike="noStrike" cap="none" normalizeH="0" baseline="0" dirty="0">
                          <a:ln>
                            <a:noFill/>
                          </a:ln>
                          <a:solidFill>
                            <a:srgbClr val="000000"/>
                          </a:solidFill>
                          <a:effectLst/>
                          <a:latin typeface="Arial" pitchFamily="34" charset="0"/>
                        </a:rPr>
                        <a:t> modes, a high-pitched tone indicates that the alarm has been received by the trunked system’s central controller.</a:t>
                      </a:r>
                    </a:p>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endParaRPr kumimoji="0" lang="en-US" sz="800" b="0" i="1" u="none" strike="noStrike" cap="none" normalizeH="0" baseline="0" dirty="0">
                        <a:ln>
                          <a:noFill/>
                        </a:ln>
                        <a:solidFill>
                          <a:srgbClr val="000000"/>
                        </a:solidFill>
                        <a:effectLst/>
                        <a:latin typeface="Arial" pitchFamily="34" charset="0"/>
                      </a:endParaRP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1" u="none" strike="noStrike" cap="none" normalizeH="0" baseline="0" dirty="0">
                          <a:ln>
                            <a:noFill/>
                          </a:ln>
                          <a:solidFill>
                            <a:srgbClr val="000000"/>
                          </a:solidFill>
                          <a:effectLst/>
                          <a:latin typeface="Arial" pitchFamily="34" charset="0"/>
                        </a:rPr>
                        <a:t>2.   </a:t>
                      </a:r>
                      <a:r>
                        <a:rPr kumimoji="0" lang="en-US" sz="1100" b="0" i="0" u="none" strike="noStrike" cap="none" normalizeH="0" baseline="0" dirty="0">
                          <a:ln>
                            <a:noFill/>
                          </a:ln>
                          <a:solidFill>
                            <a:srgbClr val="000000"/>
                          </a:solidFill>
                          <a:effectLst/>
                          <a:latin typeface="Arial" pitchFamily="34" charset="0"/>
                        </a:rPr>
                        <a:t>Radio goes into hot mic for 10 seconds, which means there is no need to press the Push-To-Talk to Transmit during this period of time. After this 10 second time period, the radio remains in emergency but a PTT will be required to relay voice communication.</a:t>
                      </a:r>
                    </a:p>
                    <a:p>
                      <a:pPr marL="342900" marR="0" lvl="0" indent="-228600" algn="l" defTabSz="812800" rtl="0" eaLnBrk="1" fontAlgn="base" latinLnBrk="0" hangingPunct="1">
                        <a:lnSpc>
                          <a:spcPct val="100000"/>
                        </a:lnSpc>
                        <a:spcBef>
                          <a:spcPct val="0"/>
                        </a:spcBef>
                        <a:spcAft>
                          <a:spcPct val="3000"/>
                        </a:spcAft>
                        <a:buClrTx/>
                        <a:buSzTx/>
                        <a:buFontTx/>
                        <a:buAutoNum type="arabicPeriod" startAt="2"/>
                        <a:tabLst/>
                      </a:pPr>
                      <a:endParaRPr kumimoji="0" lang="en-US" sz="800" b="0" i="1" u="none" strike="noStrike" cap="none" normalizeH="0" baseline="0" dirty="0">
                        <a:ln>
                          <a:noFill/>
                        </a:ln>
                        <a:solidFill>
                          <a:srgbClr val="000000"/>
                        </a:solidFill>
                        <a:effectLst/>
                        <a:latin typeface="Arial" pitchFamily="34" charset="0"/>
                      </a:endParaRPr>
                    </a:p>
                  </a:txBody>
                  <a:tcPr marT="45703" marB="457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532482" name="Group 2">
            <a:extLst>
              <a:ext uri="{FF2B5EF4-FFF2-40B4-BE49-F238E27FC236}">
                <a16:creationId xmlns:a16="http://schemas.microsoft.com/office/drawing/2014/main" id="{704300DE-28EB-3A42-7CF7-E4E5F0B048C0}"/>
              </a:ext>
            </a:extLst>
          </p:cNvPr>
          <p:cNvGraphicFramePr>
            <a:graphicFrameLocks noGrp="1"/>
          </p:cNvGraphicFramePr>
          <p:nvPr>
            <p:extLst>
              <p:ext uri="{D42A27DB-BD31-4B8C-83A1-F6EECF244321}">
                <p14:modId xmlns:p14="http://schemas.microsoft.com/office/powerpoint/2010/main" val="87843658"/>
              </p:ext>
            </p:extLst>
          </p:nvPr>
        </p:nvGraphicFramePr>
        <p:xfrm>
          <a:off x="63500" y="938295"/>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32488" name="Text Box 8">
            <a:extLst>
              <a:ext uri="{FF2B5EF4-FFF2-40B4-BE49-F238E27FC236}">
                <a16:creationId xmlns:a16="http://schemas.microsoft.com/office/drawing/2014/main" id="{0981AA01-BE8A-E91D-9A26-7BD8CB3DDD83}"/>
              </a:ext>
            </a:extLst>
          </p:cNvPr>
          <p:cNvSpPr txBox="1">
            <a:spLocks noChangeArrowheads="1"/>
          </p:cNvSpPr>
          <p:nvPr/>
        </p:nvSpPr>
        <p:spPr bwMode="auto">
          <a:xfrm>
            <a:off x="241300" y="4467225"/>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pic>
        <p:nvPicPr>
          <p:cNvPr id="35845" name="Picture 9">
            <a:hlinkClick r:id="" action="ppaction://noaction">
              <a:snd r:embed="rId4" name="Emergency.wav"/>
            </a:hlinkClick>
            <a:extLst>
              <a:ext uri="{FF2B5EF4-FFF2-40B4-BE49-F238E27FC236}">
                <a16:creationId xmlns:a16="http://schemas.microsoft.com/office/drawing/2014/main" id="{2D64990D-9EA9-C3C2-67A9-5B108EFB549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242" y="372209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27">
            <a:extLst>
              <a:ext uri="{FF2B5EF4-FFF2-40B4-BE49-F238E27FC236}">
                <a16:creationId xmlns:a16="http://schemas.microsoft.com/office/drawing/2014/main" id="{1059ADC0-4919-0EA9-FABE-12AAE169277F}"/>
              </a:ext>
            </a:extLst>
          </p:cNvPr>
          <p:cNvSpPr>
            <a:spLocks noGrp="1" noChangeAspect="1" noChangeArrowheads="1"/>
          </p:cNvSpPr>
          <p:nvPr>
            <p:ph type="title"/>
          </p:nvPr>
        </p:nvSpPr>
        <p:spPr/>
        <p:txBody>
          <a:bodyPr/>
          <a:lstStyle/>
          <a:p>
            <a:pPr>
              <a:spcAft>
                <a:spcPct val="3000"/>
              </a:spcAft>
            </a:pPr>
            <a:r>
              <a:rPr lang="en-US" altLang="en-US" dirty="0"/>
              <a:t>Emergency Alarm</a:t>
            </a:r>
            <a:endParaRPr lang="en-US" altLang="en-US" dirty="0">
              <a:solidFill>
                <a:srgbClr val="808080"/>
              </a:solidFill>
            </a:endParaRPr>
          </a:p>
        </p:txBody>
      </p:sp>
      <p:sp>
        <p:nvSpPr>
          <p:cNvPr id="35854" name="AutoShape 28">
            <a:hlinkClick r:id="" action="ppaction://noaction" highlightClick="1"/>
            <a:extLst>
              <a:ext uri="{FF2B5EF4-FFF2-40B4-BE49-F238E27FC236}">
                <a16:creationId xmlns:a16="http://schemas.microsoft.com/office/drawing/2014/main" id="{5E4ECC38-55C1-DA99-BF5B-0E7D8801F2B9}"/>
              </a:ext>
            </a:extLst>
          </p:cNvPr>
          <p:cNvSpPr>
            <a:spLocks noChangeArrowheads="1"/>
          </p:cNvSpPr>
          <p:nvPr/>
        </p:nvSpPr>
        <p:spPr bwMode="auto">
          <a:xfrm>
            <a:off x="2630488" y="5889625"/>
            <a:ext cx="1470025" cy="193675"/>
          </a:xfrm>
          <a:prstGeom prst="actionButtonBlank">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 bIns="18288"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spcBef>
                <a:spcPct val="0"/>
              </a:spcBef>
              <a:spcAft>
                <a:spcPct val="3000"/>
              </a:spcAft>
            </a:pPr>
            <a:r>
              <a:rPr lang="en-US" altLang="en-US" sz="900" b="1">
                <a:solidFill>
                  <a:schemeClr val="bg1"/>
                </a:solidFill>
              </a:rPr>
              <a:t>Interactive Procedure</a:t>
            </a:r>
          </a:p>
        </p:txBody>
      </p:sp>
      <p:sp>
        <p:nvSpPr>
          <p:cNvPr id="35855" name="Text Box 30">
            <a:extLst>
              <a:ext uri="{FF2B5EF4-FFF2-40B4-BE49-F238E27FC236}">
                <a16:creationId xmlns:a16="http://schemas.microsoft.com/office/drawing/2014/main" id="{6D96B887-1129-C3ED-6551-5F466244CF2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35858" name="Text Box 33">
            <a:extLst>
              <a:ext uri="{FF2B5EF4-FFF2-40B4-BE49-F238E27FC236}">
                <a16:creationId xmlns:a16="http://schemas.microsoft.com/office/drawing/2014/main" id="{8F35CF2E-6DEE-B306-1FFE-C73F18F00953}"/>
              </a:ext>
            </a:extLst>
          </p:cNvPr>
          <p:cNvSpPr txBox="1">
            <a:spLocks noChangeArrowheads="1"/>
          </p:cNvSpPr>
          <p:nvPr/>
        </p:nvSpPr>
        <p:spPr bwMode="auto">
          <a:xfrm>
            <a:off x="6629400" y="2771775"/>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pic>
        <p:nvPicPr>
          <p:cNvPr id="35859" name="Picture 34">
            <a:hlinkClick r:id="rId6" action="ppaction://hlinkfile"/>
            <a:extLst>
              <a:ext uri="{FF2B5EF4-FFF2-40B4-BE49-F238E27FC236}">
                <a16:creationId xmlns:a16="http://schemas.microsoft.com/office/drawing/2014/main" id="{6F3FC966-25EE-38F1-0441-633BCF5075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6213" y="5897563"/>
            <a:ext cx="193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3">
            <a:extLst>
              <a:ext uri="{FF2B5EF4-FFF2-40B4-BE49-F238E27FC236}">
                <a16:creationId xmlns:a16="http://schemas.microsoft.com/office/drawing/2014/main" id="{0A82D34F-D6C3-464B-C4C1-FA523B66E4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250" y="1644650"/>
            <a:ext cx="1190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61" name="Picture 2">
            <a:extLst>
              <a:ext uri="{FF2B5EF4-FFF2-40B4-BE49-F238E27FC236}">
                <a16:creationId xmlns:a16="http://schemas.microsoft.com/office/drawing/2014/main" id="{53434E38-8063-489F-DA0B-3BC24DCD47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4638" y="1474788"/>
            <a:ext cx="18573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62" name="Text Box 12">
            <a:extLst>
              <a:ext uri="{FF2B5EF4-FFF2-40B4-BE49-F238E27FC236}">
                <a16:creationId xmlns:a16="http://schemas.microsoft.com/office/drawing/2014/main" id="{90B5C4BA-EA27-3081-A8F0-6AB082591447}"/>
              </a:ext>
            </a:extLst>
          </p:cNvPr>
          <p:cNvSpPr txBox="1">
            <a:spLocks noChangeArrowheads="1"/>
          </p:cNvSpPr>
          <p:nvPr/>
        </p:nvSpPr>
        <p:spPr bwMode="auto">
          <a:xfrm>
            <a:off x="4322763" y="1430338"/>
            <a:ext cx="1189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sz="1700" b="1">
                <a:solidFill>
                  <a:srgbClr val="292929"/>
                </a:solidFill>
              </a:rPr>
              <a:t>EMERGENCY</a:t>
            </a:r>
          </a:p>
        </p:txBody>
      </p:sp>
      <p:sp>
        <p:nvSpPr>
          <p:cNvPr id="3" name="TextBox 2">
            <a:extLst>
              <a:ext uri="{FF2B5EF4-FFF2-40B4-BE49-F238E27FC236}">
                <a16:creationId xmlns:a16="http://schemas.microsoft.com/office/drawing/2014/main" id="{454A9D87-DAEB-BA98-3460-2965D196B91E}"/>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5" name="TextBox 4">
            <a:extLst>
              <a:ext uri="{FF2B5EF4-FFF2-40B4-BE49-F238E27FC236}">
                <a16:creationId xmlns:a16="http://schemas.microsoft.com/office/drawing/2014/main" id="{F56CE707-2352-A794-2341-DD4E5417ED16}"/>
              </a:ext>
            </a:extLst>
          </p:cNvPr>
          <p:cNvSpPr txBox="1"/>
          <p:nvPr/>
        </p:nvSpPr>
        <p:spPr>
          <a:xfrm>
            <a:off x="234351" y="2943795"/>
            <a:ext cx="2292350" cy="307777"/>
          </a:xfrm>
          <a:prstGeom prst="rect">
            <a:avLst/>
          </a:prstGeom>
          <a:noFill/>
        </p:spPr>
        <p:txBody>
          <a:bodyPr wrap="square" rtlCol="0">
            <a:spAutoFit/>
          </a:bodyPr>
          <a:lstStyle/>
          <a:p>
            <a:r>
              <a:rPr lang="en-US" sz="1400" b="1" dirty="0"/>
              <a:t>To Initiate Emergency:</a:t>
            </a:r>
          </a:p>
        </p:txBody>
      </p:sp>
      <p:sp>
        <p:nvSpPr>
          <p:cNvPr id="6" name="AutoShape 92">
            <a:extLst>
              <a:ext uri="{FF2B5EF4-FFF2-40B4-BE49-F238E27FC236}">
                <a16:creationId xmlns:a16="http://schemas.microsoft.com/office/drawing/2014/main" id="{FEB50720-5A15-3B16-F101-F3A24F4FBC6C}"/>
              </a:ext>
            </a:extLst>
          </p:cNvPr>
          <p:cNvSpPr>
            <a:spLocks noChangeArrowheads="1"/>
          </p:cNvSpPr>
          <p:nvPr/>
        </p:nvSpPr>
        <p:spPr bwMode="auto">
          <a:xfrm>
            <a:off x="4913354" y="2229016"/>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7" name="AutoShape 93">
            <a:extLst>
              <a:ext uri="{FF2B5EF4-FFF2-40B4-BE49-F238E27FC236}">
                <a16:creationId xmlns:a16="http://schemas.microsoft.com/office/drawing/2014/main" id="{D1BAA4B1-08FB-7CD7-736D-88BF946D5124}"/>
              </a:ext>
            </a:extLst>
          </p:cNvPr>
          <p:cNvSpPr>
            <a:spLocks noChangeArrowheads="1"/>
          </p:cNvSpPr>
          <p:nvPr/>
        </p:nvSpPr>
        <p:spPr bwMode="auto">
          <a:xfrm>
            <a:off x="7510504" y="2057566"/>
            <a:ext cx="158750" cy="7778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AutoShape 94">
            <a:extLst>
              <a:ext uri="{FF2B5EF4-FFF2-40B4-BE49-F238E27FC236}">
                <a16:creationId xmlns:a16="http://schemas.microsoft.com/office/drawing/2014/main" id="{A4436A97-6EFA-12D6-260E-B3FD4B337E6D}"/>
              </a:ext>
            </a:extLst>
          </p:cNvPr>
          <p:cNvSpPr>
            <a:spLocks noChangeArrowheads="1"/>
          </p:cNvSpPr>
          <p:nvPr/>
        </p:nvSpPr>
        <p:spPr bwMode="auto">
          <a:xfrm>
            <a:off x="7143791" y="2043278"/>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9" name="Picture 8">
            <a:extLst>
              <a:ext uri="{FF2B5EF4-FFF2-40B4-BE49-F238E27FC236}">
                <a16:creationId xmlns:a16="http://schemas.microsoft.com/office/drawing/2014/main" id="{66A37D11-6F6D-38F1-5511-94114E3BAE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0148" y="870540"/>
            <a:ext cx="6194073" cy="1786283"/>
          </a:xfrm>
          <a:prstGeom prst="rect">
            <a:avLst/>
          </a:prstGeom>
        </p:spPr>
      </p:pic>
      <p:sp>
        <p:nvSpPr>
          <p:cNvPr id="10" name="TextBox 9">
            <a:extLst>
              <a:ext uri="{FF2B5EF4-FFF2-40B4-BE49-F238E27FC236}">
                <a16:creationId xmlns:a16="http://schemas.microsoft.com/office/drawing/2014/main" id="{FBC8E638-60D3-6B63-3B6D-30CF7595A335}"/>
              </a:ext>
            </a:extLst>
          </p:cNvPr>
          <p:cNvSpPr txBox="1"/>
          <p:nvPr/>
        </p:nvSpPr>
        <p:spPr>
          <a:xfrm>
            <a:off x="3633623" y="1135269"/>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11" name="Picture 10">
            <a:extLst>
              <a:ext uri="{FF2B5EF4-FFF2-40B4-BE49-F238E27FC236}">
                <a16:creationId xmlns:a16="http://schemas.microsoft.com/office/drawing/2014/main" id="{92F3725C-E843-C392-D37D-2F3E7FE5E3BE}"/>
              </a:ext>
            </a:extLst>
          </p:cNvPr>
          <p:cNvPicPr>
            <a:picLocks noChangeAspect="1"/>
          </p:cNvPicPr>
          <p:nvPr/>
        </p:nvPicPr>
        <p:blipFill>
          <a:blip r:embed="rId10">
            <a:extLst>
              <a:ext uri="{28A0092B-C50C-407E-A947-70E740481C1C}">
                <a14:useLocalDpi xmlns:a14="http://schemas.microsoft.com/office/drawing/2010/main" val="0"/>
              </a:ext>
            </a:extLst>
          </a:blip>
          <a:srcRect l="2968" t="65974" r="92658" b="28087"/>
          <a:stretch>
            <a:fillRect/>
          </a:stretch>
        </p:blipFill>
        <p:spPr>
          <a:xfrm>
            <a:off x="3956401" y="1089749"/>
            <a:ext cx="217854" cy="181869"/>
          </a:xfrm>
          <a:prstGeom prst="rect">
            <a:avLst/>
          </a:prstGeom>
          <a:effectLst>
            <a:softEdge rad="12700"/>
          </a:effectLst>
        </p:spPr>
      </p:pic>
      <p:pic>
        <p:nvPicPr>
          <p:cNvPr id="12" name="Picture 11">
            <a:extLst>
              <a:ext uri="{FF2B5EF4-FFF2-40B4-BE49-F238E27FC236}">
                <a16:creationId xmlns:a16="http://schemas.microsoft.com/office/drawing/2014/main" id="{A4769D95-4EDD-6983-37DA-29E0DE40A2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7134" y="1105042"/>
            <a:ext cx="181884" cy="181884"/>
          </a:xfrm>
          <a:prstGeom prst="rect">
            <a:avLst/>
          </a:prstGeom>
          <a:solidFill>
            <a:schemeClr val="bg2">
              <a:lumMod val="65000"/>
              <a:alpha val="0"/>
            </a:schemeClr>
          </a:solidFill>
          <a:effectLst>
            <a:softEdge rad="12700"/>
          </a:effectLst>
        </p:spPr>
      </p:pic>
      <p:sp>
        <p:nvSpPr>
          <p:cNvPr id="13" name="TextBox 12">
            <a:extLst>
              <a:ext uri="{FF2B5EF4-FFF2-40B4-BE49-F238E27FC236}">
                <a16:creationId xmlns:a16="http://schemas.microsoft.com/office/drawing/2014/main" id="{BDB7FE21-2985-BAFC-D246-43DBA4D5ED2B}"/>
              </a:ext>
            </a:extLst>
          </p:cNvPr>
          <p:cNvSpPr txBox="1"/>
          <p:nvPr/>
        </p:nvSpPr>
        <p:spPr>
          <a:xfrm>
            <a:off x="3611985" y="1872465"/>
            <a:ext cx="497219" cy="230832"/>
          </a:xfrm>
          <a:prstGeom prst="rect">
            <a:avLst/>
          </a:prstGeom>
          <a:solidFill>
            <a:srgbClr val="404040"/>
          </a:solidFill>
        </p:spPr>
        <p:txBody>
          <a:bodyPr wrap="square" rtlCol="0">
            <a:spAutoFit/>
          </a:bodyPr>
          <a:lstStyle/>
          <a:p>
            <a:r>
              <a:rPr lang="en-US" sz="900" dirty="0">
                <a:solidFill>
                  <a:schemeClr val="bg1"/>
                </a:solidFill>
              </a:rPr>
              <a:t>SCNL</a:t>
            </a:r>
            <a:endParaRPr lang="en-US" dirty="0">
              <a:solidFill>
                <a:schemeClr val="bg1"/>
              </a:solidFill>
            </a:endParaRPr>
          </a:p>
        </p:txBody>
      </p:sp>
      <p:sp>
        <p:nvSpPr>
          <p:cNvPr id="14" name="TextBox 13">
            <a:extLst>
              <a:ext uri="{FF2B5EF4-FFF2-40B4-BE49-F238E27FC236}">
                <a16:creationId xmlns:a16="http://schemas.microsoft.com/office/drawing/2014/main" id="{614998EE-A131-79C6-5F94-AA5584183527}"/>
              </a:ext>
            </a:extLst>
          </p:cNvPr>
          <p:cNvSpPr txBox="1"/>
          <p:nvPr/>
        </p:nvSpPr>
        <p:spPr>
          <a:xfrm>
            <a:off x="4174255" y="1860591"/>
            <a:ext cx="498328" cy="230832"/>
          </a:xfrm>
          <a:prstGeom prst="rect">
            <a:avLst/>
          </a:prstGeom>
          <a:solidFill>
            <a:srgbClr val="404040"/>
          </a:solidFill>
        </p:spPr>
        <p:txBody>
          <a:bodyPr wrap="square" rtlCol="0">
            <a:spAutoFit/>
          </a:bodyPr>
          <a:lstStyle/>
          <a:p>
            <a:r>
              <a:rPr lang="en-US" sz="900" dirty="0">
                <a:solidFill>
                  <a:schemeClr val="bg1"/>
                </a:solidFill>
              </a:rPr>
              <a:t>REKY</a:t>
            </a:r>
          </a:p>
        </p:txBody>
      </p:sp>
      <p:sp>
        <p:nvSpPr>
          <p:cNvPr id="15" name="TextBox 14">
            <a:extLst>
              <a:ext uri="{FF2B5EF4-FFF2-40B4-BE49-F238E27FC236}">
                <a16:creationId xmlns:a16="http://schemas.microsoft.com/office/drawing/2014/main" id="{513D5400-894A-9289-2037-4F4C018AEFB0}"/>
              </a:ext>
            </a:extLst>
          </p:cNvPr>
          <p:cNvSpPr txBox="1"/>
          <p:nvPr/>
        </p:nvSpPr>
        <p:spPr>
          <a:xfrm>
            <a:off x="4737634" y="1855797"/>
            <a:ext cx="498328" cy="230832"/>
          </a:xfrm>
          <a:prstGeom prst="rect">
            <a:avLst/>
          </a:prstGeom>
          <a:solidFill>
            <a:srgbClr val="404040"/>
          </a:solidFill>
        </p:spPr>
        <p:txBody>
          <a:bodyPr wrap="square" rtlCol="0">
            <a:spAutoFit/>
          </a:bodyPr>
          <a:lstStyle/>
          <a:p>
            <a:r>
              <a:rPr lang="en-US" sz="900" dirty="0">
                <a:solidFill>
                  <a:schemeClr val="bg1"/>
                </a:solidFill>
              </a:rPr>
              <a:t>RSSI</a:t>
            </a:r>
          </a:p>
        </p:txBody>
      </p:sp>
      <p:sp>
        <p:nvSpPr>
          <p:cNvPr id="16" name="TextBox 15">
            <a:extLst>
              <a:ext uri="{FF2B5EF4-FFF2-40B4-BE49-F238E27FC236}">
                <a16:creationId xmlns:a16="http://schemas.microsoft.com/office/drawing/2014/main" id="{72ED580E-4672-D026-7DE7-FFD840827F44}"/>
              </a:ext>
            </a:extLst>
          </p:cNvPr>
          <p:cNvSpPr txBox="1"/>
          <p:nvPr/>
        </p:nvSpPr>
        <p:spPr>
          <a:xfrm>
            <a:off x="5296194" y="1855344"/>
            <a:ext cx="498328" cy="215900"/>
          </a:xfrm>
          <a:prstGeom prst="rect">
            <a:avLst/>
          </a:prstGeom>
          <a:solidFill>
            <a:srgbClr val="404040"/>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3609D64D-31DF-3CD2-C936-5DD9B73F8086}"/>
              </a:ext>
            </a:extLst>
          </p:cNvPr>
          <p:cNvSpPr txBox="1"/>
          <p:nvPr/>
        </p:nvSpPr>
        <p:spPr>
          <a:xfrm>
            <a:off x="5865293" y="1855512"/>
            <a:ext cx="498328" cy="215900"/>
          </a:xfrm>
          <a:prstGeom prst="rect">
            <a:avLst/>
          </a:prstGeom>
          <a:solidFill>
            <a:srgbClr val="404040"/>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3AF38D0E-388F-9862-5521-8914FC54B4CD}"/>
              </a:ext>
            </a:extLst>
          </p:cNvPr>
          <p:cNvPicPr>
            <a:picLocks noChangeAspect="1"/>
          </p:cNvPicPr>
          <p:nvPr/>
        </p:nvPicPr>
        <p:blipFill>
          <a:blip r:embed="rId12">
            <a:extLst>
              <a:ext uri="{28A0092B-C50C-407E-A947-70E740481C1C}">
                <a14:useLocalDpi xmlns:a14="http://schemas.microsoft.com/office/drawing/2010/main" val="0"/>
              </a:ext>
            </a:extLst>
          </a:blip>
          <a:srcRect l="14507" t="4411" r="81944" b="92518"/>
          <a:stretch>
            <a:fillRect/>
          </a:stretch>
        </p:blipFill>
        <p:spPr>
          <a:xfrm>
            <a:off x="3782806" y="1109823"/>
            <a:ext cx="134372" cy="161795"/>
          </a:xfrm>
          <a:prstGeom prst="rect">
            <a:avLst/>
          </a:prstGeom>
        </p:spPr>
      </p:pic>
      <p:pic>
        <p:nvPicPr>
          <p:cNvPr id="20" name="Picture 19">
            <a:extLst>
              <a:ext uri="{FF2B5EF4-FFF2-40B4-BE49-F238E27FC236}">
                <a16:creationId xmlns:a16="http://schemas.microsoft.com/office/drawing/2014/main" id="{82276ABF-9AC5-AE9E-1C7B-64EA3CD203D2}"/>
              </a:ext>
            </a:extLst>
          </p:cNvPr>
          <p:cNvPicPr>
            <a:picLocks noChangeAspect="1"/>
          </p:cNvPicPr>
          <p:nvPr/>
        </p:nvPicPr>
        <p:blipFill>
          <a:blip r:embed="rId12">
            <a:extLst>
              <a:ext uri="{28A0092B-C50C-407E-A947-70E740481C1C}">
                <a14:useLocalDpi xmlns:a14="http://schemas.microsoft.com/office/drawing/2010/main" val="0"/>
              </a:ext>
            </a:extLst>
          </a:blip>
          <a:srcRect l="15123" t="27400" r="82414" b="70027"/>
          <a:stretch>
            <a:fillRect/>
          </a:stretch>
        </p:blipFill>
        <p:spPr>
          <a:xfrm>
            <a:off x="5881887" y="1103114"/>
            <a:ext cx="107951" cy="156951"/>
          </a:xfrm>
          <a:prstGeom prst="rect">
            <a:avLst/>
          </a:prstGeom>
        </p:spPr>
      </p:pic>
      <p:sp>
        <p:nvSpPr>
          <p:cNvPr id="532511" name="Line 31">
            <a:extLst>
              <a:ext uri="{FF2B5EF4-FFF2-40B4-BE49-F238E27FC236}">
                <a16:creationId xmlns:a16="http://schemas.microsoft.com/office/drawing/2014/main" id="{A417010C-8914-10A1-C2EA-ADE000E595AF}"/>
              </a:ext>
            </a:extLst>
          </p:cNvPr>
          <p:cNvSpPr>
            <a:spLocks noChangeShapeType="1"/>
          </p:cNvSpPr>
          <p:nvPr/>
        </p:nvSpPr>
        <p:spPr bwMode="auto">
          <a:xfrm rot="-5400000">
            <a:off x="6937375" y="2106613"/>
            <a:ext cx="1409700" cy="0"/>
          </a:xfrm>
          <a:prstGeom prst="line">
            <a:avLst/>
          </a:prstGeom>
          <a:noFill/>
          <a:ln w="25400">
            <a:solidFill>
              <a:srgbClr val="FFCC66"/>
            </a:solidFill>
            <a:round/>
            <a:headEnd/>
            <a:tailEnd/>
          </a:ln>
          <a:effectLst/>
        </p:spPr>
        <p:txBody>
          <a:bodyPr anchor="ctr">
            <a:spAutoFit/>
          </a:bodyPr>
          <a:lstStyle/>
          <a:p>
            <a:pPr>
              <a:defRPr/>
            </a:pPr>
            <a:endParaRPr lang="en-US"/>
          </a:p>
        </p:txBody>
      </p:sp>
      <p:sp>
        <p:nvSpPr>
          <p:cNvPr id="35857" name="Oval 32">
            <a:extLst>
              <a:ext uri="{FF2B5EF4-FFF2-40B4-BE49-F238E27FC236}">
                <a16:creationId xmlns:a16="http://schemas.microsoft.com/office/drawing/2014/main" id="{6F13B693-9686-B057-7922-135EC53993F1}"/>
              </a:ext>
            </a:extLst>
          </p:cNvPr>
          <p:cNvSpPr>
            <a:spLocks noChangeArrowheads="1"/>
          </p:cNvSpPr>
          <p:nvPr/>
        </p:nvSpPr>
        <p:spPr bwMode="auto">
          <a:xfrm>
            <a:off x="7510504" y="992067"/>
            <a:ext cx="399161" cy="409695"/>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1" name="Text Box 16">
            <a:extLst>
              <a:ext uri="{FF2B5EF4-FFF2-40B4-BE49-F238E27FC236}">
                <a16:creationId xmlns:a16="http://schemas.microsoft.com/office/drawing/2014/main" id="{4DDDAC37-404B-B3AF-BDA5-539C16D718F4}"/>
              </a:ext>
            </a:extLst>
          </p:cNvPr>
          <p:cNvSpPr txBox="1">
            <a:spLocks noChangeArrowheads="1"/>
          </p:cNvSpPr>
          <p:nvPr/>
        </p:nvSpPr>
        <p:spPr bwMode="auto">
          <a:xfrm>
            <a:off x="3986213" y="2945399"/>
            <a:ext cx="2375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400" b="1" dirty="0">
                <a:solidFill>
                  <a:schemeClr val="tx1"/>
                </a:solidFill>
              </a:rPr>
              <a:t>To Reset the Emergency:</a:t>
            </a:r>
          </a:p>
        </p:txBody>
      </p:sp>
      <p:graphicFrame>
        <p:nvGraphicFramePr>
          <p:cNvPr id="22" name="Group 21">
            <a:extLst>
              <a:ext uri="{FF2B5EF4-FFF2-40B4-BE49-F238E27FC236}">
                <a16:creationId xmlns:a16="http://schemas.microsoft.com/office/drawing/2014/main" id="{1FF13EBB-01F5-6B0A-B4D9-74AD8649D5DA}"/>
              </a:ext>
            </a:extLst>
          </p:cNvPr>
          <p:cNvGraphicFramePr>
            <a:graphicFrameLocks noGrp="1"/>
          </p:cNvGraphicFramePr>
          <p:nvPr>
            <p:extLst>
              <p:ext uri="{D42A27DB-BD31-4B8C-83A1-F6EECF244321}">
                <p14:modId xmlns:p14="http://schemas.microsoft.com/office/powerpoint/2010/main" val="3191628204"/>
              </p:ext>
            </p:extLst>
          </p:nvPr>
        </p:nvGraphicFramePr>
        <p:xfrm>
          <a:off x="4061091" y="3391043"/>
          <a:ext cx="3625850" cy="1097280"/>
        </p:xfrm>
        <a:graphic>
          <a:graphicData uri="http://schemas.openxmlformats.org/drawingml/2006/table">
            <a:tbl>
              <a:tblPr/>
              <a:tblGrid>
                <a:gridCol w="3625850">
                  <a:extLst>
                    <a:ext uri="{9D8B030D-6E8A-4147-A177-3AD203B41FA5}">
                      <a16:colId xmlns:a16="http://schemas.microsoft.com/office/drawing/2014/main" val="20000"/>
                    </a:ext>
                  </a:extLst>
                </a:gridCol>
              </a:tblGrid>
              <a:tr h="784225">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Once a Dispatcher has confirmed emergency has been acknowledged at the Dispatch Console, press and hold the Emergency button for 3 seconds. A long steady tone sounds and  EMERGENCY will no longer be indicated in display. </a:t>
                      </a:r>
                      <a:endParaRPr kumimoji="0" lang="en-US" sz="800" b="0" i="0" u="none" strike="noStrike" cap="none" normalizeH="0" baseline="0" dirty="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753A8CD9-06AF-AC98-E9A1-0DEED1DB8F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23" name="Picture 26" descr="D:\My_MOT_SOL\++IEUTK++\APXMobile_O2_July2012\images\O2_IEUTK_Indicator_Emergency.png">
            <a:extLst>
              <a:ext uri="{FF2B5EF4-FFF2-40B4-BE49-F238E27FC236}">
                <a16:creationId xmlns:a16="http://schemas.microsoft.com/office/drawing/2014/main" id="{B0FBD128-6C55-53E7-AF82-08D66CA417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800" t="43792" r="47200" b="47479"/>
          <a:stretch>
            <a:fillRect/>
          </a:stretch>
        </p:blipFill>
        <p:spPr bwMode="auto">
          <a:xfrm>
            <a:off x="3514727" y="1566687"/>
            <a:ext cx="2886071" cy="26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3">
            <a:extLst>
              <a:ext uri="{FF2B5EF4-FFF2-40B4-BE49-F238E27FC236}">
                <a16:creationId xmlns:a16="http://schemas.microsoft.com/office/drawing/2014/main" id="{8DBE3A6A-F23D-ECD1-0ADB-857C2724D46A}"/>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37891" name="Rectangle 24">
            <a:extLst>
              <a:ext uri="{FF2B5EF4-FFF2-40B4-BE49-F238E27FC236}">
                <a16:creationId xmlns:a16="http://schemas.microsoft.com/office/drawing/2014/main" id="{65EBCBA5-F454-40BA-4B97-DE29ECB40BF5}"/>
              </a:ext>
            </a:extLst>
          </p:cNvPr>
          <p:cNvSpPr>
            <a:spLocks noGrp="1" noChangeAspect="1" noChangeArrowheads="1"/>
          </p:cNvSpPr>
          <p:nvPr>
            <p:ph type="title"/>
          </p:nvPr>
        </p:nvSpPr>
        <p:spPr/>
        <p:txBody>
          <a:bodyPr/>
          <a:lstStyle/>
          <a:p>
            <a:pPr>
              <a:spcAft>
                <a:spcPct val="25000"/>
              </a:spcAft>
            </a:pPr>
            <a:r>
              <a:rPr lang="en-US" altLang="en-US" dirty="0"/>
              <a:t>Dynamic Regrouping</a:t>
            </a:r>
            <a:br>
              <a:rPr lang="en-US" altLang="en-US" dirty="0"/>
            </a:br>
            <a:br>
              <a:rPr lang="en-US" altLang="en-US" dirty="0"/>
            </a:br>
            <a:endParaRPr lang="en-US" altLang="en-US" dirty="0">
              <a:solidFill>
                <a:srgbClr val="808080"/>
              </a:solidFill>
            </a:endParaRPr>
          </a:p>
        </p:txBody>
      </p:sp>
      <p:sp>
        <p:nvSpPr>
          <p:cNvPr id="37892" name="AutoShape 34">
            <a:extLst>
              <a:ext uri="{FF2B5EF4-FFF2-40B4-BE49-F238E27FC236}">
                <a16:creationId xmlns:a16="http://schemas.microsoft.com/office/drawing/2014/main" id="{D1805A8B-DDAD-B879-3598-281A372B41CA}"/>
              </a:ext>
            </a:extLst>
          </p:cNvPr>
          <p:cNvSpPr>
            <a:spLocks noChangeArrowheads="1"/>
          </p:cNvSpPr>
          <p:nvPr/>
        </p:nvSpPr>
        <p:spPr bwMode="auto">
          <a:xfrm>
            <a:off x="745966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7893" name="AutoShape 35">
            <a:extLst>
              <a:ext uri="{FF2B5EF4-FFF2-40B4-BE49-F238E27FC236}">
                <a16:creationId xmlns:a16="http://schemas.microsoft.com/office/drawing/2014/main" id="{2DB5C71E-827A-D8E1-CA80-A6DA73BC6435}"/>
              </a:ext>
            </a:extLst>
          </p:cNvPr>
          <p:cNvSpPr>
            <a:spLocks noChangeArrowheads="1"/>
          </p:cNvSpPr>
          <p:nvPr/>
        </p:nvSpPr>
        <p:spPr bwMode="auto">
          <a:xfrm>
            <a:off x="705961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7895" name="Picture 11">
            <a:extLst>
              <a:ext uri="{FF2B5EF4-FFF2-40B4-BE49-F238E27FC236}">
                <a16:creationId xmlns:a16="http://schemas.microsoft.com/office/drawing/2014/main" id="{35ABEAAF-7677-586C-CC8B-AC0702153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636713"/>
            <a:ext cx="9715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 name="Text Box 3">
            <a:extLst>
              <a:ext uri="{FF2B5EF4-FFF2-40B4-BE49-F238E27FC236}">
                <a16:creationId xmlns:a16="http://schemas.microsoft.com/office/drawing/2014/main" id="{9B6BC083-9813-02DA-BF57-CD43AEB84C4E}"/>
              </a:ext>
            </a:extLst>
          </p:cNvPr>
          <p:cNvSpPr txBox="1">
            <a:spLocks noChangeArrowheads="1"/>
          </p:cNvSpPr>
          <p:nvPr/>
        </p:nvSpPr>
        <p:spPr bwMode="auto">
          <a:xfrm>
            <a:off x="4367213" y="3155950"/>
            <a:ext cx="3502025" cy="1488869"/>
          </a:xfrm>
          <a:prstGeom prst="rect">
            <a:avLst/>
          </a:prstGeom>
          <a:solidFill>
            <a:srgbClr val="EAEAEA"/>
          </a:solidFill>
          <a:ln w="19050">
            <a:solidFill>
              <a:srgbClr val="3333CC"/>
            </a:solidFill>
            <a:miter lim="800000"/>
            <a:headEnd/>
            <a:tailEnd/>
          </a:ln>
        </p:spPr>
        <p:txBody>
          <a:bodyPr>
            <a:spAutoFit/>
          </a:bodyPr>
          <a:lstStyle/>
          <a:p>
            <a:pPr marL="114300" indent="-114300" algn="l">
              <a:spcBef>
                <a:spcPct val="0"/>
              </a:spcBef>
              <a:spcAft>
                <a:spcPct val="25000"/>
              </a:spcAft>
              <a:defRPr/>
            </a:pPr>
            <a:r>
              <a:rPr lang="en-US" b="1" dirty="0">
                <a:solidFill>
                  <a:srgbClr val="3333CC"/>
                </a:solidFill>
              </a:rPr>
              <a:t>Notes:</a:t>
            </a:r>
          </a:p>
          <a:p>
            <a:pPr algn="l">
              <a:buFontTx/>
              <a:buChar char="•"/>
              <a:defRPr/>
            </a:pPr>
            <a:r>
              <a:rPr lang="en-US" dirty="0">
                <a:solidFill>
                  <a:srgbClr val="1F497D"/>
                </a:solidFill>
                <a:latin typeface="+mj-lt"/>
                <a:ea typeface="Calibri" pitchFamily="34" charset="0"/>
                <a:cs typeface="Times New Roman" pitchFamily="18" charset="0"/>
              </a:rPr>
              <a:t>System Management Function ONLY</a:t>
            </a:r>
          </a:p>
          <a:p>
            <a:pPr algn="l">
              <a:buFontTx/>
              <a:buChar char="•"/>
              <a:defRPr/>
            </a:pPr>
            <a:r>
              <a:rPr lang="en-US" dirty="0">
                <a:solidFill>
                  <a:srgbClr val="1F497D"/>
                </a:solidFill>
                <a:latin typeface="+mj-lt"/>
                <a:ea typeface="Calibri" pitchFamily="34" charset="0"/>
                <a:cs typeface="Times New Roman" pitchFamily="18" charset="0"/>
              </a:rPr>
              <a:t>Dynamic Regrouping allows the Dispatcher or System Administrator to temporarily reassign selected individuals, operating in separate trunked </a:t>
            </a:r>
            <a:r>
              <a:rPr lang="en-US" dirty="0" err="1">
                <a:solidFill>
                  <a:srgbClr val="1F497D"/>
                </a:solidFill>
                <a:latin typeface="+mj-lt"/>
                <a:ea typeface="Calibri" pitchFamily="34" charset="0"/>
                <a:cs typeface="Times New Roman" pitchFamily="18" charset="0"/>
              </a:rPr>
              <a:t>talkgroups</a:t>
            </a:r>
            <a:r>
              <a:rPr lang="en-US" dirty="0">
                <a:solidFill>
                  <a:srgbClr val="1F497D"/>
                </a:solidFill>
                <a:latin typeface="+mj-lt"/>
                <a:ea typeface="Calibri" pitchFamily="34" charset="0"/>
                <a:cs typeface="Times New Roman" pitchFamily="18" charset="0"/>
              </a:rPr>
              <a:t>, into a single group so they can communicate. </a:t>
            </a:r>
            <a:endParaRPr lang="en-US" dirty="0">
              <a:latin typeface="+mj-lt"/>
              <a:ea typeface="Calibri" pitchFamily="34" charset="0"/>
              <a:cs typeface="Times New Roman" pitchFamily="18" charset="0"/>
            </a:endParaRPr>
          </a:p>
        </p:txBody>
      </p:sp>
      <p:sp>
        <p:nvSpPr>
          <p:cNvPr id="37897" name="Text Box 2">
            <a:extLst>
              <a:ext uri="{FF2B5EF4-FFF2-40B4-BE49-F238E27FC236}">
                <a16:creationId xmlns:a16="http://schemas.microsoft.com/office/drawing/2014/main" id="{29C9E72D-71E2-9429-8479-78476A3BA370}"/>
              </a:ext>
            </a:extLst>
          </p:cNvPr>
          <p:cNvSpPr txBox="1">
            <a:spLocks noChangeArrowheads="1"/>
          </p:cNvSpPr>
          <p:nvPr/>
        </p:nvSpPr>
        <p:spPr bwMode="auto">
          <a:xfrm>
            <a:off x="241300" y="2898775"/>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pPr>
            <a:r>
              <a:rPr lang="en-US" altLang="en-US" sz="1200" b="1" dirty="0">
                <a:solidFill>
                  <a:schemeClr val="tx1"/>
                </a:solidFill>
              </a:rPr>
              <a:t>Being Assigned to a Dynamic Regroup:</a:t>
            </a:r>
          </a:p>
        </p:txBody>
      </p:sp>
      <p:sp>
        <p:nvSpPr>
          <p:cNvPr id="37898" name="Rectangle 15">
            <a:extLst>
              <a:ext uri="{FF2B5EF4-FFF2-40B4-BE49-F238E27FC236}">
                <a16:creationId xmlns:a16="http://schemas.microsoft.com/office/drawing/2014/main" id="{AB384574-0B43-B127-99B9-0134401898D4}"/>
              </a:ext>
            </a:extLst>
          </p:cNvPr>
          <p:cNvSpPr>
            <a:spLocks noChangeArrowheads="1"/>
          </p:cNvSpPr>
          <p:nvPr/>
        </p:nvSpPr>
        <p:spPr bwMode="auto">
          <a:xfrm>
            <a:off x="249238" y="3209925"/>
            <a:ext cx="3498850" cy="1146175"/>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Once the Dynamic Regroup has been initiated, navigate to </a:t>
            </a:r>
          </a:p>
          <a:p>
            <a:pPr algn="l" eaLnBrk="1" hangingPunct="1">
              <a:spcBef>
                <a:spcPct val="0"/>
              </a:spcBef>
              <a:spcAft>
                <a:spcPct val="25000"/>
              </a:spcAft>
              <a:buFontTx/>
              <a:buAutoNum type="arabicPeriod"/>
            </a:pPr>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Press </a:t>
            </a:r>
            <a:r>
              <a:rPr lang="en-US" altLang="en-US">
                <a:solidFill>
                  <a:schemeClr val="tx1"/>
                </a:solidFill>
              </a:rPr>
              <a:t>the PTT </a:t>
            </a:r>
            <a:r>
              <a:rPr lang="en-US" altLang="en-US" dirty="0">
                <a:solidFill>
                  <a:schemeClr val="tx1"/>
                </a:solidFill>
              </a:rPr>
              <a:t>button to communicate to others in the Dynamic Regroup </a:t>
            </a:r>
          </a:p>
        </p:txBody>
      </p:sp>
      <p:sp>
        <p:nvSpPr>
          <p:cNvPr id="3" name="AutoShape 92">
            <a:extLst>
              <a:ext uri="{FF2B5EF4-FFF2-40B4-BE49-F238E27FC236}">
                <a16:creationId xmlns:a16="http://schemas.microsoft.com/office/drawing/2014/main" id="{E1832E68-7817-3A45-B2E2-32AFB869B5AC}"/>
              </a:ext>
            </a:extLst>
          </p:cNvPr>
          <p:cNvSpPr>
            <a:spLocks noChangeArrowheads="1"/>
          </p:cNvSpPr>
          <p:nvPr/>
        </p:nvSpPr>
        <p:spPr bwMode="auto">
          <a:xfrm>
            <a:off x="4838300" y="2232114"/>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 name="AutoShape 94">
            <a:extLst>
              <a:ext uri="{FF2B5EF4-FFF2-40B4-BE49-F238E27FC236}">
                <a16:creationId xmlns:a16="http://schemas.microsoft.com/office/drawing/2014/main" id="{665968B4-0346-6DBF-7D93-EB480C62BFEE}"/>
              </a:ext>
            </a:extLst>
          </p:cNvPr>
          <p:cNvSpPr>
            <a:spLocks noChangeArrowheads="1"/>
          </p:cNvSpPr>
          <p:nvPr/>
        </p:nvSpPr>
        <p:spPr bwMode="auto">
          <a:xfrm>
            <a:off x="7068737" y="2046376"/>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110D2166-830E-A8AC-630A-73EC41AE0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961" y="886369"/>
            <a:ext cx="6194073" cy="1786283"/>
          </a:xfrm>
          <a:prstGeom prst="rect">
            <a:avLst/>
          </a:prstGeom>
        </p:spPr>
      </p:pic>
      <p:sp>
        <p:nvSpPr>
          <p:cNvPr id="7" name="TextBox 6">
            <a:extLst>
              <a:ext uri="{FF2B5EF4-FFF2-40B4-BE49-F238E27FC236}">
                <a16:creationId xmlns:a16="http://schemas.microsoft.com/office/drawing/2014/main" id="{7BBC1EB6-435B-153B-DBBD-3E51895F3CED}"/>
              </a:ext>
            </a:extLst>
          </p:cNvPr>
          <p:cNvSpPr txBox="1"/>
          <p:nvPr/>
        </p:nvSpPr>
        <p:spPr>
          <a:xfrm>
            <a:off x="3558569" y="1138367"/>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B</a:t>
            </a:r>
          </a:p>
          <a:p>
            <a:r>
              <a:rPr lang="en-US" sz="1600" dirty="0" err="1"/>
              <a:t>Dynam</a:t>
            </a:r>
            <a:r>
              <a:rPr lang="en-US" sz="1600" dirty="0"/>
              <a:t> Regroup</a:t>
            </a:r>
          </a:p>
        </p:txBody>
      </p:sp>
      <p:pic>
        <p:nvPicPr>
          <p:cNvPr id="9" name="Picture 8">
            <a:extLst>
              <a:ext uri="{FF2B5EF4-FFF2-40B4-BE49-F238E27FC236}">
                <a16:creationId xmlns:a16="http://schemas.microsoft.com/office/drawing/2014/main" id="{DE3B9856-6551-0F73-3F5F-DD19B4E07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080" y="1108140"/>
            <a:ext cx="181884" cy="181884"/>
          </a:xfrm>
          <a:prstGeom prst="rect">
            <a:avLst/>
          </a:prstGeom>
          <a:solidFill>
            <a:schemeClr val="bg2">
              <a:lumMod val="65000"/>
              <a:alpha val="0"/>
            </a:schemeClr>
          </a:solidFill>
          <a:effectLst>
            <a:softEdge rad="12700"/>
          </a:effectLst>
        </p:spPr>
      </p:pic>
      <p:sp>
        <p:nvSpPr>
          <p:cNvPr id="10" name="TextBox 9">
            <a:extLst>
              <a:ext uri="{FF2B5EF4-FFF2-40B4-BE49-F238E27FC236}">
                <a16:creationId xmlns:a16="http://schemas.microsoft.com/office/drawing/2014/main" id="{474026CB-D1D9-1776-46A2-A29616584B90}"/>
              </a:ext>
            </a:extLst>
          </p:cNvPr>
          <p:cNvSpPr txBox="1"/>
          <p:nvPr/>
        </p:nvSpPr>
        <p:spPr>
          <a:xfrm>
            <a:off x="3536931" y="1875563"/>
            <a:ext cx="497219" cy="230832"/>
          </a:xfrm>
          <a:prstGeom prst="rect">
            <a:avLst/>
          </a:prstGeom>
          <a:solidFill>
            <a:srgbClr val="404040"/>
          </a:solidFill>
        </p:spPr>
        <p:txBody>
          <a:bodyPr wrap="square" rtlCol="0">
            <a:spAutoFit/>
          </a:bodyPr>
          <a:lstStyle/>
          <a:p>
            <a:r>
              <a:rPr lang="en-US" sz="900" dirty="0">
                <a:solidFill>
                  <a:schemeClr val="bg1"/>
                </a:solidFill>
              </a:rPr>
              <a:t>MS01</a:t>
            </a:r>
            <a:endParaRPr lang="en-US" dirty="0">
              <a:solidFill>
                <a:schemeClr val="bg1"/>
              </a:solidFill>
            </a:endParaRPr>
          </a:p>
        </p:txBody>
      </p:sp>
      <p:sp>
        <p:nvSpPr>
          <p:cNvPr id="11" name="TextBox 10">
            <a:extLst>
              <a:ext uri="{FF2B5EF4-FFF2-40B4-BE49-F238E27FC236}">
                <a16:creationId xmlns:a16="http://schemas.microsoft.com/office/drawing/2014/main" id="{D1E57171-D077-2001-E262-9FEB0078B8BE}"/>
              </a:ext>
            </a:extLst>
          </p:cNvPr>
          <p:cNvSpPr txBox="1"/>
          <p:nvPr/>
        </p:nvSpPr>
        <p:spPr>
          <a:xfrm>
            <a:off x="4099201" y="1863689"/>
            <a:ext cx="498328" cy="230832"/>
          </a:xfrm>
          <a:prstGeom prst="rect">
            <a:avLst/>
          </a:prstGeom>
          <a:solidFill>
            <a:srgbClr val="404040"/>
          </a:solidFill>
        </p:spPr>
        <p:txBody>
          <a:bodyPr wrap="square" rtlCol="0">
            <a:spAutoFit/>
          </a:bodyPr>
          <a:lstStyle/>
          <a:p>
            <a:r>
              <a:rPr lang="en-US" sz="900" dirty="0">
                <a:solidFill>
                  <a:schemeClr val="bg1"/>
                </a:solidFill>
              </a:rPr>
              <a:t>MS02</a:t>
            </a:r>
          </a:p>
        </p:txBody>
      </p:sp>
      <p:sp>
        <p:nvSpPr>
          <p:cNvPr id="12" name="TextBox 11">
            <a:extLst>
              <a:ext uri="{FF2B5EF4-FFF2-40B4-BE49-F238E27FC236}">
                <a16:creationId xmlns:a16="http://schemas.microsoft.com/office/drawing/2014/main" id="{86F616B4-8F71-963F-51E0-724550631E20}"/>
              </a:ext>
            </a:extLst>
          </p:cNvPr>
          <p:cNvSpPr txBox="1"/>
          <p:nvPr/>
        </p:nvSpPr>
        <p:spPr>
          <a:xfrm>
            <a:off x="4662580" y="1858895"/>
            <a:ext cx="498328" cy="230832"/>
          </a:xfrm>
          <a:prstGeom prst="rect">
            <a:avLst/>
          </a:prstGeom>
          <a:solidFill>
            <a:srgbClr val="404040"/>
          </a:solidFill>
        </p:spPr>
        <p:txBody>
          <a:bodyPr wrap="square" rtlCol="0">
            <a:spAutoFit/>
          </a:bodyPr>
          <a:lstStyle/>
          <a:p>
            <a:r>
              <a:rPr lang="en-US" sz="900" dirty="0">
                <a:solidFill>
                  <a:schemeClr val="bg1"/>
                </a:solidFill>
              </a:rPr>
              <a:t>MS03</a:t>
            </a:r>
          </a:p>
        </p:txBody>
      </p:sp>
      <p:sp>
        <p:nvSpPr>
          <p:cNvPr id="13" name="TextBox 12">
            <a:extLst>
              <a:ext uri="{FF2B5EF4-FFF2-40B4-BE49-F238E27FC236}">
                <a16:creationId xmlns:a16="http://schemas.microsoft.com/office/drawing/2014/main" id="{EAADBCE8-63B5-1189-3BD1-1C1A61F62D0E}"/>
              </a:ext>
            </a:extLst>
          </p:cNvPr>
          <p:cNvSpPr txBox="1"/>
          <p:nvPr/>
        </p:nvSpPr>
        <p:spPr>
          <a:xfrm>
            <a:off x="5197475" y="1858442"/>
            <a:ext cx="521993" cy="230832"/>
          </a:xfrm>
          <a:prstGeom prst="rect">
            <a:avLst/>
          </a:prstGeom>
          <a:solidFill>
            <a:srgbClr val="404040"/>
          </a:solidFill>
        </p:spPr>
        <p:txBody>
          <a:bodyPr wrap="square" rtlCol="0">
            <a:spAutoFit/>
          </a:bodyPr>
          <a:lstStyle/>
          <a:p>
            <a:r>
              <a:rPr lang="en-US" sz="900" dirty="0">
                <a:solidFill>
                  <a:schemeClr val="bg1"/>
                </a:solidFill>
              </a:rPr>
              <a:t>SCAN</a:t>
            </a:r>
          </a:p>
        </p:txBody>
      </p:sp>
      <p:sp>
        <p:nvSpPr>
          <p:cNvPr id="14" name="TextBox 13">
            <a:extLst>
              <a:ext uri="{FF2B5EF4-FFF2-40B4-BE49-F238E27FC236}">
                <a16:creationId xmlns:a16="http://schemas.microsoft.com/office/drawing/2014/main" id="{AE458856-3DBB-55F4-52BD-64F2776D2B73}"/>
              </a:ext>
            </a:extLst>
          </p:cNvPr>
          <p:cNvSpPr txBox="1"/>
          <p:nvPr/>
        </p:nvSpPr>
        <p:spPr>
          <a:xfrm>
            <a:off x="5790239" y="1858610"/>
            <a:ext cx="498328" cy="230832"/>
          </a:xfrm>
          <a:prstGeom prst="rect">
            <a:avLst/>
          </a:prstGeom>
          <a:solidFill>
            <a:srgbClr val="404040"/>
          </a:solidFill>
        </p:spPr>
        <p:txBody>
          <a:bodyPr wrap="square" rtlCol="0">
            <a:spAutoFit/>
          </a:bodyPr>
          <a:lstStyle/>
          <a:p>
            <a:r>
              <a:rPr lang="en-US" sz="900" dirty="0">
                <a:solidFill>
                  <a:schemeClr val="bg1"/>
                </a:solidFill>
              </a:rPr>
              <a:t>NUIS</a:t>
            </a:r>
          </a:p>
        </p:txBody>
      </p:sp>
      <p:pic>
        <p:nvPicPr>
          <p:cNvPr id="17" name="Picture 16">
            <a:extLst>
              <a:ext uri="{FF2B5EF4-FFF2-40B4-BE49-F238E27FC236}">
                <a16:creationId xmlns:a16="http://schemas.microsoft.com/office/drawing/2014/main" id="{A62B0FA9-965C-C4E1-36E6-351DC6EE3408}"/>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806833" y="1106212"/>
            <a:ext cx="107951" cy="156951"/>
          </a:xfrm>
          <a:prstGeom prst="rect">
            <a:avLst/>
          </a:prstGeom>
        </p:spPr>
      </p:pic>
      <p:sp>
        <p:nvSpPr>
          <p:cNvPr id="18" name="TextBox 17">
            <a:extLst>
              <a:ext uri="{FF2B5EF4-FFF2-40B4-BE49-F238E27FC236}">
                <a16:creationId xmlns:a16="http://schemas.microsoft.com/office/drawing/2014/main" id="{C16EF270-BA47-643E-1223-32E3BCE35DEE}"/>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A9630CDB-CF86-3326-E0BA-8A6A76F72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3CFF9-6AA1-E725-F4F9-9DB7E063AC88}"/>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7342E42A-31B2-6EEC-BF13-414E3F9245C2}"/>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Trunked Radio Features</a:t>
            </a:r>
          </a:p>
        </p:txBody>
      </p:sp>
      <p:sp>
        <p:nvSpPr>
          <p:cNvPr id="37891" name="Rectangle 24">
            <a:extLst>
              <a:ext uri="{FF2B5EF4-FFF2-40B4-BE49-F238E27FC236}">
                <a16:creationId xmlns:a16="http://schemas.microsoft.com/office/drawing/2014/main" id="{9884954C-7D29-D0FA-7E3F-CCBC08551D58}"/>
              </a:ext>
            </a:extLst>
          </p:cNvPr>
          <p:cNvSpPr>
            <a:spLocks noGrp="1" noChangeAspect="1" noChangeArrowheads="1"/>
          </p:cNvSpPr>
          <p:nvPr>
            <p:ph type="title"/>
          </p:nvPr>
        </p:nvSpPr>
        <p:spPr/>
        <p:txBody>
          <a:bodyPr/>
          <a:lstStyle/>
          <a:p>
            <a:pPr>
              <a:spcAft>
                <a:spcPct val="25000"/>
              </a:spcAft>
            </a:pPr>
            <a:r>
              <a:rPr lang="en-US" altLang="en-US" dirty="0"/>
              <a:t>Site </a:t>
            </a:r>
            <a:r>
              <a:rPr lang="en-US" altLang="en-US" dirty="0" err="1"/>
              <a:t>Trunking</a:t>
            </a:r>
            <a:br>
              <a:rPr lang="en-US" altLang="en-US" dirty="0"/>
            </a:br>
            <a:br>
              <a:rPr lang="en-US" altLang="en-US" dirty="0"/>
            </a:br>
            <a:br>
              <a:rPr lang="en-US" altLang="en-US" dirty="0"/>
            </a:br>
            <a:endParaRPr lang="en-US" altLang="en-US" dirty="0">
              <a:solidFill>
                <a:srgbClr val="808080"/>
              </a:solidFill>
            </a:endParaRPr>
          </a:p>
        </p:txBody>
      </p:sp>
      <p:sp>
        <p:nvSpPr>
          <p:cNvPr id="37892" name="AutoShape 34">
            <a:extLst>
              <a:ext uri="{FF2B5EF4-FFF2-40B4-BE49-F238E27FC236}">
                <a16:creationId xmlns:a16="http://schemas.microsoft.com/office/drawing/2014/main" id="{84C74390-9E0C-300C-E2CC-3AF2B3C212B4}"/>
              </a:ext>
            </a:extLst>
          </p:cNvPr>
          <p:cNvSpPr>
            <a:spLocks noChangeArrowheads="1"/>
          </p:cNvSpPr>
          <p:nvPr/>
        </p:nvSpPr>
        <p:spPr bwMode="auto">
          <a:xfrm>
            <a:off x="745966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7893" name="AutoShape 35">
            <a:extLst>
              <a:ext uri="{FF2B5EF4-FFF2-40B4-BE49-F238E27FC236}">
                <a16:creationId xmlns:a16="http://schemas.microsoft.com/office/drawing/2014/main" id="{CBA7217F-5767-21EF-1751-577DF9FFFE96}"/>
              </a:ext>
            </a:extLst>
          </p:cNvPr>
          <p:cNvSpPr>
            <a:spLocks noChangeArrowheads="1"/>
          </p:cNvSpPr>
          <p:nvPr/>
        </p:nvSpPr>
        <p:spPr bwMode="auto">
          <a:xfrm>
            <a:off x="705961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7895" name="Picture 11">
            <a:extLst>
              <a:ext uri="{FF2B5EF4-FFF2-40B4-BE49-F238E27FC236}">
                <a16:creationId xmlns:a16="http://schemas.microsoft.com/office/drawing/2014/main" id="{EACC2447-0F6E-B951-E091-366764806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636713"/>
            <a:ext cx="9715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8" name="Rectangle 15">
            <a:extLst>
              <a:ext uri="{FF2B5EF4-FFF2-40B4-BE49-F238E27FC236}">
                <a16:creationId xmlns:a16="http://schemas.microsoft.com/office/drawing/2014/main" id="{50E251E3-9035-78DD-EC87-A1C30D49820D}"/>
              </a:ext>
            </a:extLst>
          </p:cNvPr>
          <p:cNvSpPr>
            <a:spLocks noChangeArrowheads="1"/>
          </p:cNvSpPr>
          <p:nvPr/>
        </p:nvSpPr>
        <p:spPr bwMode="auto">
          <a:xfrm>
            <a:off x="249238" y="3209926"/>
            <a:ext cx="3513138" cy="2002880"/>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 Site </a:t>
            </a:r>
            <a:r>
              <a:rPr lang="en-US" dirty="0" err="1"/>
              <a:t>Trunking</a:t>
            </a:r>
            <a:r>
              <a:rPr lang="en-US" dirty="0"/>
              <a:t> is a unique </a:t>
            </a:r>
            <a:r>
              <a:rPr lang="en-US" dirty="0" err="1"/>
              <a:t>Trunking</a:t>
            </a:r>
            <a:r>
              <a:rPr lang="en-US" dirty="0"/>
              <a:t> mode that is considered to be an interim mode of Wide </a:t>
            </a:r>
            <a:r>
              <a:rPr lang="en-US" dirty="0" err="1"/>
              <a:t>Trunking</a:t>
            </a:r>
            <a:r>
              <a:rPr lang="en-US" dirty="0"/>
              <a:t>.</a:t>
            </a:r>
          </a:p>
          <a:p>
            <a:r>
              <a:rPr lang="en-US" dirty="0"/>
              <a:t>On a P25 system, if a site should lose all connectivity to the System Core it sends out a message indicating that it is now in “Site </a:t>
            </a:r>
            <a:r>
              <a:rPr lang="en-US" dirty="0" err="1"/>
              <a:t>Trunking</a:t>
            </a:r>
            <a:r>
              <a:rPr lang="en-US" dirty="0"/>
              <a:t>” mode. It will continue to send out this message until link to the Core is repaired. Radios connected to a site in Site </a:t>
            </a:r>
            <a:r>
              <a:rPr lang="en-US" dirty="0" err="1"/>
              <a:t>Trunking</a:t>
            </a:r>
            <a:r>
              <a:rPr lang="en-US" dirty="0"/>
              <a:t> will be able to communicate with each other locally, but calls will not be received by units affiliated at other sites.</a:t>
            </a:r>
          </a:p>
        </p:txBody>
      </p:sp>
      <p:sp>
        <p:nvSpPr>
          <p:cNvPr id="3" name="AutoShape 92">
            <a:extLst>
              <a:ext uri="{FF2B5EF4-FFF2-40B4-BE49-F238E27FC236}">
                <a16:creationId xmlns:a16="http://schemas.microsoft.com/office/drawing/2014/main" id="{52191DBD-B25C-8064-1E87-AF73583FDA82}"/>
              </a:ext>
            </a:extLst>
          </p:cNvPr>
          <p:cNvSpPr>
            <a:spLocks noChangeArrowheads="1"/>
          </p:cNvSpPr>
          <p:nvPr/>
        </p:nvSpPr>
        <p:spPr bwMode="auto">
          <a:xfrm>
            <a:off x="4838300" y="2232114"/>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 name="AutoShape 94">
            <a:extLst>
              <a:ext uri="{FF2B5EF4-FFF2-40B4-BE49-F238E27FC236}">
                <a16:creationId xmlns:a16="http://schemas.microsoft.com/office/drawing/2014/main" id="{6B796ED3-B2C6-FC15-12AE-E78F2AB78C02}"/>
              </a:ext>
            </a:extLst>
          </p:cNvPr>
          <p:cNvSpPr>
            <a:spLocks noChangeArrowheads="1"/>
          </p:cNvSpPr>
          <p:nvPr/>
        </p:nvSpPr>
        <p:spPr bwMode="auto">
          <a:xfrm>
            <a:off x="7068737" y="2046376"/>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152DB8AF-819F-D1C1-789A-59E097338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961" y="886369"/>
            <a:ext cx="6194073" cy="1786283"/>
          </a:xfrm>
          <a:prstGeom prst="rect">
            <a:avLst/>
          </a:prstGeom>
        </p:spPr>
      </p:pic>
      <p:sp>
        <p:nvSpPr>
          <p:cNvPr id="10" name="TextBox 9">
            <a:extLst>
              <a:ext uri="{FF2B5EF4-FFF2-40B4-BE49-F238E27FC236}">
                <a16:creationId xmlns:a16="http://schemas.microsoft.com/office/drawing/2014/main" id="{912DA505-28D4-FE03-26D5-CC5EC16A128D}"/>
              </a:ext>
            </a:extLst>
          </p:cNvPr>
          <p:cNvSpPr txBox="1"/>
          <p:nvPr/>
        </p:nvSpPr>
        <p:spPr>
          <a:xfrm>
            <a:off x="3536931" y="1875563"/>
            <a:ext cx="497219" cy="230832"/>
          </a:xfrm>
          <a:prstGeom prst="rect">
            <a:avLst/>
          </a:prstGeom>
          <a:solidFill>
            <a:srgbClr val="404040"/>
          </a:solidFill>
        </p:spPr>
        <p:txBody>
          <a:bodyPr wrap="square" rtlCol="0">
            <a:spAutoFit/>
          </a:bodyPr>
          <a:lstStyle/>
          <a:p>
            <a:r>
              <a:rPr lang="en-US" sz="900" dirty="0">
                <a:solidFill>
                  <a:schemeClr val="bg1"/>
                </a:solidFill>
              </a:rPr>
              <a:t>MS01</a:t>
            </a:r>
            <a:endParaRPr lang="en-US" dirty="0">
              <a:solidFill>
                <a:schemeClr val="bg1"/>
              </a:solidFill>
            </a:endParaRPr>
          </a:p>
        </p:txBody>
      </p:sp>
      <p:sp>
        <p:nvSpPr>
          <p:cNvPr id="11" name="TextBox 10">
            <a:extLst>
              <a:ext uri="{FF2B5EF4-FFF2-40B4-BE49-F238E27FC236}">
                <a16:creationId xmlns:a16="http://schemas.microsoft.com/office/drawing/2014/main" id="{53BFB3B8-032D-53D5-A967-0002F815A486}"/>
              </a:ext>
            </a:extLst>
          </p:cNvPr>
          <p:cNvSpPr txBox="1"/>
          <p:nvPr/>
        </p:nvSpPr>
        <p:spPr>
          <a:xfrm>
            <a:off x="4099201" y="1863689"/>
            <a:ext cx="498328" cy="230832"/>
          </a:xfrm>
          <a:prstGeom prst="rect">
            <a:avLst/>
          </a:prstGeom>
          <a:solidFill>
            <a:srgbClr val="404040"/>
          </a:solidFill>
        </p:spPr>
        <p:txBody>
          <a:bodyPr wrap="square" rtlCol="0">
            <a:spAutoFit/>
          </a:bodyPr>
          <a:lstStyle/>
          <a:p>
            <a:r>
              <a:rPr lang="en-US" sz="900" dirty="0">
                <a:solidFill>
                  <a:schemeClr val="bg1"/>
                </a:solidFill>
              </a:rPr>
              <a:t>MS02</a:t>
            </a:r>
          </a:p>
        </p:txBody>
      </p:sp>
      <p:sp>
        <p:nvSpPr>
          <p:cNvPr id="12" name="TextBox 11">
            <a:extLst>
              <a:ext uri="{FF2B5EF4-FFF2-40B4-BE49-F238E27FC236}">
                <a16:creationId xmlns:a16="http://schemas.microsoft.com/office/drawing/2014/main" id="{9B0DE62B-FFB7-D6F5-1646-6A955E2233F4}"/>
              </a:ext>
            </a:extLst>
          </p:cNvPr>
          <p:cNvSpPr txBox="1"/>
          <p:nvPr/>
        </p:nvSpPr>
        <p:spPr>
          <a:xfrm>
            <a:off x="4662580" y="1858895"/>
            <a:ext cx="498328" cy="230832"/>
          </a:xfrm>
          <a:prstGeom prst="rect">
            <a:avLst/>
          </a:prstGeom>
          <a:solidFill>
            <a:srgbClr val="404040"/>
          </a:solidFill>
        </p:spPr>
        <p:txBody>
          <a:bodyPr wrap="square" rtlCol="0">
            <a:spAutoFit/>
          </a:bodyPr>
          <a:lstStyle/>
          <a:p>
            <a:r>
              <a:rPr lang="en-US" sz="900" dirty="0">
                <a:solidFill>
                  <a:schemeClr val="bg1"/>
                </a:solidFill>
              </a:rPr>
              <a:t>MS03</a:t>
            </a:r>
          </a:p>
        </p:txBody>
      </p:sp>
      <p:sp>
        <p:nvSpPr>
          <p:cNvPr id="13" name="TextBox 12">
            <a:extLst>
              <a:ext uri="{FF2B5EF4-FFF2-40B4-BE49-F238E27FC236}">
                <a16:creationId xmlns:a16="http://schemas.microsoft.com/office/drawing/2014/main" id="{62CB6EAE-0723-C244-EC6D-5173C9637B3D}"/>
              </a:ext>
            </a:extLst>
          </p:cNvPr>
          <p:cNvSpPr txBox="1"/>
          <p:nvPr/>
        </p:nvSpPr>
        <p:spPr>
          <a:xfrm>
            <a:off x="5197475" y="1858442"/>
            <a:ext cx="521993" cy="230832"/>
          </a:xfrm>
          <a:prstGeom prst="rect">
            <a:avLst/>
          </a:prstGeom>
          <a:solidFill>
            <a:srgbClr val="404040"/>
          </a:solidFill>
        </p:spPr>
        <p:txBody>
          <a:bodyPr wrap="square" rtlCol="0">
            <a:spAutoFit/>
          </a:bodyPr>
          <a:lstStyle/>
          <a:p>
            <a:r>
              <a:rPr lang="en-US" sz="900" dirty="0">
                <a:solidFill>
                  <a:schemeClr val="bg1"/>
                </a:solidFill>
              </a:rPr>
              <a:t>SCAN</a:t>
            </a:r>
          </a:p>
        </p:txBody>
      </p:sp>
      <p:sp>
        <p:nvSpPr>
          <p:cNvPr id="14" name="TextBox 13">
            <a:extLst>
              <a:ext uri="{FF2B5EF4-FFF2-40B4-BE49-F238E27FC236}">
                <a16:creationId xmlns:a16="http://schemas.microsoft.com/office/drawing/2014/main" id="{67AD33F4-576E-B5EA-6FCA-DE25C0C87610}"/>
              </a:ext>
            </a:extLst>
          </p:cNvPr>
          <p:cNvSpPr txBox="1"/>
          <p:nvPr/>
        </p:nvSpPr>
        <p:spPr>
          <a:xfrm>
            <a:off x="5790239" y="1858610"/>
            <a:ext cx="498328" cy="230832"/>
          </a:xfrm>
          <a:prstGeom prst="rect">
            <a:avLst/>
          </a:prstGeom>
          <a:solidFill>
            <a:srgbClr val="404040"/>
          </a:solidFill>
        </p:spPr>
        <p:txBody>
          <a:bodyPr wrap="square" rtlCol="0">
            <a:spAutoFit/>
          </a:bodyPr>
          <a:lstStyle/>
          <a:p>
            <a:r>
              <a:rPr lang="en-US" sz="900" dirty="0">
                <a:solidFill>
                  <a:schemeClr val="bg1"/>
                </a:solidFill>
              </a:rPr>
              <a:t>NUIS</a:t>
            </a:r>
          </a:p>
        </p:txBody>
      </p:sp>
      <p:sp>
        <p:nvSpPr>
          <p:cNvPr id="18" name="TextBox 17">
            <a:extLst>
              <a:ext uri="{FF2B5EF4-FFF2-40B4-BE49-F238E27FC236}">
                <a16:creationId xmlns:a16="http://schemas.microsoft.com/office/drawing/2014/main" id="{E5F7DA7C-FA7C-BB51-157F-182D83E834E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39563CA0-8572-718C-1483-2C77F1448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4" name="TextBox 3">
            <a:extLst>
              <a:ext uri="{FF2B5EF4-FFF2-40B4-BE49-F238E27FC236}">
                <a16:creationId xmlns:a16="http://schemas.microsoft.com/office/drawing/2014/main" id="{13C72211-346A-3282-0D73-285A5BA32545}"/>
              </a:ext>
            </a:extLst>
          </p:cNvPr>
          <p:cNvSpPr txBox="1"/>
          <p:nvPr/>
        </p:nvSpPr>
        <p:spPr>
          <a:xfrm>
            <a:off x="3547768" y="113248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a:t>Site </a:t>
            </a:r>
            <a:r>
              <a:rPr lang="en-US" sz="1600" dirty="0" err="1"/>
              <a:t>Trunking</a:t>
            </a:r>
            <a:endParaRPr lang="en-US" sz="1600" dirty="0"/>
          </a:p>
        </p:txBody>
      </p:sp>
      <p:pic>
        <p:nvPicPr>
          <p:cNvPr id="9" name="Picture 8">
            <a:extLst>
              <a:ext uri="{FF2B5EF4-FFF2-40B4-BE49-F238E27FC236}">
                <a16:creationId xmlns:a16="http://schemas.microsoft.com/office/drawing/2014/main" id="{CFF6DBAF-EA3D-8625-09CD-1531AA86E9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080" y="1108140"/>
            <a:ext cx="181884" cy="181884"/>
          </a:xfrm>
          <a:prstGeom prst="rect">
            <a:avLst/>
          </a:prstGeom>
          <a:solidFill>
            <a:schemeClr val="bg2">
              <a:lumMod val="65000"/>
              <a:alpha val="0"/>
            </a:schemeClr>
          </a:solidFill>
          <a:effectLst>
            <a:softEdge rad="12700"/>
          </a:effectLst>
        </p:spPr>
      </p:pic>
      <p:pic>
        <p:nvPicPr>
          <p:cNvPr id="17" name="Picture 16">
            <a:extLst>
              <a:ext uri="{FF2B5EF4-FFF2-40B4-BE49-F238E27FC236}">
                <a16:creationId xmlns:a16="http://schemas.microsoft.com/office/drawing/2014/main" id="{D405677A-EE90-CD3A-51B8-6A705FAD8E74}"/>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806833" y="1106212"/>
            <a:ext cx="107951" cy="156951"/>
          </a:xfrm>
          <a:prstGeom prst="rect">
            <a:avLst/>
          </a:prstGeom>
        </p:spPr>
      </p:pic>
    </p:spTree>
    <p:custDataLst>
      <p:tags r:id="rId1"/>
    </p:custDataLst>
    <p:extLst>
      <p:ext uri="{BB962C8B-B14F-4D97-AF65-F5344CB8AC3E}">
        <p14:creationId xmlns:p14="http://schemas.microsoft.com/office/powerpoint/2010/main" val="296454337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3259-622C-F184-E11F-7FB28635141D}"/>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F8C6280F-E5E6-AD58-C484-A5976A6EEC69}"/>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65ECC880-46B9-FEF6-9AEA-4DE34F9EE3BC}"/>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37892" name="AutoShape 34">
            <a:extLst>
              <a:ext uri="{FF2B5EF4-FFF2-40B4-BE49-F238E27FC236}">
                <a16:creationId xmlns:a16="http://schemas.microsoft.com/office/drawing/2014/main" id="{D5A61343-1D61-11CC-478D-33DA11103866}"/>
              </a:ext>
            </a:extLst>
          </p:cNvPr>
          <p:cNvSpPr>
            <a:spLocks noChangeArrowheads="1"/>
          </p:cNvSpPr>
          <p:nvPr/>
        </p:nvSpPr>
        <p:spPr bwMode="auto">
          <a:xfrm>
            <a:off x="745966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7893" name="AutoShape 35">
            <a:extLst>
              <a:ext uri="{FF2B5EF4-FFF2-40B4-BE49-F238E27FC236}">
                <a16:creationId xmlns:a16="http://schemas.microsoft.com/office/drawing/2014/main" id="{97C14251-1391-A147-263B-619839F6FBFC}"/>
              </a:ext>
            </a:extLst>
          </p:cNvPr>
          <p:cNvSpPr>
            <a:spLocks noChangeArrowheads="1"/>
          </p:cNvSpPr>
          <p:nvPr/>
        </p:nvSpPr>
        <p:spPr bwMode="auto">
          <a:xfrm>
            <a:off x="7059613" y="2139950"/>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7895" name="Picture 11">
            <a:extLst>
              <a:ext uri="{FF2B5EF4-FFF2-40B4-BE49-F238E27FC236}">
                <a16:creationId xmlns:a16="http://schemas.microsoft.com/office/drawing/2014/main" id="{99C0BAE4-536F-70F4-4FF5-9305D4DA4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636713"/>
            <a:ext cx="9715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AutoShape 92">
            <a:extLst>
              <a:ext uri="{FF2B5EF4-FFF2-40B4-BE49-F238E27FC236}">
                <a16:creationId xmlns:a16="http://schemas.microsoft.com/office/drawing/2014/main" id="{3A89ED5F-4837-2FFE-2CBA-86E55AB170FE}"/>
              </a:ext>
            </a:extLst>
          </p:cNvPr>
          <p:cNvSpPr>
            <a:spLocks noChangeArrowheads="1"/>
          </p:cNvSpPr>
          <p:nvPr/>
        </p:nvSpPr>
        <p:spPr bwMode="auto">
          <a:xfrm>
            <a:off x="4838300" y="2232114"/>
            <a:ext cx="441325" cy="2127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 name="AutoShape 94">
            <a:extLst>
              <a:ext uri="{FF2B5EF4-FFF2-40B4-BE49-F238E27FC236}">
                <a16:creationId xmlns:a16="http://schemas.microsoft.com/office/drawing/2014/main" id="{DDF52596-8659-8179-6D8A-274278DAA467}"/>
              </a:ext>
            </a:extLst>
          </p:cNvPr>
          <p:cNvSpPr>
            <a:spLocks noChangeArrowheads="1"/>
          </p:cNvSpPr>
          <p:nvPr/>
        </p:nvSpPr>
        <p:spPr bwMode="auto">
          <a:xfrm>
            <a:off x="7068737" y="2046376"/>
            <a:ext cx="158750" cy="7778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10462157-5E19-6777-0CBF-B8BA58887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961" y="886369"/>
            <a:ext cx="6194073" cy="1786283"/>
          </a:xfrm>
          <a:prstGeom prst="rect">
            <a:avLst/>
          </a:prstGeom>
        </p:spPr>
      </p:pic>
      <p:sp>
        <p:nvSpPr>
          <p:cNvPr id="10" name="TextBox 9">
            <a:extLst>
              <a:ext uri="{FF2B5EF4-FFF2-40B4-BE49-F238E27FC236}">
                <a16:creationId xmlns:a16="http://schemas.microsoft.com/office/drawing/2014/main" id="{68935E8C-2D42-4C9E-0D94-88DE894F841D}"/>
              </a:ext>
            </a:extLst>
          </p:cNvPr>
          <p:cNvSpPr txBox="1"/>
          <p:nvPr/>
        </p:nvSpPr>
        <p:spPr>
          <a:xfrm>
            <a:off x="3536931" y="1875563"/>
            <a:ext cx="497219" cy="230832"/>
          </a:xfrm>
          <a:prstGeom prst="rect">
            <a:avLst/>
          </a:prstGeom>
          <a:solidFill>
            <a:srgbClr val="404040"/>
          </a:solidFill>
        </p:spPr>
        <p:txBody>
          <a:bodyPr wrap="square" rtlCol="0">
            <a:spAutoFit/>
          </a:bodyPr>
          <a:lstStyle/>
          <a:p>
            <a:r>
              <a:rPr lang="en-US" sz="900" dirty="0">
                <a:solidFill>
                  <a:schemeClr val="bg1"/>
                </a:solidFill>
              </a:rPr>
              <a:t>MS01</a:t>
            </a:r>
            <a:endParaRPr lang="en-US" dirty="0">
              <a:solidFill>
                <a:schemeClr val="bg1"/>
              </a:solidFill>
            </a:endParaRPr>
          </a:p>
        </p:txBody>
      </p:sp>
      <p:sp>
        <p:nvSpPr>
          <p:cNvPr id="11" name="TextBox 10">
            <a:extLst>
              <a:ext uri="{FF2B5EF4-FFF2-40B4-BE49-F238E27FC236}">
                <a16:creationId xmlns:a16="http://schemas.microsoft.com/office/drawing/2014/main" id="{4D133A42-1385-3F28-D562-61D8A1CE6534}"/>
              </a:ext>
            </a:extLst>
          </p:cNvPr>
          <p:cNvSpPr txBox="1"/>
          <p:nvPr/>
        </p:nvSpPr>
        <p:spPr>
          <a:xfrm>
            <a:off x="4099201" y="1863689"/>
            <a:ext cx="498328" cy="230832"/>
          </a:xfrm>
          <a:prstGeom prst="rect">
            <a:avLst/>
          </a:prstGeom>
          <a:solidFill>
            <a:srgbClr val="404040"/>
          </a:solidFill>
        </p:spPr>
        <p:txBody>
          <a:bodyPr wrap="square" rtlCol="0">
            <a:spAutoFit/>
          </a:bodyPr>
          <a:lstStyle/>
          <a:p>
            <a:r>
              <a:rPr lang="en-US" sz="900" dirty="0">
                <a:solidFill>
                  <a:schemeClr val="bg1"/>
                </a:solidFill>
              </a:rPr>
              <a:t>MS02</a:t>
            </a:r>
          </a:p>
        </p:txBody>
      </p:sp>
      <p:sp>
        <p:nvSpPr>
          <p:cNvPr id="12" name="TextBox 11">
            <a:extLst>
              <a:ext uri="{FF2B5EF4-FFF2-40B4-BE49-F238E27FC236}">
                <a16:creationId xmlns:a16="http://schemas.microsoft.com/office/drawing/2014/main" id="{E482605C-AAAC-4A6A-B0A2-9E46D2E2519B}"/>
              </a:ext>
            </a:extLst>
          </p:cNvPr>
          <p:cNvSpPr txBox="1"/>
          <p:nvPr/>
        </p:nvSpPr>
        <p:spPr>
          <a:xfrm>
            <a:off x="4662580" y="1858895"/>
            <a:ext cx="498328" cy="230832"/>
          </a:xfrm>
          <a:prstGeom prst="rect">
            <a:avLst/>
          </a:prstGeom>
          <a:solidFill>
            <a:srgbClr val="404040"/>
          </a:solidFill>
        </p:spPr>
        <p:txBody>
          <a:bodyPr wrap="square" rtlCol="0">
            <a:spAutoFit/>
          </a:bodyPr>
          <a:lstStyle/>
          <a:p>
            <a:r>
              <a:rPr lang="en-US" sz="900" dirty="0">
                <a:solidFill>
                  <a:schemeClr val="bg1"/>
                </a:solidFill>
              </a:rPr>
              <a:t>MS03</a:t>
            </a:r>
          </a:p>
        </p:txBody>
      </p:sp>
      <p:sp>
        <p:nvSpPr>
          <p:cNvPr id="13" name="TextBox 12">
            <a:extLst>
              <a:ext uri="{FF2B5EF4-FFF2-40B4-BE49-F238E27FC236}">
                <a16:creationId xmlns:a16="http://schemas.microsoft.com/office/drawing/2014/main" id="{C87F115E-A5A5-2A32-1704-304CB8F53F67}"/>
              </a:ext>
            </a:extLst>
          </p:cNvPr>
          <p:cNvSpPr txBox="1"/>
          <p:nvPr/>
        </p:nvSpPr>
        <p:spPr>
          <a:xfrm>
            <a:off x="5197475" y="1858442"/>
            <a:ext cx="521993" cy="230832"/>
          </a:xfrm>
          <a:prstGeom prst="rect">
            <a:avLst/>
          </a:prstGeom>
          <a:solidFill>
            <a:srgbClr val="404040"/>
          </a:solidFill>
        </p:spPr>
        <p:txBody>
          <a:bodyPr wrap="square" rtlCol="0">
            <a:spAutoFit/>
          </a:bodyPr>
          <a:lstStyle/>
          <a:p>
            <a:r>
              <a:rPr lang="en-US" sz="900" dirty="0">
                <a:solidFill>
                  <a:schemeClr val="bg1"/>
                </a:solidFill>
              </a:rPr>
              <a:t>SCAN</a:t>
            </a:r>
          </a:p>
        </p:txBody>
      </p:sp>
      <p:sp>
        <p:nvSpPr>
          <p:cNvPr id="14" name="TextBox 13">
            <a:extLst>
              <a:ext uri="{FF2B5EF4-FFF2-40B4-BE49-F238E27FC236}">
                <a16:creationId xmlns:a16="http://schemas.microsoft.com/office/drawing/2014/main" id="{EE71F5EF-4FDA-18AC-C463-FA6533109E50}"/>
              </a:ext>
            </a:extLst>
          </p:cNvPr>
          <p:cNvSpPr txBox="1"/>
          <p:nvPr/>
        </p:nvSpPr>
        <p:spPr>
          <a:xfrm>
            <a:off x="5790239" y="1858610"/>
            <a:ext cx="498328" cy="230832"/>
          </a:xfrm>
          <a:prstGeom prst="rect">
            <a:avLst/>
          </a:prstGeom>
          <a:solidFill>
            <a:srgbClr val="404040"/>
          </a:solidFill>
        </p:spPr>
        <p:txBody>
          <a:bodyPr wrap="square" rtlCol="0">
            <a:spAutoFit/>
          </a:bodyPr>
          <a:lstStyle/>
          <a:p>
            <a:r>
              <a:rPr lang="en-US" sz="900" dirty="0">
                <a:solidFill>
                  <a:schemeClr val="bg1"/>
                </a:solidFill>
              </a:rPr>
              <a:t>NUIS</a:t>
            </a:r>
          </a:p>
        </p:txBody>
      </p:sp>
      <p:sp>
        <p:nvSpPr>
          <p:cNvPr id="18" name="TextBox 17">
            <a:extLst>
              <a:ext uri="{FF2B5EF4-FFF2-40B4-BE49-F238E27FC236}">
                <a16:creationId xmlns:a16="http://schemas.microsoft.com/office/drawing/2014/main" id="{C04AD43C-1983-7E91-E06A-C818F828BC7E}"/>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A000D9AD-DE11-D782-83E6-36CB60C9E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4" name="TextBox 3">
            <a:extLst>
              <a:ext uri="{FF2B5EF4-FFF2-40B4-BE49-F238E27FC236}">
                <a16:creationId xmlns:a16="http://schemas.microsoft.com/office/drawing/2014/main" id="{F49DEFF9-328E-824C-86DE-545A9F662253}"/>
              </a:ext>
            </a:extLst>
          </p:cNvPr>
          <p:cNvSpPr txBox="1"/>
          <p:nvPr/>
        </p:nvSpPr>
        <p:spPr>
          <a:xfrm>
            <a:off x="3547768" y="1132486"/>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9" name="Picture 8">
            <a:extLst>
              <a:ext uri="{FF2B5EF4-FFF2-40B4-BE49-F238E27FC236}">
                <a16:creationId xmlns:a16="http://schemas.microsoft.com/office/drawing/2014/main" id="{6FFF3B7E-0BC6-235F-A945-9C655DD0E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080" y="1108140"/>
            <a:ext cx="181884" cy="181884"/>
          </a:xfrm>
          <a:prstGeom prst="rect">
            <a:avLst/>
          </a:prstGeom>
          <a:solidFill>
            <a:schemeClr val="bg2">
              <a:lumMod val="65000"/>
              <a:alpha val="0"/>
            </a:schemeClr>
          </a:solidFill>
          <a:effectLst>
            <a:softEdge rad="12700"/>
          </a:effectLst>
        </p:spPr>
      </p:pic>
      <p:pic>
        <p:nvPicPr>
          <p:cNvPr id="17" name="Picture 16">
            <a:extLst>
              <a:ext uri="{FF2B5EF4-FFF2-40B4-BE49-F238E27FC236}">
                <a16:creationId xmlns:a16="http://schemas.microsoft.com/office/drawing/2014/main" id="{5B835053-D5CB-F16E-2A92-350DEEC0B19F}"/>
              </a:ext>
            </a:extLst>
          </p:cNvPr>
          <p:cNvPicPr>
            <a:picLocks noChangeAspect="1"/>
          </p:cNvPicPr>
          <p:nvPr/>
        </p:nvPicPr>
        <p:blipFill>
          <a:blip r:embed="rId7">
            <a:extLst>
              <a:ext uri="{28A0092B-C50C-407E-A947-70E740481C1C}">
                <a14:useLocalDpi xmlns:a14="http://schemas.microsoft.com/office/drawing/2010/main" val="0"/>
              </a:ext>
            </a:extLst>
          </a:blip>
          <a:srcRect l="15123" t="27400" r="82414" b="70027"/>
          <a:stretch>
            <a:fillRect/>
          </a:stretch>
        </p:blipFill>
        <p:spPr>
          <a:xfrm>
            <a:off x="5806833" y="1106212"/>
            <a:ext cx="107951" cy="156951"/>
          </a:xfrm>
          <a:prstGeom prst="rect">
            <a:avLst/>
          </a:prstGeom>
        </p:spPr>
      </p:pic>
      <p:sp>
        <p:nvSpPr>
          <p:cNvPr id="7" name="TextBox 6">
            <a:extLst>
              <a:ext uri="{FF2B5EF4-FFF2-40B4-BE49-F238E27FC236}">
                <a16:creationId xmlns:a16="http://schemas.microsoft.com/office/drawing/2014/main" id="{B6FEE715-EDAF-E35A-3CDB-CC09B3617C31}"/>
              </a:ext>
            </a:extLst>
          </p:cNvPr>
          <p:cNvSpPr txBox="1"/>
          <p:nvPr/>
        </p:nvSpPr>
        <p:spPr>
          <a:xfrm>
            <a:off x="2284281" y="3515216"/>
            <a:ext cx="4625313" cy="954107"/>
          </a:xfrm>
          <a:prstGeom prst="rect">
            <a:avLst/>
          </a:prstGeom>
          <a:noFill/>
          <a:ln w="28575">
            <a:solidFill>
              <a:srgbClr val="CDCDCD"/>
            </a:solidFill>
          </a:ln>
        </p:spPr>
        <p:txBody>
          <a:bodyPr wrap="square" rtlCol="0">
            <a:spAutoFit/>
          </a:bodyPr>
          <a:lstStyle/>
          <a:p>
            <a:r>
              <a:rPr lang="en-US" sz="2800" b="1" dirty="0"/>
              <a:t>Examples of Agency </a:t>
            </a:r>
            <a:r>
              <a:rPr lang="en-US" sz="2800" b="1" dirty="0" err="1"/>
              <a:t>Fleetmaps</a:t>
            </a:r>
            <a:r>
              <a:rPr lang="en-US" sz="2800" b="1" dirty="0"/>
              <a:t>:</a:t>
            </a:r>
          </a:p>
        </p:txBody>
      </p:sp>
    </p:spTree>
    <p:custDataLst>
      <p:tags r:id="rId1"/>
    </p:custDataLst>
    <p:extLst>
      <p:ext uri="{BB962C8B-B14F-4D97-AF65-F5344CB8AC3E}">
        <p14:creationId xmlns:p14="http://schemas.microsoft.com/office/powerpoint/2010/main" val="300145999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715FD-B57A-2C54-F307-14B87584000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684BD11-0FAF-735D-274D-61B329DFFC0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76249548-5EB1-7FD7-99B6-54D73E5284DE}"/>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1AE6BEB-2AAF-4D20-CEA4-FE193EEC99F8}"/>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C0837145-9EC1-A05E-1433-CE03D500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004BDF3-30EF-CAAB-9978-183889896E25}"/>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8B1CDDF4-B463-8CA4-E9D7-6A498D3F6B8C}"/>
              </a:ext>
            </a:extLst>
          </p:cNvPr>
          <p:cNvPicPr>
            <a:picLocks noChangeAspect="1"/>
          </p:cNvPicPr>
          <p:nvPr/>
        </p:nvPicPr>
        <p:blipFill>
          <a:blip r:embed="rId5">
            <a:extLst>
              <a:ext uri="{28A0092B-C50C-407E-A947-70E740481C1C}">
                <a14:useLocalDpi xmlns:a14="http://schemas.microsoft.com/office/drawing/2010/main" val="0"/>
              </a:ext>
            </a:extLst>
          </a:blip>
          <a:srcRect t="669" b="18227"/>
          <a:stretch>
            <a:fillRect/>
          </a:stretch>
        </p:blipFill>
        <p:spPr>
          <a:xfrm>
            <a:off x="1235000" y="731837"/>
            <a:ext cx="5393113" cy="4946650"/>
          </a:xfrm>
          <a:prstGeom prst="rect">
            <a:avLst/>
          </a:prstGeom>
        </p:spPr>
      </p:pic>
      <p:sp>
        <p:nvSpPr>
          <p:cNvPr id="21" name="Rectangle 24">
            <a:extLst>
              <a:ext uri="{FF2B5EF4-FFF2-40B4-BE49-F238E27FC236}">
                <a16:creationId xmlns:a16="http://schemas.microsoft.com/office/drawing/2014/main" id="{AD274660-7DF8-E2E3-FFA2-1B45A267E789}"/>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EMS </a:t>
            </a:r>
            <a:r>
              <a:rPr lang="en-US" altLang="en-US" kern="0" dirty="0" err="1"/>
              <a:t>Fleetmap</a:t>
            </a:r>
            <a:br>
              <a:rPr lang="en-US" altLang="en-US" kern="0" dirty="0"/>
            </a:br>
            <a:br>
              <a:rPr lang="en-US" altLang="en-US" kern="0" dirty="0"/>
            </a:br>
            <a:br>
              <a:rPr lang="en-US" altLang="en-US" kern="0" dirty="0"/>
            </a:br>
            <a:endParaRPr lang="en-US" altLang="en-US" kern="0" dirty="0">
              <a:solidFill>
                <a:srgbClr val="808080"/>
              </a:solidFill>
            </a:endParaRPr>
          </a:p>
        </p:txBody>
      </p:sp>
    </p:spTree>
    <p:custDataLst>
      <p:tags r:id="rId1"/>
    </p:custDataLst>
    <p:extLst>
      <p:ext uri="{BB962C8B-B14F-4D97-AF65-F5344CB8AC3E}">
        <p14:creationId xmlns:p14="http://schemas.microsoft.com/office/powerpoint/2010/main" val="179324651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153D-39D5-E4F8-194C-36A18F19829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F782BC99-1227-DBBC-B438-23AB5863EC7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CE0D5FB4-F82F-23EC-A9BC-923F5F6C5A86}"/>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4B23A45A-2400-2395-8385-E72DE09FCE0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1245CA32-BCD4-16B4-7CFB-417B8393C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E095753-EA9C-9C7B-D2EA-1CFC8B3CCF16}"/>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FFBEAAB7-7CA1-700C-7830-B3216A08C417}"/>
              </a:ext>
            </a:extLst>
          </p:cNvPr>
          <p:cNvPicPr>
            <a:picLocks noChangeAspect="1"/>
          </p:cNvPicPr>
          <p:nvPr/>
        </p:nvPicPr>
        <p:blipFill>
          <a:blip r:embed="rId5">
            <a:extLst>
              <a:ext uri="{28A0092B-C50C-407E-A947-70E740481C1C}">
                <a14:useLocalDpi xmlns:a14="http://schemas.microsoft.com/office/drawing/2010/main" val="0"/>
              </a:ext>
            </a:extLst>
          </a:blip>
          <a:srcRect t="1650"/>
          <a:stretch>
            <a:fillRect/>
          </a:stretch>
        </p:blipFill>
        <p:spPr>
          <a:xfrm>
            <a:off x="1219095" y="2023870"/>
            <a:ext cx="5393114" cy="1251539"/>
          </a:xfrm>
          <a:prstGeom prst="rect">
            <a:avLst/>
          </a:prstGeom>
        </p:spPr>
      </p:pic>
      <p:pic>
        <p:nvPicPr>
          <p:cNvPr id="3" name="Picture 2">
            <a:extLst>
              <a:ext uri="{FF2B5EF4-FFF2-40B4-BE49-F238E27FC236}">
                <a16:creationId xmlns:a16="http://schemas.microsoft.com/office/drawing/2014/main" id="{8A668713-D215-8F5E-A837-244A7E43E062}"/>
              </a:ext>
            </a:extLst>
          </p:cNvPr>
          <p:cNvPicPr>
            <a:picLocks noChangeAspect="1"/>
          </p:cNvPicPr>
          <p:nvPr/>
        </p:nvPicPr>
        <p:blipFill>
          <a:blip r:embed="rId6">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pic>
        <p:nvPicPr>
          <p:cNvPr id="4" name="Picture 3">
            <a:extLst>
              <a:ext uri="{FF2B5EF4-FFF2-40B4-BE49-F238E27FC236}">
                <a16:creationId xmlns:a16="http://schemas.microsoft.com/office/drawing/2014/main" id="{84C344CF-5457-4FC7-9905-BBEA7DF4AC98}"/>
              </a:ext>
            </a:extLst>
          </p:cNvPr>
          <p:cNvPicPr>
            <a:picLocks noChangeAspect="1"/>
          </p:cNvPicPr>
          <p:nvPr/>
        </p:nvPicPr>
        <p:blipFill>
          <a:blip r:embed="rId6">
            <a:extLst>
              <a:ext uri="{28A0092B-C50C-407E-A947-70E740481C1C}">
                <a14:useLocalDpi xmlns:a14="http://schemas.microsoft.com/office/drawing/2010/main" val="0"/>
              </a:ext>
            </a:extLst>
          </a:blip>
          <a:srcRect t="81836"/>
          <a:stretch>
            <a:fillRect/>
          </a:stretch>
        </p:blipFill>
        <p:spPr>
          <a:xfrm>
            <a:off x="1219096" y="915988"/>
            <a:ext cx="5393113" cy="1107882"/>
          </a:xfrm>
          <a:prstGeom prst="rect">
            <a:avLst/>
          </a:prstGeom>
        </p:spPr>
      </p:pic>
      <p:sp>
        <p:nvSpPr>
          <p:cNvPr id="5" name="Rectangle 24">
            <a:extLst>
              <a:ext uri="{FF2B5EF4-FFF2-40B4-BE49-F238E27FC236}">
                <a16:creationId xmlns:a16="http://schemas.microsoft.com/office/drawing/2014/main" id="{8971D09E-0069-B86F-92AF-196E0D03319F}"/>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EMS </a:t>
            </a:r>
            <a:r>
              <a:rPr lang="en-US" altLang="en-US" kern="0" dirty="0" err="1"/>
              <a:t>Fleetmap</a:t>
            </a:r>
            <a:r>
              <a:rPr lang="en-US" altLang="en-US" kern="0" dirty="0"/>
              <a:t> (cont’d)</a:t>
            </a:r>
            <a:br>
              <a:rPr lang="en-US" altLang="en-US" kern="0" dirty="0"/>
            </a:br>
            <a:br>
              <a:rPr lang="en-US" altLang="en-US" kern="0" dirty="0"/>
            </a:br>
            <a:br>
              <a:rPr lang="en-US" altLang="en-US" kern="0" dirty="0"/>
            </a:br>
            <a:endParaRPr lang="en-US" altLang="en-US" kern="0" dirty="0">
              <a:solidFill>
                <a:srgbClr val="808080"/>
              </a:solidFill>
            </a:endParaRPr>
          </a:p>
        </p:txBody>
      </p:sp>
    </p:spTree>
    <p:custDataLst>
      <p:tags r:id="rId1"/>
    </p:custDataLst>
    <p:extLst>
      <p:ext uri="{BB962C8B-B14F-4D97-AF65-F5344CB8AC3E}">
        <p14:creationId xmlns:p14="http://schemas.microsoft.com/office/powerpoint/2010/main" val="209022713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49D88DC2-3CEA-9BBF-6EF1-8C44AC073047}"/>
              </a:ext>
            </a:extLst>
          </p:cNvPr>
          <p:cNvSpPr txBox="1">
            <a:spLocks noChangeArrowheads="1"/>
          </p:cNvSpPr>
          <p:nvPr/>
        </p:nvSpPr>
        <p:spPr bwMode="auto">
          <a:xfrm>
            <a:off x="3975100" y="3352800"/>
            <a:ext cx="3886200" cy="1524000"/>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solidFill>
                  <a:schemeClr val="bg1"/>
                </a:solidFill>
              </a:rPr>
              <a:t>This tutorial has been prepared exclusively for you, based on your system configuration and radio layout.</a:t>
            </a:r>
          </a:p>
          <a:p>
            <a:pPr algn="l" eaLnBrk="1" hangingPunct="1">
              <a:spcBef>
                <a:spcPct val="0"/>
              </a:spcBef>
              <a:spcAft>
                <a:spcPct val="25000"/>
              </a:spcAft>
            </a:pPr>
            <a:r>
              <a:rPr lang="en-US" altLang="en-US" dirty="0">
                <a:solidFill>
                  <a:schemeClr val="bg1"/>
                </a:solidFill>
              </a:rPr>
              <a:t>It has been designed for easy comprehension, and guides you through each procedure, step by step. However, for in-depth system or radio information, you should consult your system administrator.</a:t>
            </a:r>
          </a:p>
          <a:p>
            <a:pPr algn="l" eaLnBrk="1" hangingPunct="1">
              <a:spcBef>
                <a:spcPct val="0"/>
              </a:spcBef>
              <a:spcAft>
                <a:spcPct val="25000"/>
              </a:spcAft>
            </a:pPr>
            <a:r>
              <a:rPr lang="en-US" altLang="en-US" dirty="0">
                <a:solidFill>
                  <a:schemeClr val="bg1"/>
                </a:solidFill>
              </a:rPr>
              <a:t>Keep in mind that each radio and each system is customer configurable.</a:t>
            </a:r>
          </a:p>
        </p:txBody>
      </p:sp>
      <p:sp>
        <p:nvSpPr>
          <p:cNvPr id="20485" name="Text Box 10">
            <a:extLst>
              <a:ext uri="{FF2B5EF4-FFF2-40B4-BE49-F238E27FC236}">
                <a16:creationId xmlns:a16="http://schemas.microsoft.com/office/drawing/2014/main" id="{3D4FAAD1-6AC4-584E-1C9A-D5D811914456}"/>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0486" name="Rectangle 11">
            <a:extLst>
              <a:ext uri="{FF2B5EF4-FFF2-40B4-BE49-F238E27FC236}">
                <a16:creationId xmlns:a16="http://schemas.microsoft.com/office/drawing/2014/main" id="{B1D3CA5F-51E2-9458-1678-A6792A73A889}"/>
              </a:ext>
            </a:extLst>
          </p:cNvPr>
          <p:cNvSpPr>
            <a:spLocks noGrp="1" noChangeAspect="1" noChangeArrowheads="1"/>
          </p:cNvSpPr>
          <p:nvPr>
            <p:ph type="title"/>
          </p:nvPr>
        </p:nvSpPr>
        <p:spPr/>
        <p:txBody>
          <a:bodyPr/>
          <a:lstStyle/>
          <a:p>
            <a:pPr eaLnBrk="1" hangingPunct="1">
              <a:spcAft>
                <a:spcPct val="25000"/>
              </a:spcAft>
            </a:pPr>
            <a:r>
              <a:rPr lang="en-US" altLang="en-US"/>
              <a:t>Welcome</a:t>
            </a:r>
          </a:p>
        </p:txBody>
      </p:sp>
      <p:pic>
        <p:nvPicPr>
          <p:cNvPr id="2" name="image1.jpg">
            <a:extLst>
              <a:ext uri="{FF2B5EF4-FFF2-40B4-BE49-F238E27FC236}">
                <a16:creationId xmlns:a16="http://schemas.microsoft.com/office/drawing/2014/main" id="{D656AC75-C34B-1AD2-F5D0-B8D94056CF58}"/>
              </a:ext>
            </a:extLst>
          </p:cNvPr>
          <p:cNvPicPr preferRelativeResize="0"/>
          <p:nvPr/>
        </p:nvPicPr>
        <p:blipFill>
          <a:blip r:embed="rId4" cstate="print"/>
          <a:stretch>
            <a:fillRect/>
          </a:stretch>
        </p:blipFill>
        <p:spPr>
          <a:xfrm>
            <a:off x="1842504" y="892176"/>
            <a:ext cx="6119675" cy="1782011"/>
          </a:xfrm>
          <a:prstGeom prst="rect">
            <a:avLst/>
          </a:prstGeom>
          <a:noFill/>
          <a:effectLst/>
        </p:spPr>
      </p:pic>
      <p:pic>
        <p:nvPicPr>
          <p:cNvPr id="4" name="Picture 3">
            <a:extLst>
              <a:ext uri="{FF2B5EF4-FFF2-40B4-BE49-F238E27FC236}">
                <a16:creationId xmlns:a16="http://schemas.microsoft.com/office/drawing/2014/main" id="{6E1EC11F-A7E2-DDF4-592F-36C60B83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5" name="TextBox 4">
            <a:extLst>
              <a:ext uri="{FF2B5EF4-FFF2-40B4-BE49-F238E27FC236}">
                <a16:creationId xmlns:a16="http://schemas.microsoft.com/office/drawing/2014/main" id="{17E69494-BDF3-E72B-6D5A-4E1D9AB4449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3" name="Picture 2">
            <a:extLst>
              <a:ext uri="{FF2B5EF4-FFF2-40B4-BE49-F238E27FC236}">
                <a16:creationId xmlns:a16="http://schemas.microsoft.com/office/drawing/2014/main" id="{E7E836DA-4D8C-A9BD-0AD1-6663C86CC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1348-84A0-2AE0-7D8C-8F36C32ECE6C}"/>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DCA5320-285A-95B1-09EC-11315F9DBECC}"/>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646FAE77-A837-9765-416C-D3ABED67C9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A10EC50-F691-9CC9-9FCB-3F8B8DCB704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2F712E12-B5BA-2ED4-AF50-FFFE32BC9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C2480EF-9E71-F6BF-2091-E597DFCCB9CC}"/>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CD03C99E-DBD6-B428-65CC-7E46F182D437}"/>
              </a:ext>
            </a:extLst>
          </p:cNvPr>
          <p:cNvPicPr>
            <a:picLocks noChangeAspect="1"/>
          </p:cNvPicPr>
          <p:nvPr/>
        </p:nvPicPr>
        <p:blipFill>
          <a:blip r:embed="rId5">
            <a:extLst>
              <a:ext uri="{28A0092B-C50C-407E-A947-70E740481C1C}">
                <a14:useLocalDpi xmlns:a14="http://schemas.microsoft.com/office/drawing/2010/main" val="0"/>
              </a:ext>
            </a:extLst>
          </a:blip>
          <a:srcRect t="470" b="17543"/>
          <a:stretch>
            <a:fillRect/>
          </a:stretch>
        </p:blipFill>
        <p:spPr>
          <a:xfrm>
            <a:off x="1197851" y="677981"/>
            <a:ext cx="5386479" cy="5000506"/>
          </a:xfrm>
          <a:prstGeom prst="rect">
            <a:avLst/>
          </a:prstGeom>
        </p:spPr>
      </p:pic>
      <p:sp>
        <p:nvSpPr>
          <p:cNvPr id="7" name="Rectangle 24">
            <a:extLst>
              <a:ext uri="{FF2B5EF4-FFF2-40B4-BE49-F238E27FC236}">
                <a16:creationId xmlns:a16="http://schemas.microsoft.com/office/drawing/2014/main" id="{529FB537-5907-BD7D-4123-629DCBFDF1B6}"/>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Law Enforcement </a:t>
            </a:r>
            <a:r>
              <a:rPr lang="en-US" altLang="en-US" kern="0" dirty="0" err="1"/>
              <a:t>Fleetmap</a:t>
            </a:r>
            <a:br>
              <a:rPr lang="en-US" altLang="en-US" kern="0" dirty="0"/>
            </a:br>
            <a:br>
              <a:rPr lang="en-US" altLang="en-US" kern="0" dirty="0"/>
            </a:br>
            <a:br>
              <a:rPr lang="en-US" altLang="en-US" kern="0" dirty="0"/>
            </a:br>
            <a:endParaRPr lang="en-US" altLang="en-US" kern="0" dirty="0">
              <a:solidFill>
                <a:srgbClr val="808080"/>
              </a:solidFill>
            </a:endParaRPr>
          </a:p>
        </p:txBody>
      </p:sp>
    </p:spTree>
    <p:custDataLst>
      <p:tags r:id="rId1"/>
    </p:custDataLst>
    <p:extLst>
      <p:ext uri="{BB962C8B-B14F-4D97-AF65-F5344CB8AC3E}">
        <p14:creationId xmlns:p14="http://schemas.microsoft.com/office/powerpoint/2010/main" val="450063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212E-2118-AC0C-EADA-8562EDB11F91}"/>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DEDAAF4-C6B7-34EE-8341-27D9666867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5CF8A173-014B-DA91-5C7D-2F725F773549}"/>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D33C2876-317D-E430-E725-7B873221632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ED8E14C7-9BFC-8955-8979-83CE22718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C6BFF29-85E5-885C-87EB-34243A74CBA9}"/>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03AD92E-8BEA-D719-F976-BB1CBE3AE344}"/>
              </a:ext>
            </a:extLst>
          </p:cNvPr>
          <p:cNvPicPr>
            <a:picLocks noChangeAspect="1"/>
          </p:cNvPicPr>
          <p:nvPr/>
        </p:nvPicPr>
        <p:blipFill>
          <a:blip r:embed="rId5">
            <a:extLst>
              <a:ext uri="{28A0092B-C50C-407E-A947-70E740481C1C}">
                <a14:useLocalDpi xmlns:a14="http://schemas.microsoft.com/office/drawing/2010/main" val="0"/>
              </a:ext>
            </a:extLst>
          </a:blip>
          <a:srcRect t="2781"/>
          <a:stretch>
            <a:fillRect/>
          </a:stretch>
        </p:blipFill>
        <p:spPr>
          <a:xfrm>
            <a:off x="1219097" y="1991343"/>
            <a:ext cx="5393113" cy="1266780"/>
          </a:xfrm>
          <a:prstGeom prst="rect">
            <a:avLst/>
          </a:prstGeom>
        </p:spPr>
      </p:pic>
      <p:pic>
        <p:nvPicPr>
          <p:cNvPr id="3" name="Picture 2">
            <a:extLst>
              <a:ext uri="{FF2B5EF4-FFF2-40B4-BE49-F238E27FC236}">
                <a16:creationId xmlns:a16="http://schemas.microsoft.com/office/drawing/2014/main" id="{6246FC6F-0C6C-670F-8E76-FC1C359C9E51}"/>
              </a:ext>
            </a:extLst>
          </p:cNvPr>
          <p:cNvPicPr>
            <a:picLocks noChangeAspect="1"/>
          </p:cNvPicPr>
          <p:nvPr/>
        </p:nvPicPr>
        <p:blipFill>
          <a:blip r:embed="rId6">
            <a:extLst>
              <a:ext uri="{28A0092B-C50C-407E-A947-70E740481C1C}">
                <a14:useLocalDpi xmlns:a14="http://schemas.microsoft.com/office/drawing/2010/main" val="0"/>
              </a:ext>
            </a:extLst>
          </a:blip>
          <a:srcRect t="82197"/>
          <a:stretch>
            <a:fillRect/>
          </a:stretch>
        </p:blipFill>
        <p:spPr>
          <a:xfrm>
            <a:off x="1219097" y="905493"/>
            <a:ext cx="5386479" cy="1085850"/>
          </a:xfrm>
          <a:prstGeom prst="rect">
            <a:avLst/>
          </a:prstGeom>
        </p:spPr>
      </p:pic>
      <p:pic>
        <p:nvPicPr>
          <p:cNvPr id="4" name="Picture 3">
            <a:extLst>
              <a:ext uri="{FF2B5EF4-FFF2-40B4-BE49-F238E27FC236}">
                <a16:creationId xmlns:a16="http://schemas.microsoft.com/office/drawing/2014/main" id="{162AB0D2-F5AF-BC1F-1EEE-6688876C3499}"/>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sp>
        <p:nvSpPr>
          <p:cNvPr id="5" name="Rectangle 24">
            <a:extLst>
              <a:ext uri="{FF2B5EF4-FFF2-40B4-BE49-F238E27FC236}">
                <a16:creationId xmlns:a16="http://schemas.microsoft.com/office/drawing/2014/main" id="{F6D58C1A-1402-F76A-3F8D-A0FBAD08D6AB}"/>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Law Enforcement </a:t>
            </a:r>
            <a:r>
              <a:rPr lang="en-US" altLang="en-US" kern="0" dirty="0" err="1"/>
              <a:t>Fleetmap</a:t>
            </a:r>
            <a:r>
              <a:rPr lang="en-US" altLang="en-US" kern="0" dirty="0"/>
              <a:t> (cont’d)</a:t>
            </a:r>
            <a:br>
              <a:rPr lang="en-US" altLang="en-US" kern="0" dirty="0"/>
            </a:br>
            <a:br>
              <a:rPr lang="en-US" altLang="en-US" kern="0" dirty="0"/>
            </a:br>
            <a:br>
              <a:rPr lang="en-US" altLang="en-US" kern="0" dirty="0"/>
            </a:br>
            <a:endParaRPr lang="en-US" altLang="en-US" kern="0" dirty="0">
              <a:solidFill>
                <a:srgbClr val="808080"/>
              </a:solidFill>
            </a:endParaRPr>
          </a:p>
        </p:txBody>
      </p:sp>
    </p:spTree>
    <p:custDataLst>
      <p:tags r:id="rId1"/>
    </p:custDataLst>
    <p:extLst>
      <p:ext uri="{BB962C8B-B14F-4D97-AF65-F5344CB8AC3E}">
        <p14:creationId xmlns:p14="http://schemas.microsoft.com/office/powerpoint/2010/main" val="21149310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4B44-1485-6EF0-C49F-CBC476846A0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DDFBF4D8-A75F-5E2F-ABF3-C611797642E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8D731387-C392-1E3E-F11F-BA9FC8CA2EE1}"/>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6104920C-BBEC-B8E2-EBDD-4CED28C52C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8C300D5A-4D69-A095-BF63-A6760C50B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E0E49E93-4D14-D3E8-B01E-06B4B0776B74}"/>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B4AA3F68-17B1-12AA-ADC0-1973874A5E2A}"/>
              </a:ext>
            </a:extLst>
          </p:cNvPr>
          <p:cNvPicPr>
            <a:picLocks noChangeAspect="1"/>
          </p:cNvPicPr>
          <p:nvPr/>
        </p:nvPicPr>
        <p:blipFill>
          <a:blip r:embed="rId5">
            <a:extLst>
              <a:ext uri="{28A0092B-C50C-407E-A947-70E740481C1C}">
                <a14:useLocalDpi xmlns:a14="http://schemas.microsoft.com/office/drawing/2010/main" val="0"/>
              </a:ext>
            </a:extLst>
          </a:blip>
          <a:srcRect b="18316"/>
          <a:stretch>
            <a:fillRect/>
          </a:stretch>
        </p:blipFill>
        <p:spPr>
          <a:xfrm>
            <a:off x="1135380" y="722404"/>
            <a:ext cx="5305479" cy="4897940"/>
          </a:xfrm>
          <a:prstGeom prst="rect">
            <a:avLst/>
          </a:prstGeom>
        </p:spPr>
      </p:pic>
      <p:sp>
        <p:nvSpPr>
          <p:cNvPr id="10" name="Rectangle 24">
            <a:extLst>
              <a:ext uri="{FF2B5EF4-FFF2-40B4-BE49-F238E27FC236}">
                <a16:creationId xmlns:a16="http://schemas.microsoft.com/office/drawing/2014/main" id="{4C444297-A3B5-8365-CC17-396AB63A859D}"/>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Fire </a:t>
            </a:r>
            <a:r>
              <a:rPr lang="en-US" altLang="en-US" kern="0" dirty="0" err="1"/>
              <a:t>Fleetmap</a:t>
            </a:r>
            <a:br>
              <a:rPr lang="en-US" altLang="en-US" kern="0" dirty="0"/>
            </a:br>
            <a:br>
              <a:rPr lang="en-US" altLang="en-US" kern="0" dirty="0"/>
            </a:br>
            <a:br>
              <a:rPr lang="en-US" altLang="en-US" kern="0" dirty="0"/>
            </a:br>
            <a:endParaRPr lang="en-US" altLang="en-US" kern="0" dirty="0">
              <a:solidFill>
                <a:srgbClr val="808080"/>
              </a:solidFill>
            </a:endParaRPr>
          </a:p>
        </p:txBody>
      </p:sp>
    </p:spTree>
    <p:custDataLst>
      <p:tags r:id="rId1"/>
    </p:custDataLst>
    <p:extLst>
      <p:ext uri="{BB962C8B-B14F-4D97-AF65-F5344CB8AC3E}">
        <p14:creationId xmlns:p14="http://schemas.microsoft.com/office/powerpoint/2010/main" val="32573016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69D3-F0D2-71D1-5BF7-9C6F602E66C3}"/>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57F26B83-5F39-0F16-F98A-8D7724FD1F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7F461555-55F5-A77C-3E31-2E9CD7694B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FC9A6ED1-814C-F0B8-4CB1-42CCF5076AE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ABE027EF-E303-8B9E-3E36-A2108E1DC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F84FD832-34EB-E0B2-4A6B-FB4DA46F8337}"/>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5ABEE38-DC84-2B57-FE52-FD890447BC97}"/>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188617" y="2011344"/>
            <a:ext cx="5494020" cy="460360"/>
          </a:xfrm>
          <a:prstGeom prst="rect">
            <a:avLst/>
          </a:prstGeom>
        </p:spPr>
      </p:pic>
      <p:pic>
        <p:nvPicPr>
          <p:cNvPr id="3" name="Picture 2">
            <a:extLst>
              <a:ext uri="{FF2B5EF4-FFF2-40B4-BE49-F238E27FC236}">
                <a16:creationId xmlns:a16="http://schemas.microsoft.com/office/drawing/2014/main" id="{DDD23353-98AC-4B94-D5F1-4857A2353018}"/>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188617" y="945357"/>
            <a:ext cx="5473523" cy="1079733"/>
          </a:xfrm>
          <a:prstGeom prst="rect">
            <a:avLst/>
          </a:prstGeom>
        </p:spPr>
      </p:pic>
      <p:sp>
        <p:nvSpPr>
          <p:cNvPr id="4" name="Rectangle 24">
            <a:extLst>
              <a:ext uri="{FF2B5EF4-FFF2-40B4-BE49-F238E27FC236}">
                <a16:creationId xmlns:a16="http://schemas.microsoft.com/office/drawing/2014/main" id="{BC573896-9A5A-4538-CA20-6113D053E427}"/>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Fire </a:t>
            </a:r>
            <a:r>
              <a:rPr lang="en-US" altLang="en-US" kern="0" dirty="0" err="1"/>
              <a:t>Fleetmap</a:t>
            </a:r>
            <a:r>
              <a:rPr lang="en-US" altLang="en-US" kern="0" dirty="0"/>
              <a:t> (cont’d)</a:t>
            </a:r>
            <a:br>
              <a:rPr lang="en-US" altLang="en-US" kern="0" dirty="0"/>
            </a:br>
            <a:br>
              <a:rPr lang="en-US" altLang="en-US" kern="0" dirty="0"/>
            </a:br>
            <a:br>
              <a:rPr lang="en-US" altLang="en-US" kern="0" dirty="0"/>
            </a:br>
            <a:endParaRPr lang="en-US" altLang="en-US" kern="0" dirty="0">
              <a:solidFill>
                <a:srgbClr val="808080"/>
              </a:solidFill>
            </a:endParaRPr>
          </a:p>
        </p:txBody>
      </p:sp>
      <p:pic>
        <p:nvPicPr>
          <p:cNvPr id="5" name="Picture 4">
            <a:extLst>
              <a:ext uri="{FF2B5EF4-FFF2-40B4-BE49-F238E27FC236}">
                <a16:creationId xmlns:a16="http://schemas.microsoft.com/office/drawing/2014/main" id="{AA9D9AAB-7BCE-3B05-27FF-A91D6133A6AD}"/>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188617" y="767728"/>
            <a:ext cx="5473523" cy="187325"/>
          </a:xfrm>
          <a:prstGeom prst="rect">
            <a:avLst/>
          </a:prstGeom>
        </p:spPr>
      </p:pic>
    </p:spTree>
    <p:custDataLst>
      <p:tags r:id="rId1"/>
    </p:custDataLst>
    <p:extLst>
      <p:ext uri="{BB962C8B-B14F-4D97-AF65-F5344CB8AC3E}">
        <p14:creationId xmlns:p14="http://schemas.microsoft.com/office/powerpoint/2010/main" val="142105032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9A62-49E1-7594-038D-5BA52D6BF91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A5C6525-8555-4E38-C600-35ECD3BEC2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6CE86922-6C6A-9956-02B1-A7E317D2773B}"/>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76441152-F95E-4CBB-407E-67161FC34ED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5645434F-4446-EDCB-0473-16EBABFC5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6B7FD9B9-48EA-B984-ED51-38166C1C19E0}"/>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sp>
        <p:nvSpPr>
          <p:cNvPr id="10" name="Rectangle 24">
            <a:extLst>
              <a:ext uri="{FF2B5EF4-FFF2-40B4-BE49-F238E27FC236}">
                <a16:creationId xmlns:a16="http://schemas.microsoft.com/office/drawing/2014/main" id="{091522AF-06C3-9FB2-79AD-B42F8EF44B35}"/>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Fire Police </a:t>
            </a:r>
            <a:r>
              <a:rPr lang="en-US" altLang="en-US" kern="0" dirty="0" err="1"/>
              <a:t>Fleetmap</a:t>
            </a:r>
            <a:br>
              <a:rPr lang="en-US" altLang="en-US" kern="0" dirty="0"/>
            </a:br>
            <a:br>
              <a:rPr lang="en-US" altLang="en-US" kern="0" dirty="0"/>
            </a:br>
            <a:br>
              <a:rPr lang="en-US" altLang="en-US" kern="0" dirty="0"/>
            </a:br>
            <a:endParaRPr lang="en-US" altLang="en-US" kern="0" dirty="0">
              <a:solidFill>
                <a:srgbClr val="808080"/>
              </a:solidFill>
            </a:endParaRPr>
          </a:p>
        </p:txBody>
      </p:sp>
      <p:pic>
        <p:nvPicPr>
          <p:cNvPr id="5" name="Picture 4">
            <a:extLst>
              <a:ext uri="{FF2B5EF4-FFF2-40B4-BE49-F238E27FC236}">
                <a16:creationId xmlns:a16="http://schemas.microsoft.com/office/drawing/2014/main" id="{A757B9D8-AE63-2EAF-A7E8-D48B2D400229}"/>
              </a:ext>
            </a:extLst>
          </p:cNvPr>
          <p:cNvPicPr>
            <a:picLocks noChangeAspect="1"/>
          </p:cNvPicPr>
          <p:nvPr/>
        </p:nvPicPr>
        <p:blipFill>
          <a:blip r:embed="rId5">
            <a:extLst>
              <a:ext uri="{28A0092B-C50C-407E-A947-70E740481C1C}">
                <a14:useLocalDpi xmlns:a14="http://schemas.microsoft.com/office/drawing/2010/main" val="0"/>
              </a:ext>
            </a:extLst>
          </a:blip>
          <a:srcRect b="18728"/>
          <a:stretch>
            <a:fillRect/>
          </a:stretch>
        </p:blipFill>
        <p:spPr>
          <a:xfrm>
            <a:off x="1225982" y="721558"/>
            <a:ext cx="5342343" cy="4956929"/>
          </a:xfrm>
          <a:prstGeom prst="rect">
            <a:avLst/>
          </a:prstGeom>
        </p:spPr>
      </p:pic>
    </p:spTree>
    <p:custDataLst>
      <p:tags r:id="rId1"/>
    </p:custDataLst>
    <p:extLst>
      <p:ext uri="{BB962C8B-B14F-4D97-AF65-F5344CB8AC3E}">
        <p14:creationId xmlns:p14="http://schemas.microsoft.com/office/powerpoint/2010/main" val="390612353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4AED-134A-3B85-2F28-0B271BBD42E0}"/>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668D7E88-AC4A-F158-AE1D-67FC0E6973F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sp>
        <p:nvSpPr>
          <p:cNvPr id="37891" name="Rectangle 24">
            <a:extLst>
              <a:ext uri="{FF2B5EF4-FFF2-40B4-BE49-F238E27FC236}">
                <a16:creationId xmlns:a16="http://schemas.microsoft.com/office/drawing/2014/main" id="{312A36E9-98D6-F290-9AED-F87D8E73E9BD}"/>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2EC3997C-D91C-DCC2-27FD-6859B8F04F47}"/>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737C541E-D28F-10E2-B048-654F5A556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1A08CA3-58B4-36DA-F63D-948C0D939524}"/>
              </a:ext>
            </a:extLst>
          </p:cNvPr>
          <p:cNvSpPr txBox="1"/>
          <p:nvPr/>
        </p:nvSpPr>
        <p:spPr>
          <a:xfrm>
            <a:off x="74141" y="832022"/>
            <a:ext cx="7957751" cy="1919416"/>
          </a:xfrm>
          <a:prstGeom prst="rect">
            <a:avLst/>
          </a:prstGeom>
          <a:solidFill>
            <a:schemeClr val="bg2"/>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BE110ED6-CA13-74AC-6D70-6FA2FC2D2883}"/>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219097" y="1981975"/>
            <a:ext cx="5494020" cy="460360"/>
          </a:xfrm>
          <a:prstGeom prst="rect">
            <a:avLst/>
          </a:prstGeom>
        </p:spPr>
      </p:pic>
      <p:pic>
        <p:nvPicPr>
          <p:cNvPr id="3" name="Picture 2">
            <a:extLst>
              <a:ext uri="{FF2B5EF4-FFF2-40B4-BE49-F238E27FC236}">
                <a16:creationId xmlns:a16="http://schemas.microsoft.com/office/drawing/2014/main" id="{AA2B8116-1FFF-CCBB-43C0-073CCC3B197E}"/>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219097" y="915988"/>
            <a:ext cx="5473523" cy="1079733"/>
          </a:xfrm>
          <a:prstGeom prst="rect">
            <a:avLst/>
          </a:prstGeom>
        </p:spPr>
      </p:pic>
      <p:sp>
        <p:nvSpPr>
          <p:cNvPr id="4" name="Rectangle 24">
            <a:extLst>
              <a:ext uri="{FF2B5EF4-FFF2-40B4-BE49-F238E27FC236}">
                <a16:creationId xmlns:a16="http://schemas.microsoft.com/office/drawing/2014/main" id="{4FD0B581-C5E2-C960-302E-AC1192EF76F3}"/>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a:spcAft>
                <a:spcPct val="25000"/>
              </a:spcAft>
            </a:pPr>
            <a:r>
              <a:rPr lang="en-US" altLang="en-US" kern="0" dirty="0"/>
              <a:t>Fire Police </a:t>
            </a:r>
            <a:r>
              <a:rPr lang="en-US" altLang="en-US" kern="0" dirty="0" err="1"/>
              <a:t>Fleetmap</a:t>
            </a:r>
            <a:r>
              <a:rPr lang="en-US" altLang="en-US" kern="0" dirty="0"/>
              <a:t> (cont’d)</a:t>
            </a:r>
            <a:br>
              <a:rPr lang="en-US" altLang="en-US" kern="0" dirty="0"/>
            </a:br>
            <a:br>
              <a:rPr lang="en-US" altLang="en-US" kern="0" dirty="0"/>
            </a:br>
            <a:br>
              <a:rPr lang="en-US" altLang="en-US" kern="0" dirty="0"/>
            </a:br>
            <a:endParaRPr lang="en-US" altLang="en-US" kern="0" dirty="0">
              <a:solidFill>
                <a:srgbClr val="808080"/>
              </a:solidFill>
            </a:endParaRPr>
          </a:p>
        </p:txBody>
      </p:sp>
      <p:pic>
        <p:nvPicPr>
          <p:cNvPr id="5" name="Picture 4">
            <a:extLst>
              <a:ext uri="{FF2B5EF4-FFF2-40B4-BE49-F238E27FC236}">
                <a16:creationId xmlns:a16="http://schemas.microsoft.com/office/drawing/2014/main" id="{F7624B82-4238-82A4-3365-C19522F684C2}"/>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473523" cy="187325"/>
          </a:xfrm>
          <a:prstGeom prst="rect">
            <a:avLst/>
          </a:prstGeom>
        </p:spPr>
      </p:pic>
    </p:spTree>
    <p:custDataLst>
      <p:tags r:id="rId1"/>
    </p:custDataLst>
    <p:extLst>
      <p:ext uri="{BB962C8B-B14F-4D97-AF65-F5344CB8AC3E}">
        <p14:creationId xmlns:p14="http://schemas.microsoft.com/office/powerpoint/2010/main" val="30505562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D2AAF-A065-D092-8517-DE521C99D049}"/>
            </a:ext>
          </a:extLst>
        </p:cNvPr>
        <p:cNvGrpSpPr/>
        <p:nvPr/>
      </p:nvGrpSpPr>
      <p:grpSpPr>
        <a:xfrm>
          <a:off x="0" y="0"/>
          <a:ext cx="0" cy="0"/>
          <a:chOff x="0" y="0"/>
          <a:chExt cx="0" cy="0"/>
        </a:xfrm>
      </p:grpSpPr>
      <p:sp>
        <p:nvSpPr>
          <p:cNvPr id="16388" name="Rectangle 32">
            <a:extLst>
              <a:ext uri="{FF2B5EF4-FFF2-40B4-BE49-F238E27FC236}">
                <a16:creationId xmlns:a16="http://schemas.microsoft.com/office/drawing/2014/main" id="{7DE149C3-E76C-E61C-E00E-CEEF39B71CE8}"/>
              </a:ext>
            </a:extLst>
          </p:cNvPr>
          <p:cNvSpPr>
            <a:spLocks noChangeArrowheads="1"/>
          </p:cNvSpPr>
          <p:nvPr/>
        </p:nvSpPr>
        <p:spPr bwMode="auto">
          <a:xfrm>
            <a:off x="-11502" y="-10213"/>
            <a:ext cx="8196652" cy="2907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89" name="Rectangle 2">
            <a:extLst>
              <a:ext uri="{FF2B5EF4-FFF2-40B4-BE49-F238E27FC236}">
                <a16:creationId xmlns:a16="http://schemas.microsoft.com/office/drawing/2014/main" id="{F9B7CB3A-9DCB-00F8-BF76-5DB1B325E950}"/>
              </a:ext>
            </a:extLst>
          </p:cNvPr>
          <p:cNvSpPr>
            <a:spLocks noChangeArrowheads="1"/>
          </p:cNvSpPr>
          <p:nvPr/>
        </p:nvSpPr>
        <p:spPr bwMode="auto">
          <a:xfrm>
            <a:off x="2971800" y="1038225"/>
            <a:ext cx="4876800" cy="4295775"/>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endParaRPr lang="en-US" altLang="en-US" sz="1600">
              <a:solidFill>
                <a:srgbClr val="660066"/>
              </a:solidFill>
            </a:endParaRPr>
          </a:p>
        </p:txBody>
      </p:sp>
      <p:sp>
        <p:nvSpPr>
          <p:cNvPr id="16390" name="Rectangle 3">
            <a:extLst>
              <a:ext uri="{FF2B5EF4-FFF2-40B4-BE49-F238E27FC236}">
                <a16:creationId xmlns:a16="http://schemas.microsoft.com/office/drawing/2014/main" id="{C7429479-285C-23E0-C3D3-876B4DD9841B}"/>
              </a:ext>
            </a:extLst>
          </p:cNvPr>
          <p:cNvSpPr>
            <a:spLocks noChangeArrowheads="1"/>
          </p:cNvSpPr>
          <p:nvPr/>
        </p:nvSpPr>
        <p:spPr bwMode="auto">
          <a:xfrm>
            <a:off x="228600" y="1295400"/>
            <a:ext cx="7467600" cy="2057400"/>
          </a:xfrm>
          <a:prstGeom prst="rect">
            <a:avLst/>
          </a:prstGeom>
          <a:solidFill>
            <a:srgbClr val="EEDA78"/>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1" name="Rectangle 4">
            <a:extLst>
              <a:ext uri="{FF2B5EF4-FFF2-40B4-BE49-F238E27FC236}">
                <a16:creationId xmlns:a16="http://schemas.microsoft.com/office/drawing/2014/main" id="{20ABEBA3-F890-A828-4702-747BF88E5D57}"/>
              </a:ext>
            </a:extLst>
          </p:cNvPr>
          <p:cNvSpPr>
            <a:spLocks noChangeArrowheads="1"/>
          </p:cNvSpPr>
          <p:nvPr/>
        </p:nvSpPr>
        <p:spPr bwMode="auto">
          <a:xfrm>
            <a:off x="0" y="0"/>
            <a:ext cx="152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3" name="Rectangle 6">
            <a:extLst>
              <a:ext uri="{FF2B5EF4-FFF2-40B4-BE49-F238E27FC236}">
                <a16:creationId xmlns:a16="http://schemas.microsoft.com/office/drawing/2014/main" id="{231EA4A0-2B90-960B-011C-743D4009D8E3}"/>
              </a:ext>
            </a:extLst>
          </p:cNvPr>
          <p:cNvSpPr>
            <a:spLocks noGrp="1" noChangeAspect="1" noChangeArrowheads="1"/>
          </p:cNvSpPr>
          <p:nvPr>
            <p:ph type="title"/>
          </p:nvPr>
        </p:nvSpPr>
        <p:spPr>
          <a:xfrm>
            <a:off x="241300" y="463550"/>
            <a:ext cx="7454900" cy="260350"/>
          </a:xfrm>
        </p:spPr>
        <p:txBody>
          <a:bodyPr/>
          <a:lstStyle/>
          <a:p>
            <a:pPr eaLnBrk="1" hangingPunct="1"/>
            <a:r>
              <a:rPr lang="en-US" altLang="en-US" dirty="0"/>
              <a:t>Thank You for Your Participation!</a:t>
            </a:r>
          </a:p>
        </p:txBody>
      </p:sp>
      <p:sp>
        <p:nvSpPr>
          <p:cNvPr id="16394" name="Text Box 7">
            <a:extLst>
              <a:ext uri="{FF2B5EF4-FFF2-40B4-BE49-F238E27FC236}">
                <a16:creationId xmlns:a16="http://schemas.microsoft.com/office/drawing/2014/main" id="{695E5450-C32A-4D80-B262-1629AFB02408}"/>
              </a:ext>
            </a:extLst>
          </p:cNvPr>
          <p:cNvSpPr txBox="1">
            <a:spLocks noChangeArrowheads="1"/>
          </p:cNvSpPr>
          <p:nvPr/>
        </p:nvSpPr>
        <p:spPr bwMode="auto">
          <a:xfrm>
            <a:off x="3962400" y="3733800"/>
            <a:ext cx="396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lnSpc>
                <a:spcPct val="120000"/>
              </a:lnSpc>
              <a:spcBef>
                <a:spcPct val="0"/>
              </a:spcBef>
            </a:pPr>
            <a:r>
              <a:rPr lang="en-US" altLang="en-US" sz="2100" b="1">
                <a:solidFill>
                  <a:schemeClr val="bg1"/>
                </a:solidFill>
              </a:rPr>
              <a:t>ASTRO</a:t>
            </a:r>
            <a:r>
              <a:rPr lang="en-US" altLang="en-US" sz="1200" b="1" baseline="85000">
                <a:solidFill>
                  <a:schemeClr val="bg1"/>
                </a:solidFill>
              </a:rPr>
              <a:t>®</a:t>
            </a:r>
            <a:endParaRPr lang="en-US" altLang="en-US" sz="2100" b="1">
              <a:solidFill>
                <a:schemeClr val="bg1"/>
              </a:solidFill>
            </a:endParaRPr>
          </a:p>
          <a:p>
            <a:pPr algn="l">
              <a:spcBef>
                <a:spcPct val="0"/>
              </a:spcBef>
            </a:pPr>
            <a:r>
              <a:rPr lang="en-US" altLang="en-US" sz="1600" b="1">
                <a:solidFill>
                  <a:schemeClr val="bg1"/>
                </a:solidFill>
              </a:rPr>
              <a:t>XTL™ 5000 Digital Mobile Radio</a:t>
            </a:r>
          </a:p>
          <a:p>
            <a:pPr algn="l">
              <a:lnSpc>
                <a:spcPct val="120000"/>
              </a:lnSpc>
              <a:spcBef>
                <a:spcPct val="0"/>
              </a:spcBef>
            </a:pPr>
            <a:r>
              <a:rPr lang="en-US" altLang="en-US" sz="1400" b="1">
                <a:solidFill>
                  <a:schemeClr val="bg1"/>
                </a:solidFill>
              </a:rPr>
              <a:t>Model O5</a:t>
            </a:r>
          </a:p>
          <a:p>
            <a:pPr algn="l">
              <a:spcBef>
                <a:spcPct val="15000"/>
              </a:spcBef>
            </a:pPr>
            <a:r>
              <a:rPr lang="en-US" altLang="en-US" sz="1600">
                <a:solidFill>
                  <a:schemeClr val="bg1"/>
                </a:solidFill>
              </a:rPr>
              <a:t>Interactive End-User Training</a:t>
            </a:r>
          </a:p>
        </p:txBody>
      </p:sp>
      <p:sp>
        <p:nvSpPr>
          <p:cNvPr id="16395" name="Rectangle 8">
            <a:extLst>
              <a:ext uri="{FF2B5EF4-FFF2-40B4-BE49-F238E27FC236}">
                <a16:creationId xmlns:a16="http://schemas.microsoft.com/office/drawing/2014/main" id="{D7EDB1DE-69F2-1C52-D584-06A0BD8CEBED}"/>
              </a:ext>
            </a:extLst>
          </p:cNvPr>
          <p:cNvSpPr>
            <a:spLocks noChangeArrowheads="1"/>
          </p:cNvSpPr>
          <p:nvPr/>
        </p:nvSpPr>
        <p:spPr bwMode="auto">
          <a:xfrm>
            <a:off x="0" y="5910263"/>
            <a:ext cx="8129588" cy="182562"/>
          </a:xfrm>
          <a:prstGeom prst="rect">
            <a:avLst/>
          </a:prstGeom>
          <a:solidFill>
            <a:srgbClr val="93AB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6" name="Rectangle 9">
            <a:extLst>
              <a:ext uri="{FF2B5EF4-FFF2-40B4-BE49-F238E27FC236}">
                <a16:creationId xmlns:a16="http://schemas.microsoft.com/office/drawing/2014/main" id="{281F8D5A-F913-064B-4C6F-E56BDF7160E3}"/>
              </a:ext>
            </a:extLst>
          </p:cNvPr>
          <p:cNvSpPr>
            <a:spLocks noChangeArrowheads="1"/>
          </p:cNvSpPr>
          <p:nvPr/>
        </p:nvSpPr>
        <p:spPr bwMode="auto">
          <a:xfrm>
            <a:off x="76200" y="5873750"/>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19C8AEB-4313-401D-B96A-C927D0C23F2A}" type="slidenum">
              <a:rPr lang="en-US" altLang="en-US" sz="1000">
                <a:solidFill>
                  <a:schemeClr val="bg1"/>
                </a:solidFill>
              </a:rPr>
              <a:pPr eaLnBrk="1" hangingPunct="1"/>
              <a:t>36</a:t>
            </a:fld>
            <a:endParaRPr lang="en-US" altLang="en-US" sz="1000">
              <a:solidFill>
                <a:schemeClr val="bg1"/>
              </a:solidFill>
            </a:endParaRPr>
          </a:p>
        </p:txBody>
      </p:sp>
      <p:sp>
        <p:nvSpPr>
          <p:cNvPr id="16397" name="AutoShape 10">
            <a:hlinkClick r:id="" action="ppaction://hlinkshowjump?jump=lastslide" highlightClick="1"/>
            <a:extLst>
              <a:ext uri="{FF2B5EF4-FFF2-40B4-BE49-F238E27FC236}">
                <a16:creationId xmlns:a16="http://schemas.microsoft.com/office/drawing/2014/main" id="{BB92F513-DE9C-B368-2990-735DC06AF961}"/>
              </a:ext>
            </a:extLst>
          </p:cNvPr>
          <p:cNvSpPr>
            <a:spLocks noChangeArrowheads="1"/>
          </p:cNvSpPr>
          <p:nvPr/>
        </p:nvSpPr>
        <p:spPr bwMode="auto">
          <a:xfrm>
            <a:off x="63801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2400" baseline="30000">
                <a:solidFill>
                  <a:schemeClr val="tx1"/>
                </a:solidFill>
                <a:latin typeface="Webdings" panose="05030102010509060703" pitchFamily="18" charset="2"/>
              </a:rPr>
              <a:t>:</a:t>
            </a:r>
          </a:p>
        </p:txBody>
      </p:sp>
      <p:sp>
        <p:nvSpPr>
          <p:cNvPr id="16398" name="AutoShape 11">
            <a:hlinkClick r:id="" action="ppaction://hlinkshowjump?jump=nextslide" highlightClick="1"/>
            <a:extLst>
              <a:ext uri="{FF2B5EF4-FFF2-40B4-BE49-F238E27FC236}">
                <a16:creationId xmlns:a16="http://schemas.microsoft.com/office/drawing/2014/main" id="{B9F743AA-D60B-70C4-D4B8-0B8263D194F5}"/>
              </a:ext>
            </a:extLst>
          </p:cNvPr>
          <p:cNvSpPr>
            <a:spLocks noChangeArrowheads="1"/>
          </p:cNvSpPr>
          <p:nvPr/>
        </p:nvSpPr>
        <p:spPr bwMode="auto">
          <a:xfrm>
            <a:off x="5638800" y="5867400"/>
            <a:ext cx="731838"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399" name="AutoShape 12">
            <a:hlinkClick r:id="" action="ppaction://hlinkshowjump?jump=previousslide" highlightClick="1"/>
            <a:extLst>
              <a:ext uri="{FF2B5EF4-FFF2-40B4-BE49-F238E27FC236}">
                <a16:creationId xmlns:a16="http://schemas.microsoft.com/office/drawing/2014/main" id="{F0330516-A7E5-C768-67FB-5820F003C521}"/>
              </a:ext>
            </a:extLst>
          </p:cNvPr>
          <p:cNvSpPr>
            <a:spLocks noChangeArrowheads="1"/>
          </p:cNvSpPr>
          <p:nvPr/>
        </p:nvSpPr>
        <p:spPr bwMode="auto">
          <a:xfrm>
            <a:off x="35052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400" name="AutoShape 13">
            <a:hlinkClick r:id="" action="ppaction://hlinkshowjump?jump=firstslide" highlightClick="1"/>
            <a:extLst>
              <a:ext uri="{FF2B5EF4-FFF2-40B4-BE49-F238E27FC236}">
                <a16:creationId xmlns:a16="http://schemas.microsoft.com/office/drawing/2014/main" id="{9BA25D4D-3FB6-1677-1761-E567D3334CEE}"/>
              </a:ext>
            </a:extLst>
          </p:cNvPr>
          <p:cNvSpPr>
            <a:spLocks noChangeArrowheads="1"/>
          </p:cNvSpPr>
          <p:nvPr/>
        </p:nvSpPr>
        <p:spPr bwMode="auto">
          <a:xfrm>
            <a:off x="28194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sz="1600">
              <a:solidFill>
                <a:schemeClr val="tx1"/>
              </a:solidFill>
              <a:latin typeface="Webdings" panose="05030102010509060703" pitchFamily="18" charset="2"/>
            </a:endParaRPr>
          </a:p>
          <a:p>
            <a:pPr eaLnBrk="1" hangingPunct="1"/>
            <a:r>
              <a:rPr lang="en-US" altLang="en-US" sz="2400" baseline="30000">
                <a:solidFill>
                  <a:schemeClr val="tx1"/>
                </a:solidFill>
                <a:latin typeface="Webdings" panose="05030102010509060703" pitchFamily="18" charset="2"/>
              </a:rPr>
              <a:t>9</a:t>
            </a:r>
          </a:p>
          <a:p>
            <a:pPr eaLnBrk="1" hangingPunct="1"/>
            <a:endParaRPr lang="en-US" altLang="en-US"/>
          </a:p>
        </p:txBody>
      </p:sp>
      <p:sp>
        <p:nvSpPr>
          <p:cNvPr id="16401" name="AutoShape 14">
            <a:hlinkClick r:id="rId4" action="ppaction://hlinksldjump" highlightClick="1"/>
            <a:extLst>
              <a:ext uri="{FF2B5EF4-FFF2-40B4-BE49-F238E27FC236}">
                <a16:creationId xmlns:a16="http://schemas.microsoft.com/office/drawing/2014/main" id="{6247E1C5-407D-ABEB-164E-891299DA368C}"/>
              </a:ext>
            </a:extLst>
          </p:cNvPr>
          <p:cNvSpPr>
            <a:spLocks noChangeArrowheads="1"/>
          </p:cNvSpPr>
          <p:nvPr/>
        </p:nvSpPr>
        <p:spPr bwMode="auto">
          <a:xfrm>
            <a:off x="4186238"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2" name="AutoShape 15">
            <a:hlinkClick r:id="" action="ppaction://hlinkshowjump?jump=firstslide" highlightClick="1"/>
            <a:extLst>
              <a:ext uri="{FF2B5EF4-FFF2-40B4-BE49-F238E27FC236}">
                <a16:creationId xmlns:a16="http://schemas.microsoft.com/office/drawing/2014/main" id="{B150EBB1-1D25-4A06-DA46-54EF2ECCB284}"/>
              </a:ext>
            </a:extLst>
          </p:cNvPr>
          <p:cNvSpPr>
            <a:spLocks noChangeArrowheads="1"/>
          </p:cNvSpPr>
          <p:nvPr/>
        </p:nvSpPr>
        <p:spPr bwMode="auto">
          <a:xfrm>
            <a:off x="4908550" y="5864225"/>
            <a:ext cx="731838" cy="228600"/>
          </a:xfrm>
          <a:prstGeom prst="actionButtonHome">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3" name="AutoShape 16">
            <a:hlinkClick r:id="" action="ppaction://hlinkshowjump?jump=lastslideviewed" highlightClick="1"/>
            <a:extLst>
              <a:ext uri="{FF2B5EF4-FFF2-40B4-BE49-F238E27FC236}">
                <a16:creationId xmlns:a16="http://schemas.microsoft.com/office/drawing/2014/main" id="{2B08AAE2-2C3E-C60E-DE27-DD54B6F6A2BF}"/>
              </a:ext>
            </a:extLst>
          </p:cNvPr>
          <p:cNvSpPr>
            <a:spLocks noChangeArrowheads="1"/>
          </p:cNvSpPr>
          <p:nvPr/>
        </p:nvSpPr>
        <p:spPr bwMode="auto">
          <a:xfrm>
            <a:off x="71167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4" name="Text Box 17">
            <a:extLst>
              <a:ext uri="{FF2B5EF4-FFF2-40B4-BE49-F238E27FC236}">
                <a16:creationId xmlns:a16="http://schemas.microsoft.com/office/drawing/2014/main" id="{879CC980-B290-ADDF-DB96-25FA99F88ECE}"/>
              </a:ext>
            </a:extLst>
          </p:cNvPr>
          <p:cNvSpPr txBox="1">
            <a:spLocks noChangeArrowheads="1"/>
          </p:cNvSpPr>
          <p:nvPr/>
        </p:nvSpPr>
        <p:spPr bwMode="auto">
          <a:xfrm>
            <a:off x="7489825" y="5800725"/>
            <a:ext cx="3587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r>
              <a:rPr lang="en-US" altLang="en-US" sz="1800">
                <a:solidFill>
                  <a:schemeClr val="tx1"/>
                </a:solidFill>
              </a:rPr>
              <a:t>►</a:t>
            </a:r>
            <a:endParaRPr lang="en-US" altLang="en-US" sz="1800">
              <a:solidFill>
                <a:schemeClr val="tx1"/>
              </a:solidFill>
              <a:latin typeface="MS Shell Dlg" panose="020B0604020202020204" pitchFamily="34" charset="0"/>
            </a:endParaRPr>
          </a:p>
        </p:txBody>
      </p:sp>
      <p:sp>
        <p:nvSpPr>
          <p:cNvPr id="686098" name="Line 18">
            <a:extLst>
              <a:ext uri="{FF2B5EF4-FFF2-40B4-BE49-F238E27FC236}">
                <a16:creationId xmlns:a16="http://schemas.microsoft.com/office/drawing/2014/main" id="{1961F6F6-E177-7E0C-9EEB-95764F4687F5}"/>
              </a:ext>
            </a:extLst>
          </p:cNvPr>
          <p:cNvSpPr>
            <a:spLocks noChangeShapeType="1"/>
          </p:cNvSpPr>
          <p:nvPr/>
        </p:nvSpPr>
        <p:spPr bwMode="auto">
          <a:xfrm flipH="1">
            <a:off x="7391400" y="5983288"/>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099" name="Line 19">
            <a:extLst>
              <a:ext uri="{FF2B5EF4-FFF2-40B4-BE49-F238E27FC236}">
                <a16:creationId xmlns:a16="http://schemas.microsoft.com/office/drawing/2014/main" id="{D83471F3-D558-5B17-0628-6258AD955203}"/>
              </a:ext>
            </a:extLst>
          </p:cNvPr>
          <p:cNvSpPr>
            <a:spLocks noChangeShapeType="1"/>
          </p:cNvSpPr>
          <p:nvPr/>
        </p:nvSpPr>
        <p:spPr bwMode="auto">
          <a:xfrm flipH="1">
            <a:off x="7391400" y="5900738"/>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100" name="Line 20">
            <a:extLst>
              <a:ext uri="{FF2B5EF4-FFF2-40B4-BE49-F238E27FC236}">
                <a16:creationId xmlns:a16="http://schemas.microsoft.com/office/drawing/2014/main" id="{DD9596B5-3577-2804-2F6F-6BA29153E094}"/>
              </a:ext>
            </a:extLst>
          </p:cNvPr>
          <p:cNvSpPr>
            <a:spLocks noChangeShapeType="1"/>
          </p:cNvSpPr>
          <p:nvPr/>
        </p:nvSpPr>
        <p:spPr bwMode="auto">
          <a:xfrm>
            <a:off x="7391400" y="5900738"/>
            <a:ext cx="0" cy="76200"/>
          </a:xfrm>
          <a:prstGeom prst="line">
            <a:avLst/>
          </a:prstGeom>
          <a:noFill/>
          <a:ln w="9525">
            <a:solidFill>
              <a:schemeClr val="tx1"/>
            </a:solidFill>
            <a:round/>
            <a:headEnd/>
            <a:tailEnd/>
          </a:ln>
          <a:effectLst>
            <a:outerShdw dist="107763" dir="2700000" algn="ctr" rotWithShape="0">
              <a:srgbClr val="808080"/>
            </a:outerShdw>
          </a:effectLst>
        </p:spPr>
        <p:txBody>
          <a:bodyPr wrap="none" anchor="ctr">
            <a:spAutoFit/>
          </a:bodyPr>
          <a:lstStyle/>
          <a:p>
            <a:pPr>
              <a:defRPr/>
            </a:pPr>
            <a:endParaRPr lang="en-US"/>
          </a:p>
        </p:txBody>
      </p:sp>
      <p:pic>
        <p:nvPicPr>
          <p:cNvPr id="2" name="Picture 1">
            <a:extLst>
              <a:ext uri="{FF2B5EF4-FFF2-40B4-BE49-F238E27FC236}">
                <a16:creationId xmlns:a16="http://schemas.microsoft.com/office/drawing/2014/main" id="{6B942D51-A509-4640-55D0-DAFA4EF46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139" y="1386226"/>
            <a:ext cx="6194073" cy="1786283"/>
          </a:xfrm>
          <a:prstGeom prst="rect">
            <a:avLst/>
          </a:prstGeom>
        </p:spPr>
      </p:pic>
      <p:sp>
        <p:nvSpPr>
          <p:cNvPr id="3" name="TextBox 2">
            <a:extLst>
              <a:ext uri="{FF2B5EF4-FFF2-40B4-BE49-F238E27FC236}">
                <a16:creationId xmlns:a16="http://schemas.microsoft.com/office/drawing/2014/main" id="{566C5A59-B040-DE84-20EC-9543EB20B2BB}"/>
              </a:ext>
            </a:extLst>
          </p:cNvPr>
          <p:cNvSpPr txBox="1"/>
          <p:nvPr/>
        </p:nvSpPr>
        <p:spPr>
          <a:xfrm>
            <a:off x="3777615" y="3535080"/>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4" name="TextBox 3">
            <a:extLst>
              <a:ext uri="{FF2B5EF4-FFF2-40B4-BE49-F238E27FC236}">
                <a16:creationId xmlns:a16="http://schemas.microsoft.com/office/drawing/2014/main" id="{09ED5092-AB2D-2632-B5CD-4F8BB086D17B}"/>
              </a:ext>
            </a:extLst>
          </p:cNvPr>
          <p:cNvSpPr txBox="1"/>
          <p:nvPr/>
        </p:nvSpPr>
        <p:spPr>
          <a:xfrm>
            <a:off x="3154680" y="4808261"/>
            <a:ext cx="4541520" cy="515526"/>
          </a:xfrm>
          <a:prstGeom prst="rect">
            <a:avLst/>
          </a:prstGeom>
          <a:solidFill>
            <a:srgbClr val="6083B2"/>
          </a:solid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FD684AF7-7537-6C15-226B-8313A2507580}"/>
              </a:ext>
            </a:extLst>
          </p:cNvPr>
          <p:cNvSpPr txBox="1"/>
          <p:nvPr/>
        </p:nvSpPr>
        <p:spPr>
          <a:xfrm>
            <a:off x="3777615" y="3996745"/>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 APX</a:t>
            </a:r>
          </a:p>
          <a:p>
            <a:pPr algn="l">
              <a:spcBef>
                <a:spcPts val="0"/>
              </a:spcBef>
            </a:pPr>
            <a:r>
              <a:rPr lang="en-US" sz="2400" dirty="0">
                <a:ln>
                  <a:solidFill>
                    <a:schemeClr val="tx1"/>
                  </a:solidFill>
                </a:ln>
                <a:solidFill>
                  <a:schemeClr val="bg1"/>
                </a:solidFill>
                <a:latin typeface="Arial Black" panose="020B0A04020102020204" pitchFamily="34" charset="0"/>
              </a:rPr>
              <a:t>Mobile Radio</a:t>
            </a:r>
          </a:p>
          <a:p>
            <a:pPr algn="l">
              <a:spcBef>
                <a:spcPts val="0"/>
              </a:spcBef>
            </a:pPr>
            <a:r>
              <a:rPr lang="en-US" sz="2400" dirty="0">
                <a:ln>
                  <a:solidFill>
                    <a:schemeClr val="tx1"/>
                  </a:solidFill>
                </a:ln>
                <a:solidFill>
                  <a:schemeClr val="bg1"/>
                </a:solidFill>
                <a:latin typeface="Arial Black" panose="020B0A04020102020204" pitchFamily="34" charset="0"/>
              </a:rPr>
              <a:t>E5 Control Head</a:t>
            </a:r>
          </a:p>
        </p:txBody>
      </p:sp>
      <p:pic>
        <p:nvPicPr>
          <p:cNvPr id="6" name="Picture 5">
            <a:extLst>
              <a:ext uri="{FF2B5EF4-FFF2-40B4-BE49-F238E27FC236}">
                <a16:creationId xmlns:a16="http://schemas.microsoft.com/office/drawing/2014/main" id="{DB2F9894-7E35-55C8-11EE-11D6B5F5E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70" y="4271963"/>
            <a:ext cx="2503543" cy="1351913"/>
          </a:xfrm>
          <a:prstGeom prst="rect">
            <a:avLst/>
          </a:prstGeom>
        </p:spPr>
      </p:pic>
      <p:pic>
        <p:nvPicPr>
          <p:cNvPr id="7" name="Picture 6">
            <a:extLst>
              <a:ext uri="{FF2B5EF4-FFF2-40B4-BE49-F238E27FC236}">
                <a16:creationId xmlns:a16="http://schemas.microsoft.com/office/drawing/2014/main" id="{E59B8149-7049-15CA-2A05-75B2C9E20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573" y="5900050"/>
            <a:ext cx="633560" cy="182709"/>
          </a:xfrm>
          <a:prstGeom prst="rect">
            <a:avLst/>
          </a:prstGeom>
        </p:spPr>
      </p:pic>
    </p:spTree>
    <p:custDataLst>
      <p:tags r:id="rId1"/>
    </p:custDataLst>
    <p:extLst>
      <p:ext uri="{BB962C8B-B14F-4D97-AF65-F5344CB8AC3E}">
        <p14:creationId xmlns:p14="http://schemas.microsoft.com/office/powerpoint/2010/main" val="209192985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id="{21BF5C52-0A73-645C-2940-BE7E62307AD7}"/>
              </a:ext>
            </a:extLst>
          </p:cNvPr>
          <p:cNvSpPr>
            <a:spLocks noChangeArrowheads="1"/>
          </p:cNvSpPr>
          <p:nvPr/>
        </p:nvSpPr>
        <p:spPr bwMode="auto">
          <a:xfrm>
            <a:off x="-15500" y="717940"/>
            <a:ext cx="8129588" cy="2628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55" name="Rectangle 15">
            <a:extLst>
              <a:ext uri="{FF2B5EF4-FFF2-40B4-BE49-F238E27FC236}">
                <a16:creationId xmlns:a16="http://schemas.microsoft.com/office/drawing/2014/main" id="{EECA819E-0126-FE83-DBAC-CAA44987C927}"/>
              </a:ext>
            </a:extLst>
          </p:cNvPr>
          <p:cNvSpPr>
            <a:spLocks noGrp="1" noChangeAspect="1" noChangeArrowheads="1"/>
          </p:cNvSpPr>
          <p:nvPr>
            <p:ph type="title"/>
          </p:nvPr>
        </p:nvSpPr>
        <p:spPr>
          <a:effectLst/>
        </p:spPr>
        <p:txBody>
          <a:bodyPr/>
          <a:lstStyle/>
          <a:p>
            <a:pPr>
              <a:spcAft>
                <a:spcPct val="25000"/>
              </a:spcAft>
            </a:pPr>
            <a:r>
              <a:rPr lang="en-US" altLang="en-US"/>
              <a:t>Radio Overview</a:t>
            </a:r>
          </a:p>
        </p:txBody>
      </p:sp>
      <p:pic>
        <p:nvPicPr>
          <p:cNvPr id="2" name="image1.jpg">
            <a:extLst>
              <a:ext uri="{FF2B5EF4-FFF2-40B4-BE49-F238E27FC236}">
                <a16:creationId xmlns:a16="http://schemas.microsoft.com/office/drawing/2014/main" id="{00000000-0008-0000-0100-000002000000}"/>
              </a:ext>
            </a:extLst>
          </p:cNvPr>
          <p:cNvPicPr preferRelativeResize="0"/>
          <p:nvPr/>
        </p:nvPicPr>
        <p:blipFill>
          <a:blip r:embed="rId4" cstate="print"/>
          <a:stretch>
            <a:fillRect/>
          </a:stretch>
        </p:blipFill>
        <p:spPr>
          <a:xfrm>
            <a:off x="1204150" y="1844321"/>
            <a:ext cx="5347710" cy="1546224"/>
          </a:xfrm>
          <a:prstGeom prst="rect">
            <a:avLst/>
          </a:prstGeom>
          <a:noFill/>
          <a:effectLst/>
        </p:spPr>
      </p:pic>
      <p:pic>
        <p:nvPicPr>
          <p:cNvPr id="13" name="image1.jpg">
            <a:extLst>
              <a:ext uri="{FF2B5EF4-FFF2-40B4-BE49-F238E27FC236}">
                <a16:creationId xmlns:a16="http://schemas.microsoft.com/office/drawing/2014/main" id="{2D724A6E-567C-D3E2-086B-28D812E20B66}"/>
              </a:ext>
            </a:extLst>
          </p:cNvPr>
          <p:cNvPicPr preferRelativeResize="0"/>
          <p:nvPr/>
        </p:nvPicPr>
        <p:blipFill>
          <a:blip r:embed="rId4" cstate="print"/>
          <a:stretch>
            <a:fillRect/>
          </a:stretch>
        </p:blipFill>
        <p:spPr>
          <a:xfrm>
            <a:off x="1198443" y="1856663"/>
            <a:ext cx="5387766" cy="1512048"/>
          </a:xfrm>
          <a:prstGeom prst="rect">
            <a:avLst/>
          </a:prstGeom>
          <a:noFill/>
          <a:effectLst/>
        </p:spPr>
      </p:pic>
      <p:pic>
        <p:nvPicPr>
          <p:cNvPr id="14" name="Picture 13">
            <a:extLst>
              <a:ext uri="{FF2B5EF4-FFF2-40B4-BE49-F238E27FC236}">
                <a16:creationId xmlns:a16="http://schemas.microsoft.com/office/drawing/2014/main" id="{9A711A02-3AD6-A9AE-6C31-F2D67270C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742" y="1812845"/>
            <a:ext cx="5464609" cy="1575916"/>
          </a:xfrm>
          <a:prstGeom prst="rect">
            <a:avLst/>
          </a:prstGeom>
        </p:spPr>
      </p:pic>
      <p:sp>
        <p:nvSpPr>
          <p:cNvPr id="486475" name="Line 75">
            <a:extLst>
              <a:ext uri="{FF2B5EF4-FFF2-40B4-BE49-F238E27FC236}">
                <a16:creationId xmlns:a16="http://schemas.microsoft.com/office/drawing/2014/main" id="{B1903D7C-FBC9-CD12-10F9-E353A6B29003}"/>
              </a:ext>
            </a:extLst>
          </p:cNvPr>
          <p:cNvSpPr>
            <a:spLocks noChangeShapeType="1"/>
          </p:cNvSpPr>
          <p:nvPr/>
        </p:nvSpPr>
        <p:spPr bwMode="auto">
          <a:xfrm rot="-5400000" flipV="1">
            <a:off x="1266154" y="1765116"/>
            <a:ext cx="353725" cy="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1" name="Oval 76">
            <a:extLst>
              <a:ext uri="{FF2B5EF4-FFF2-40B4-BE49-F238E27FC236}">
                <a16:creationId xmlns:a16="http://schemas.microsoft.com/office/drawing/2014/main" id="{87AA80FE-C812-0D1B-8F21-C9ABAF07FA06}"/>
              </a:ext>
            </a:extLst>
          </p:cNvPr>
          <p:cNvSpPr>
            <a:spLocks noChangeArrowheads="1"/>
          </p:cNvSpPr>
          <p:nvPr/>
        </p:nvSpPr>
        <p:spPr bwMode="auto">
          <a:xfrm>
            <a:off x="1252421" y="1939547"/>
            <a:ext cx="318845" cy="291867"/>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72" name="Oval 77">
            <a:extLst>
              <a:ext uri="{FF2B5EF4-FFF2-40B4-BE49-F238E27FC236}">
                <a16:creationId xmlns:a16="http://schemas.microsoft.com/office/drawing/2014/main" id="{13F36EE1-4F66-E5D8-96B3-E8776CC571FC}"/>
              </a:ext>
            </a:extLst>
          </p:cNvPr>
          <p:cNvSpPr>
            <a:spLocks noChangeArrowheads="1"/>
          </p:cNvSpPr>
          <p:nvPr/>
        </p:nvSpPr>
        <p:spPr bwMode="auto">
          <a:xfrm>
            <a:off x="2020109" y="2553325"/>
            <a:ext cx="366493" cy="298450"/>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73" name="Text Box 78">
            <a:extLst>
              <a:ext uri="{FF2B5EF4-FFF2-40B4-BE49-F238E27FC236}">
                <a16:creationId xmlns:a16="http://schemas.microsoft.com/office/drawing/2014/main" id="{A9844C31-3DB6-9158-F30B-5019AE49C354}"/>
              </a:ext>
            </a:extLst>
          </p:cNvPr>
          <p:cNvSpPr txBox="1">
            <a:spLocks noChangeArrowheads="1"/>
          </p:cNvSpPr>
          <p:nvPr/>
        </p:nvSpPr>
        <p:spPr bwMode="auto">
          <a:xfrm>
            <a:off x="174000" y="3257006"/>
            <a:ext cx="712788"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Dimmer</a:t>
            </a:r>
          </a:p>
          <a:p>
            <a:pPr eaLnBrk="1" hangingPunct="1">
              <a:spcBef>
                <a:spcPct val="0"/>
              </a:spcBef>
            </a:pPr>
            <a:r>
              <a:rPr lang="en-US" altLang="en-US" b="1" dirty="0">
                <a:solidFill>
                  <a:schemeClr val="tx1"/>
                </a:solidFill>
              </a:rPr>
              <a:t>Button</a:t>
            </a:r>
          </a:p>
        </p:txBody>
      </p:sp>
      <p:sp>
        <p:nvSpPr>
          <p:cNvPr id="2074" name="Text Box 79">
            <a:extLst>
              <a:ext uri="{FF2B5EF4-FFF2-40B4-BE49-F238E27FC236}">
                <a16:creationId xmlns:a16="http://schemas.microsoft.com/office/drawing/2014/main" id="{D690969D-1D4B-E4D0-377D-278A3F562BAB}"/>
              </a:ext>
            </a:extLst>
          </p:cNvPr>
          <p:cNvSpPr txBox="1">
            <a:spLocks noChangeArrowheads="1"/>
          </p:cNvSpPr>
          <p:nvPr/>
        </p:nvSpPr>
        <p:spPr bwMode="auto">
          <a:xfrm>
            <a:off x="6134983" y="3962045"/>
            <a:ext cx="644525"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Home</a:t>
            </a:r>
          </a:p>
          <a:p>
            <a:pPr eaLnBrk="1" hangingPunct="1">
              <a:spcBef>
                <a:spcPct val="0"/>
              </a:spcBef>
            </a:pPr>
            <a:r>
              <a:rPr lang="en-US" altLang="en-US" b="1" dirty="0">
                <a:solidFill>
                  <a:schemeClr val="tx1"/>
                </a:solidFill>
              </a:rPr>
              <a:t>Button</a:t>
            </a:r>
          </a:p>
        </p:txBody>
      </p:sp>
      <p:sp>
        <p:nvSpPr>
          <p:cNvPr id="486480" name="Line 80">
            <a:extLst>
              <a:ext uri="{FF2B5EF4-FFF2-40B4-BE49-F238E27FC236}">
                <a16:creationId xmlns:a16="http://schemas.microsoft.com/office/drawing/2014/main" id="{DAA254A1-68FB-FD2F-1391-3968B940DB02}"/>
              </a:ext>
            </a:extLst>
          </p:cNvPr>
          <p:cNvSpPr>
            <a:spLocks noChangeShapeType="1"/>
          </p:cNvSpPr>
          <p:nvPr/>
        </p:nvSpPr>
        <p:spPr bwMode="auto">
          <a:xfrm rot="-5400000">
            <a:off x="1176615" y="2391610"/>
            <a:ext cx="608461" cy="122750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7" name="Oval 82">
            <a:extLst>
              <a:ext uri="{FF2B5EF4-FFF2-40B4-BE49-F238E27FC236}">
                <a16:creationId xmlns:a16="http://schemas.microsoft.com/office/drawing/2014/main" id="{89BFB920-F6E0-2A30-5B86-73635498D379}"/>
              </a:ext>
            </a:extLst>
          </p:cNvPr>
          <p:cNvSpPr>
            <a:spLocks noChangeArrowheads="1"/>
          </p:cNvSpPr>
          <p:nvPr/>
        </p:nvSpPr>
        <p:spPr bwMode="auto">
          <a:xfrm>
            <a:off x="1750326" y="1860443"/>
            <a:ext cx="636280" cy="630747"/>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3" name="Line 83">
            <a:extLst>
              <a:ext uri="{FF2B5EF4-FFF2-40B4-BE49-F238E27FC236}">
                <a16:creationId xmlns:a16="http://schemas.microsoft.com/office/drawing/2014/main" id="{AB3FE98C-3AA6-2889-982A-3563165E3244}"/>
              </a:ext>
            </a:extLst>
          </p:cNvPr>
          <p:cNvSpPr>
            <a:spLocks noChangeShapeType="1"/>
          </p:cNvSpPr>
          <p:nvPr/>
        </p:nvSpPr>
        <p:spPr bwMode="auto">
          <a:xfrm rot="-5400000">
            <a:off x="1938053" y="1709338"/>
            <a:ext cx="371386" cy="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9" name="Text Box 84">
            <a:extLst>
              <a:ext uri="{FF2B5EF4-FFF2-40B4-BE49-F238E27FC236}">
                <a16:creationId xmlns:a16="http://schemas.microsoft.com/office/drawing/2014/main" id="{ADCF474E-6988-64FE-D69A-EA2190FF8F69}"/>
              </a:ext>
            </a:extLst>
          </p:cNvPr>
          <p:cNvSpPr txBox="1">
            <a:spLocks noChangeArrowheads="1"/>
          </p:cNvSpPr>
          <p:nvPr/>
        </p:nvSpPr>
        <p:spPr bwMode="auto">
          <a:xfrm>
            <a:off x="1780846" y="1266471"/>
            <a:ext cx="698500"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Volume</a:t>
            </a:r>
          </a:p>
          <a:p>
            <a:pPr eaLnBrk="1" hangingPunct="1">
              <a:spcBef>
                <a:spcPct val="0"/>
              </a:spcBef>
            </a:pPr>
            <a:r>
              <a:rPr lang="en-US" altLang="en-US" b="1" dirty="0">
                <a:solidFill>
                  <a:schemeClr val="tx1"/>
                </a:solidFill>
              </a:rPr>
              <a:t>Knob</a:t>
            </a:r>
          </a:p>
        </p:txBody>
      </p:sp>
      <p:sp>
        <p:nvSpPr>
          <p:cNvPr id="486485" name="Line 85">
            <a:extLst>
              <a:ext uri="{FF2B5EF4-FFF2-40B4-BE49-F238E27FC236}">
                <a16:creationId xmlns:a16="http://schemas.microsoft.com/office/drawing/2014/main" id="{8C2B27FB-14DA-E5BD-47C8-DF2E66680913}"/>
              </a:ext>
            </a:extLst>
          </p:cNvPr>
          <p:cNvSpPr>
            <a:spLocks noChangeShapeType="1"/>
          </p:cNvSpPr>
          <p:nvPr/>
        </p:nvSpPr>
        <p:spPr bwMode="auto">
          <a:xfrm rot="-5400000">
            <a:off x="6097258" y="1755420"/>
            <a:ext cx="425450" cy="0"/>
          </a:xfrm>
          <a:prstGeom prst="line">
            <a:avLst/>
          </a:prstGeom>
          <a:noFill/>
          <a:ln w="25400">
            <a:solidFill>
              <a:srgbClr val="FFCC66"/>
            </a:solidFill>
            <a:round/>
            <a:headEnd/>
            <a:tailEnd/>
          </a:ln>
          <a:effectLst/>
        </p:spPr>
        <p:txBody>
          <a:bodyPr anchor="ctr">
            <a:spAutoFit/>
          </a:bodyPr>
          <a:lstStyle/>
          <a:p>
            <a:pPr>
              <a:defRPr/>
            </a:pPr>
            <a:endParaRPr lang="en-US"/>
          </a:p>
        </p:txBody>
      </p:sp>
      <p:sp>
        <p:nvSpPr>
          <p:cNvPr id="2081" name="Oval 86">
            <a:extLst>
              <a:ext uri="{FF2B5EF4-FFF2-40B4-BE49-F238E27FC236}">
                <a16:creationId xmlns:a16="http://schemas.microsoft.com/office/drawing/2014/main" id="{3B616EAF-6F2E-539A-A3B0-41D1D73E9EF9}"/>
              </a:ext>
            </a:extLst>
          </p:cNvPr>
          <p:cNvSpPr>
            <a:spLocks noChangeArrowheads="1"/>
          </p:cNvSpPr>
          <p:nvPr/>
        </p:nvSpPr>
        <p:spPr bwMode="auto">
          <a:xfrm>
            <a:off x="6134983" y="1955444"/>
            <a:ext cx="294063" cy="291429"/>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082" name="Text Box 87">
            <a:extLst>
              <a:ext uri="{FF2B5EF4-FFF2-40B4-BE49-F238E27FC236}">
                <a16:creationId xmlns:a16="http://schemas.microsoft.com/office/drawing/2014/main" id="{6816CB9F-1CC1-1267-69F2-40A5DEF11C13}"/>
              </a:ext>
            </a:extLst>
          </p:cNvPr>
          <p:cNvSpPr txBox="1">
            <a:spLocks noChangeArrowheads="1"/>
          </p:cNvSpPr>
          <p:nvPr/>
        </p:nvSpPr>
        <p:spPr bwMode="auto">
          <a:xfrm>
            <a:off x="6134983" y="1235690"/>
            <a:ext cx="947737"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Emergency</a:t>
            </a:r>
          </a:p>
          <a:p>
            <a:pPr eaLnBrk="1" hangingPunct="1">
              <a:spcBef>
                <a:spcPct val="0"/>
              </a:spcBef>
            </a:pPr>
            <a:r>
              <a:rPr lang="en-US" altLang="en-US" b="1" dirty="0">
                <a:solidFill>
                  <a:schemeClr val="tx1"/>
                </a:solidFill>
              </a:rPr>
              <a:t>Button</a:t>
            </a:r>
          </a:p>
        </p:txBody>
      </p:sp>
      <p:sp>
        <p:nvSpPr>
          <p:cNvPr id="2083" name="Oval 88">
            <a:extLst>
              <a:ext uri="{FF2B5EF4-FFF2-40B4-BE49-F238E27FC236}">
                <a16:creationId xmlns:a16="http://schemas.microsoft.com/office/drawing/2014/main" id="{F02C7C49-208C-6676-5DCF-DE0BECA8BEE6}"/>
              </a:ext>
            </a:extLst>
          </p:cNvPr>
          <p:cNvSpPr>
            <a:spLocks noChangeArrowheads="1"/>
          </p:cNvSpPr>
          <p:nvPr/>
        </p:nvSpPr>
        <p:spPr bwMode="auto">
          <a:xfrm>
            <a:off x="5263822" y="1854878"/>
            <a:ext cx="677864" cy="66840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9" name="Line 89">
            <a:extLst>
              <a:ext uri="{FF2B5EF4-FFF2-40B4-BE49-F238E27FC236}">
                <a16:creationId xmlns:a16="http://schemas.microsoft.com/office/drawing/2014/main" id="{EA9B3807-D9E8-7AE8-8546-C1FFF64F4635}"/>
              </a:ext>
            </a:extLst>
          </p:cNvPr>
          <p:cNvSpPr>
            <a:spLocks noChangeShapeType="1"/>
          </p:cNvSpPr>
          <p:nvPr/>
        </p:nvSpPr>
        <p:spPr bwMode="auto">
          <a:xfrm rot="-5400000">
            <a:off x="5420790" y="1725454"/>
            <a:ext cx="255976" cy="476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6" name="Text Box 91">
            <a:extLst>
              <a:ext uri="{FF2B5EF4-FFF2-40B4-BE49-F238E27FC236}">
                <a16:creationId xmlns:a16="http://schemas.microsoft.com/office/drawing/2014/main" id="{D30A98C6-F2F0-C07B-4966-83644B08030E}"/>
              </a:ext>
            </a:extLst>
          </p:cNvPr>
          <p:cNvSpPr txBox="1">
            <a:spLocks noChangeArrowheads="1"/>
          </p:cNvSpPr>
          <p:nvPr/>
        </p:nvSpPr>
        <p:spPr bwMode="auto">
          <a:xfrm>
            <a:off x="5187621" y="1241070"/>
            <a:ext cx="558800"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Mode</a:t>
            </a:r>
          </a:p>
          <a:p>
            <a:pPr algn="r" eaLnBrk="1" hangingPunct="1">
              <a:spcBef>
                <a:spcPct val="0"/>
              </a:spcBef>
            </a:pPr>
            <a:r>
              <a:rPr lang="en-US" altLang="en-US" b="1" dirty="0">
                <a:solidFill>
                  <a:schemeClr val="tx1"/>
                </a:solidFill>
              </a:rPr>
              <a:t>Knob</a:t>
            </a:r>
          </a:p>
        </p:txBody>
      </p:sp>
      <p:sp>
        <p:nvSpPr>
          <p:cNvPr id="2087" name="Rectangle 92">
            <a:extLst>
              <a:ext uri="{FF2B5EF4-FFF2-40B4-BE49-F238E27FC236}">
                <a16:creationId xmlns:a16="http://schemas.microsoft.com/office/drawing/2014/main" id="{C2E0A0FC-2AB3-4571-B640-70C0720CDD2C}"/>
              </a:ext>
            </a:extLst>
          </p:cNvPr>
          <p:cNvSpPr>
            <a:spLocks noChangeArrowheads="1"/>
          </p:cNvSpPr>
          <p:nvPr/>
        </p:nvSpPr>
        <p:spPr bwMode="auto">
          <a:xfrm>
            <a:off x="2516869" y="2990495"/>
            <a:ext cx="2697739" cy="295275"/>
          </a:xfrm>
          <a:prstGeom prst="rect">
            <a:avLst/>
          </a:prstGeom>
          <a:noFill/>
          <a:ln w="25400">
            <a:solidFill>
              <a:srgbClr val="FFCC66"/>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93" name="Line 93">
            <a:extLst>
              <a:ext uri="{FF2B5EF4-FFF2-40B4-BE49-F238E27FC236}">
                <a16:creationId xmlns:a16="http://schemas.microsoft.com/office/drawing/2014/main" id="{BF422304-4349-0F75-214C-4B8B838D257F}"/>
              </a:ext>
            </a:extLst>
          </p:cNvPr>
          <p:cNvSpPr>
            <a:spLocks noChangeShapeType="1"/>
          </p:cNvSpPr>
          <p:nvPr/>
        </p:nvSpPr>
        <p:spPr bwMode="auto">
          <a:xfrm rot="-5400000">
            <a:off x="3668383" y="3558820"/>
            <a:ext cx="565150" cy="0"/>
          </a:xfrm>
          <a:prstGeom prst="line">
            <a:avLst/>
          </a:prstGeom>
          <a:noFill/>
          <a:ln w="25400">
            <a:solidFill>
              <a:srgbClr val="FFCC66"/>
            </a:solidFill>
            <a:round/>
            <a:headEnd/>
            <a:tailEnd/>
          </a:ln>
          <a:effectLst/>
        </p:spPr>
        <p:txBody>
          <a:bodyPr anchor="ctr">
            <a:spAutoFit/>
          </a:bodyPr>
          <a:lstStyle/>
          <a:p>
            <a:pPr>
              <a:defRPr/>
            </a:pPr>
            <a:endParaRPr lang="en-US"/>
          </a:p>
        </p:txBody>
      </p:sp>
      <p:sp>
        <p:nvSpPr>
          <p:cNvPr id="2089" name="Text Box 94">
            <a:extLst>
              <a:ext uri="{FF2B5EF4-FFF2-40B4-BE49-F238E27FC236}">
                <a16:creationId xmlns:a16="http://schemas.microsoft.com/office/drawing/2014/main" id="{303812BB-CBF7-8E94-BB02-24771808F3B6}"/>
              </a:ext>
            </a:extLst>
          </p:cNvPr>
          <p:cNvSpPr txBox="1">
            <a:spLocks noChangeArrowheads="1"/>
          </p:cNvSpPr>
          <p:nvPr/>
        </p:nvSpPr>
        <p:spPr bwMode="auto">
          <a:xfrm>
            <a:off x="3503283" y="3523895"/>
            <a:ext cx="868363"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a:solidFill>
                  <a:schemeClr val="tx1"/>
                </a:solidFill>
              </a:rPr>
              <a:t>Soft Menu</a:t>
            </a:r>
          </a:p>
          <a:p>
            <a:pPr eaLnBrk="1" hangingPunct="1">
              <a:spcBef>
                <a:spcPct val="0"/>
              </a:spcBef>
            </a:pPr>
            <a:r>
              <a:rPr lang="en-US" altLang="en-US" b="1">
                <a:solidFill>
                  <a:schemeClr val="tx1"/>
                </a:solidFill>
              </a:rPr>
              <a:t>Keys</a:t>
            </a:r>
          </a:p>
        </p:txBody>
      </p:sp>
      <p:sp>
        <p:nvSpPr>
          <p:cNvPr id="2090" name="Oval 95">
            <a:extLst>
              <a:ext uri="{FF2B5EF4-FFF2-40B4-BE49-F238E27FC236}">
                <a16:creationId xmlns:a16="http://schemas.microsoft.com/office/drawing/2014/main" id="{FE21F87A-EE94-FA3F-6B1E-F74DB3A36B1D}"/>
              </a:ext>
            </a:extLst>
          </p:cNvPr>
          <p:cNvSpPr>
            <a:spLocks noChangeArrowheads="1"/>
          </p:cNvSpPr>
          <p:nvPr/>
        </p:nvSpPr>
        <p:spPr bwMode="auto">
          <a:xfrm>
            <a:off x="5370184" y="2594332"/>
            <a:ext cx="644523" cy="63895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091" name="Text Box 96">
            <a:extLst>
              <a:ext uri="{FF2B5EF4-FFF2-40B4-BE49-F238E27FC236}">
                <a16:creationId xmlns:a16="http://schemas.microsoft.com/office/drawing/2014/main" id="{E0C29541-C7BC-3385-928C-C677BCF3ACDE}"/>
              </a:ext>
            </a:extLst>
          </p:cNvPr>
          <p:cNvSpPr txBox="1">
            <a:spLocks noChangeArrowheads="1"/>
          </p:cNvSpPr>
          <p:nvPr/>
        </p:nvSpPr>
        <p:spPr bwMode="auto">
          <a:xfrm>
            <a:off x="926741" y="1266470"/>
            <a:ext cx="644525"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a:t>
            </a:r>
          </a:p>
          <a:p>
            <a:pPr eaLnBrk="1" hangingPunct="1">
              <a:spcBef>
                <a:spcPct val="0"/>
              </a:spcBef>
            </a:pPr>
            <a:r>
              <a:rPr lang="en-US" altLang="en-US" b="1" dirty="0">
                <a:solidFill>
                  <a:schemeClr val="tx1"/>
                </a:solidFill>
              </a:rPr>
              <a:t>Button</a:t>
            </a:r>
          </a:p>
        </p:txBody>
      </p:sp>
      <p:sp>
        <p:nvSpPr>
          <p:cNvPr id="486502" name="Line 102">
            <a:extLst>
              <a:ext uri="{FF2B5EF4-FFF2-40B4-BE49-F238E27FC236}">
                <a16:creationId xmlns:a16="http://schemas.microsoft.com/office/drawing/2014/main" id="{BC66CA44-B44F-E893-36EC-E4744AE1329D}"/>
              </a:ext>
            </a:extLst>
          </p:cNvPr>
          <p:cNvSpPr>
            <a:spLocks noChangeShapeType="1"/>
          </p:cNvSpPr>
          <p:nvPr/>
        </p:nvSpPr>
        <p:spPr bwMode="auto">
          <a:xfrm rot="-5400000">
            <a:off x="5494352" y="3388761"/>
            <a:ext cx="339725" cy="0"/>
          </a:xfrm>
          <a:prstGeom prst="line">
            <a:avLst/>
          </a:prstGeom>
          <a:noFill/>
          <a:ln w="25400">
            <a:solidFill>
              <a:srgbClr val="FFCC66"/>
            </a:solidFill>
            <a:round/>
            <a:headEnd/>
            <a:tailEnd/>
          </a:ln>
          <a:effectLst/>
        </p:spPr>
        <p:txBody>
          <a:bodyPr anchor="ctr">
            <a:spAutoFit/>
          </a:bodyPr>
          <a:lstStyle/>
          <a:p>
            <a:pPr>
              <a:defRPr/>
            </a:pPr>
            <a:endParaRPr lang="en-US"/>
          </a:p>
        </p:txBody>
      </p:sp>
      <p:sp>
        <p:nvSpPr>
          <p:cNvPr id="2093" name="Text Box 97">
            <a:extLst>
              <a:ext uri="{FF2B5EF4-FFF2-40B4-BE49-F238E27FC236}">
                <a16:creationId xmlns:a16="http://schemas.microsoft.com/office/drawing/2014/main" id="{4B4F7590-E758-0C67-EE27-AD8B382DD0FE}"/>
              </a:ext>
            </a:extLst>
          </p:cNvPr>
          <p:cNvSpPr txBox="1">
            <a:spLocks noChangeArrowheads="1"/>
          </p:cNvSpPr>
          <p:nvPr/>
        </p:nvSpPr>
        <p:spPr bwMode="auto">
          <a:xfrm>
            <a:off x="5000870" y="3498885"/>
            <a:ext cx="135966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4-Way Navigation</a:t>
            </a:r>
          </a:p>
          <a:p>
            <a:pPr eaLnBrk="1" hangingPunct="1">
              <a:spcBef>
                <a:spcPct val="0"/>
              </a:spcBef>
            </a:pPr>
            <a:r>
              <a:rPr lang="en-US" altLang="en-US" b="1" dirty="0">
                <a:solidFill>
                  <a:schemeClr val="tx1"/>
                </a:solidFill>
              </a:rPr>
              <a:t>Buttons</a:t>
            </a:r>
          </a:p>
        </p:txBody>
      </p:sp>
      <p:sp>
        <p:nvSpPr>
          <p:cNvPr id="3" name="Oval 77">
            <a:extLst>
              <a:ext uri="{FF2B5EF4-FFF2-40B4-BE49-F238E27FC236}">
                <a16:creationId xmlns:a16="http://schemas.microsoft.com/office/drawing/2014/main" id="{3446777A-E79B-DD09-FF9A-0C62381FD852}"/>
              </a:ext>
            </a:extLst>
          </p:cNvPr>
          <p:cNvSpPr>
            <a:spLocks noChangeArrowheads="1"/>
          </p:cNvSpPr>
          <p:nvPr/>
        </p:nvSpPr>
        <p:spPr bwMode="auto">
          <a:xfrm>
            <a:off x="2094594" y="2918863"/>
            <a:ext cx="298450" cy="298450"/>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5" name="Text Box 78">
            <a:extLst>
              <a:ext uri="{FF2B5EF4-FFF2-40B4-BE49-F238E27FC236}">
                <a16:creationId xmlns:a16="http://schemas.microsoft.com/office/drawing/2014/main" id="{39CA1C50-42A1-0E01-BFC3-21CF2E8ECFEE}"/>
              </a:ext>
            </a:extLst>
          </p:cNvPr>
          <p:cNvSpPr txBox="1">
            <a:spLocks noChangeArrowheads="1"/>
          </p:cNvSpPr>
          <p:nvPr/>
        </p:nvSpPr>
        <p:spPr bwMode="auto">
          <a:xfrm>
            <a:off x="958086" y="3928137"/>
            <a:ext cx="1383713"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E5 Programmable</a:t>
            </a:r>
          </a:p>
          <a:p>
            <a:pPr eaLnBrk="1" hangingPunct="1">
              <a:spcBef>
                <a:spcPct val="0"/>
              </a:spcBef>
            </a:pPr>
            <a:r>
              <a:rPr lang="en-US" altLang="en-US" b="1" dirty="0">
                <a:solidFill>
                  <a:schemeClr val="tx1"/>
                </a:solidFill>
              </a:rPr>
              <a:t>Button (not used)</a:t>
            </a:r>
          </a:p>
        </p:txBody>
      </p:sp>
      <p:sp>
        <p:nvSpPr>
          <p:cNvPr id="6" name="Line 80">
            <a:extLst>
              <a:ext uri="{FF2B5EF4-FFF2-40B4-BE49-F238E27FC236}">
                <a16:creationId xmlns:a16="http://schemas.microsoft.com/office/drawing/2014/main" id="{E0CD25A9-9CCA-4945-FF0C-53C16BE46254}"/>
              </a:ext>
            </a:extLst>
          </p:cNvPr>
          <p:cNvSpPr>
            <a:spLocks noChangeShapeType="1"/>
          </p:cNvSpPr>
          <p:nvPr/>
        </p:nvSpPr>
        <p:spPr bwMode="auto">
          <a:xfrm rot="-5400000" flipV="1">
            <a:off x="1910334" y="3570578"/>
            <a:ext cx="693067" cy="1848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8" name="Line 81">
            <a:extLst>
              <a:ext uri="{FF2B5EF4-FFF2-40B4-BE49-F238E27FC236}">
                <a16:creationId xmlns:a16="http://schemas.microsoft.com/office/drawing/2014/main" id="{95A0C9F8-2EA7-A203-4C9E-49E0382D69DE}"/>
              </a:ext>
            </a:extLst>
          </p:cNvPr>
          <p:cNvSpPr>
            <a:spLocks noChangeShapeType="1"/>
          </p:cNvSpPr>
          <p:nvPr/>
        </p:nvSpPr>
        <p:spPr bwMode="auto">
          <a:xfrm flipV="1">
            <a:off x="6423474" y="3105811"/>
            <a:ext cx="98668" cy="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9" name="Line 102">
            <a:extLst>
              <a:ext uri="{FF2B5EF4-FFF2-40B4-BE49-F238E27FC236}">
                <a16:creationId xmlns:a16="http://schemas.microsoft.com/office/drawing/2014/main" id="{3DD217C7-232C-14BD-CF92-C11D9C457FCC}"/>
              </a:ext>
            </a:extLst>
          </p:cNvPr>
          <p:cNvSpPr>
            <a:spLocks noChangeShapeType="1"/>
          </p:cNvSpPr>
          <p:nvPr/>
        </p:nvSpPr>
        <p:spPr bwMode="auto">
          <a:xfrm rot="-5400000">
            <a:off x="6072459" y="3521542"/>
            <a:ext cx="868529" cy="1247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6" name="Oval 77">
            <a:extLst>
              <a:ext uri="{FF2B5EF4-FFF2-40B4-BE49-F238E27FC236}">
                <a16:creationId xmlns:a16="http://schemas.microsoft.com/office/drawing/2014/main" id="{A6E483DA-F2F1-9EF7-9939-A038AEAB9524}"/>
              </a:ext>
            </a:extLst>
          </p:cNvPr>
          <p:cNvSpPr>
            <a:spLocks noChangeArrowheads="1"/>
          </p:cNvSpPr>
          <p:nvPr/>
        </p:nvSpPr>
        <p:spPr bwMode="auto">
          <a:xfrm>
            <a:off x="6140123" y="2941978"/>
            <a:ext cx="298450" cy="298450"/>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4" name="TextBox 3">
            <a:extLst>
              <a:ext uri="{FF2B5EF4-FFF2-40B4-BE49-F238E27FC236}">
                <a16:creationId xmlns:a16="http://schemas.microsoft.com/office/drawing/2014/main" id="{0E441D42-1C8D-67B8-BDF6-EC81C661704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7" name="Picture 6">
            <a:extLst>
              <a:ext uri="{FF2B5EF4-FFF2-40B4-BE49-F238E27FC236}">
                <a16:creationId xmlns:a16="http://schemas.microsoft.com/office/drawing/2014/main" id="{61120326-CD62-871F-DEF9-FF3215927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0">
            <a:extLst>
              <a:ext uri="{FF2B5EF4-FFF2-40B4-BE49-F238E27FC236}">
                <a16:creationId xmlns:a16="http://schemas.microsoft.com/office/drawing/2014/main" id="{F02AC8E5-E627-6D5F-3ED5-5B7CAB7FE134}"/>
              </a:ext>
            </a:extLst>
          </p:cNvPr>
          <p:cNvSpPr>
            <a:spLocks noGrp="1" noChangeAspect="1" noChangeArrowheads="1"/>
          </p:cNvSpPr>
          <p:nvPr>
            <p:ph type="title"/>
          </p:nvPr>
        </p:nvSpPr>
        <p:spPr/>
        <p:txBody>
          <a:bodyPr/>
          <a:lstStyle/>
          <a:p>
            <a:pPr eaLnBrk="1" hangingPunct="1">
              <a:spcAft>
                <a:spcPct val="25000"/>
              </a:spcAft>
            </a:pPr>
            <a:r>
              <a:rPr lang="en-US" altLang="en-US"/>
              <a:t>Display</a:t>
            </a:r>
          </a:p>
        </p:txBody>
      </p:sp>
      <p:sp>
        <p:nvSpPr>
          <p:cNvPr id="3" name="TextBox 2">
            <a:extLst>
              <a:ext uri="{FF2B5EF4-FFF2-40B4-BE49-F238E27FC236}">
                <a16:creationId xmlns:a16="http://schemas.microsoft.com/office/drawing/2014/main" id="{5511AECE-925B-7982-E5B9-47FCC18A22B0}"/>
              </a:ext>
            </a:extLst>
          </p:cNvPr>
          <p:cNvSpPr txBox="1"/>
          <p:nvPr/>
        </p:nvSpPr>
        <p:spPr>
          <a:xfrm>
            <a:off x="5689600" y="50945"/>
            <a:ext cx="2439988" cy="430887"/>
          </a:xfrm>
          <a:prstGeom prst="rect">
            <a:avLst/>
          </a:prstGeom>
          <a:solidFill>
            <a:srgbClr val="6083B2"/>
          </a:solidFill>
        </p:spPr>
        <p:txBody>
          <a:bodyPr wrap="square" rtlCol="0" anchor="ctr">
            <a:spAutoFit/>
          </a:bodyPr>
          <a:lstStyle/>
          <a:p>
            <a:pPr algn="r">
              <a:spcBef>
                <a:spcPts val="0"/>
              </a:spcBef>
            </a:pPr>
            <a:r>
              <a:rPr lang="en-US" dirty="0">
                <a:solidFill>
                  <a:schemeClr val="bg1"/>
                </a:solidFill>
              </a:rPr>
              <a:t>APX Mobile Radio</a:t>
            </a:r>
          </a:p>
          <a:p>
            <a:pPr algn="r">
              <a:spcBef>
                <a:spcPts val="0"/>
              </a:spcBef>
            </a:pPr>
            <a:r>
              <a:rPr lang="en-US" dirty="0">
                <a:solidFill>
                  <a:schemeClr val="bg1"/>
                </a:solidFill>
              </a:rPr>
              <a:t>   E5 Control Head</a:t>
            </a:r>
          </a:p>
        </p:txBody>
      </p:sp>
      <p:sp>
        <p:nvSpPr>
          <p:cNvPr id="4" name="TextBox 3">
            <a:extLst>
              <a:ext uri="{FF2B5EF4-FFF2-40B4-BE49-F238E27FC236}">
                <a16:creationId xmlns:a16="http://schemas.microsoft.com/office/drawing/2014/main" id="{6279C61D-39A3-C05E-3D5F-644C22A21882}"/>
              </a:ext>
            </a:extLst>
          </p:cNvPr>
          <p:cNvSpPr txBox="1"/>
          <p:nvPr/>
        </p:nvSpPr>
        <p:spPr>
          <a:xfrm>
            <a:off x="5689600" y="42319"/>
            <a:ext cx="2439988" cy="430887"/>
          </a:xfrm>
          <a:prstGeom prst="rect">
            <a:avLst/>
          </a:prstGeom>
          <a:solidFill>
            <a:srgbClr val="6083B2"/>
          </a:solidFill>
        </p:spPr>
        <p:txBody>
          <a:bodyPr wrap="square" rtlCol="0" anchor="ctr">
            <a:spAutoFit/>
          </a:bodyPr>
          <a:lstStyle/>
          <a:p>
            <a:pPr algn="r">
              <a:spcBef>
                <a:spcPts val="0"/>
              </a:spcBef>
            </a:pPr>
            <a:r>
              <a:rPr lang="en-US" dirty="0">
                <a:solidFill>
                  <a:schemeClr val="bg1"/>
                </a:solidFill>
                <a:latin typeface="Arial Black" panose="020B0A04020102020204" pitchFamily="34" charset="0"/>
              </a:rPr>
              <a:t>APX Mobile Radio</a:t>
            </a:r>
          </a:p>
          <a:p>
            <a:pPr algn="r">
              <a:spcBef>
                <a:spcPts val="0"/>
              </a:spcBef>
            </a:pPr>
            <a:r>
              <a:rPr lang="en-US" dirty="0">
                <a:solidFill>
                  <a:schemeClr val="bg1"/>
                </a:solidFill>
                <a:latin typeface="Arial Black" panose="020B0A04020102020204" pitchFamily="34" charset="0"/>
              </a:rPr>
              <a:t>   E5 Control Head</a:t>
            </a:r>
          </a:p>
        </p:txBody>
      </p:sp>
      <p:sp>
        <p:nvSpPr>
          <p:cNvPr id="9" name="TextBox 8">
            <a:extLst>
              <a:ext uri="{FF2B5EF4-FFF2-40B4-BE49-F238E27FC236}">
                <a16:creationId xmlns:a16="http://schemas.microsoft.com/office/drawing/2014/main" id="{52863718-FF7B-A1E6-10EC-BFCBF1214882}"/>
              </a:ext>
            </a:extLst>
          </p:cNvPr>
          <p:cNvSpPr txBox="1"/>
          <p:nvPr/>
        </p:nvSpPr>
        <p:spPr>
          <a:xfrm>
            <a:off x="1516380" y="891540"/>
            <a:ext cx="6499860" cy="1866900"/>
          </a:xfrm>
          <a:prstGeom prst="rect">
            <a:avLst/>
          </a:prstGeom>
          <a:solidFill>
            <a:schemeClr val="bg1"/>
          </a:solidFill>
        </p:spPr>
        <p:txBody>
          <a:bodyPr wrap="square" rtlCol="0">
            <a:spAutoFit/>
          </a:bodyPr>
          <a:lstStyle/>
          <a:p>
            <a:endParaRPr lang="en-US" dirty="0"/>
          </a:p>
        </p:txBody>
      </p:sp>
      <p:sp>
        <p:nvSpPr>
          <p:cNvPr id="21507" name="Text Box 8">
            <a:extLst>
              <a:ext uri="{FF2B5EF4-FFF2-40B4-BE49-F238E27FC236}">
                <a16:creationId xmlns:a16="http://schemas.microsoft.com/office/drawing/2014/main" id="{ED41BF32-613A-17F3-26F3-5A95E72B6981}"/>
              </a:ext>
            </a:extLst>
          </p:cNvPr>
          <p:cNvSpPr txBox="1">
            <a:spLocks noChangeArrowheads="1"/>
          </p:cNvSpPr>
          <p:nvPr/>
        </p:nvSpPr>
        <p:spPr bwMode="auto">
          <a:xfrm>
            <a:off x="3762959" y="2505392"/>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1508" name="Text Box 9">
            <a:extLst>
              <a:ext uri="{FF2B5EF4-FFF2-40B4-BE49-F238E27FC236}">
                <a16:creationId xmlns:a16="http://schemas.microsoft.com/office/drawing/2014/main" id="{65B98B82-A039-BB6E-F760-5B990703498E}"/>
              </a:ext>
            </a:extLst>
          </p:cNvPr>
          <p:cNvSpPr txBox="1">
            <a:spLocks noChangeArrowheads="1"/>
          </p:cNvSpPr>
          <p:nvPr/>
        </p:nvSpPr>
        <p:spPr bwMode="auto">
          <a:xfrm>
            <a:off x="3808996" y="2362517"/>
            <a:ext cx="10969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200" b="1">
              <a:solidFill>
                <a:srgbClr val="292929"/>
              </a:solidFill>
            </a:endParaRPr>
          </a:p>
        </p:txBody>
      </p:sp>
      <p:pic>
        <p:nvPicPr>
          <p:cNvPr id="2" name="image1.jpg">
            <a:extLst>
              <a:ext uri="{FF2B5EF4-FFF2-40B4-BE49-F238E27FC236}">
                <a16:creationId xmlns:a16="http://schemas.microsoft.com/office/drawing/2014/main" id="{AAD86BAA-BB49-699E-F890-654FAA5FEED8}"/>
              </a:ext>
            </a:extLst>
          </p:cNvPr>
          <p:cNvPicPr preferRelativeResize="0"/>
          <p:nvPr/>
        </p:nvPicPr>
        <p:blipFill>
          <a:blip r:embed="rId4" cstate="print"/>
          <a:stretch>
            <a:fillRect/>
          </a:stretch>
        </p:blipFill>
        <p:spPr>
          <a:xfrm>
            <a:off x="1187450" y="1860868"/>
            <a:ext cx="6119675" cy="1782011"/>
          </a:xfrm>
          <a:prstGeom prst="rect">
            <a:avLst/>
          </a:prstGeom>
          <a:noFill/>
          <a:effectLst/>
        </p:spPr>
      </p:pic>
      <p:pic>
        <p:nvPicPr>
          <p:cNvPr id="8" name="Picture 7">
            <a:extLst>
              <a:ext uri="{FF2B5EF4-FFF2-40B4-BE49-F238E27FC236}">
                <a16:creationId xmlns:a16="http://schemas.microsoft.com/office/drawing/2014/main" id="{2E0315E0-03C7-A731-C667-27E8697B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052" y="1860868"/>
            <a:ext cx="6194073" cy="1786283"/>
          </a:xfrm>
          <a:prstGeom prst="rect">
            <a:avLst/>
          </a:prstGeom>
        </p:spPr>
      </p:pic>
      <p:sp>
        <p:nvSpPr>
          <p:cNvPr id="21506" name="Text Box 2">
            <a:extLst>
              <a:ext uri="{FF2B5EF4-FFF2-40B4-BE49-F238E27FC236}">
                <a16:creationId xmlns:a16="http://schemas.microsoft.com/office/drawing/2014/main" id="{7A2F675A-C47C-51B1-3649-8CA17172CFCE}"/>
              </a:ext>
            </a:extLst>
          </p:cNvPr>
          <p:cNvSpPr txBox="1">
            <a:spLocks noChangeArrowheads="1"/>
          </p:cNvSpPr>
          <p:nvPr/>
        </p:nvSpPr>
        <p:spPr bwMode="auto">
          <a:xfrm>
            <a:off x="312420" y="938622"/>
            <a:ext cx="5943600" cy="4714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b="1" dirty="0">
                <a:solidFill>
                  <a:schemeClr val="tx1"/>
                </a:solidFill>
              </a:rPr>
              <a:t>E5 Control Head Display:</a:t>
            </a:r>
          </a:p>
          <a:p>
            <a:pPr algn="l">
              <a:spcBef>
                <a:spcPct val="0"/>
              </a:spcBef>
              <a:spcAft>
                <a:spcPct val="25000"/>
              </a:spcAft>
            </a:pPr>
            <a:r>
              <a:rPr lang="en-US" altLang="en-US" dirty="0">
                <a:solidFill>
                  <a:schemeClr val="tx1"/>
                </a:solidFill>
              </a:rPr>
              <a:t>The E5 control head uses LED indicator lights and icons </a:t>
            </a:r>
          </a:p>
        </p:txBody>
      </p:sp>
      <p:pic>
        <p:nvPicPr>
          <p:cNvPr id="11" name="Picture 10">
            <a:extLst>
              <a:ext uri="{FF2B5EF4-FFF2-40B4-BE49-F238E27FC236}">
                <a16:creationId xmlns:a16="http://schemas.microsoft.com/office/drawing/2014/main" id="{EB33A173-A4CF-1D02-59D0-3AD3AF2592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056" y="3795803"/>
            <a:ext cx="4311254" cy="1632807"/>
          </a:xfrm>
          <a:prstGeom prst="rect">
            <a:avLst/>
          </a:prstGeom>
        </p:spPr>
      </p:pic>
      <p:pic>
        <p:nvPicPr>
          <p:cNvPr id="14" name="Picture 13">
            <a:extLst>
              <a:ext uri="{FF2B5EF4-FFF2-40B4-BE49-F238E27FC236}">
                <a16:creationId xmlns:a16="http://schemas.microsoft.com/office/drawing/2014/main" id="{0F539C28-2CBC-EF80-1565-CDCD122969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337" y="2095406"/>
            <a:ext cx="181884" cy="181884"/>
          </a:xfrm>
          <a:prstGeom prst="rect">
            <a:avLst/>
          </a:prstGeom>
        </p:spPr>
      </p:pic>
      <p:pic>
        <p:nvPicPr>
          <p:cNvPr id="5" name="Picture 4">
            <a:extLst>
              <a:ext uri="{FF2B5EF4-FFF2-40B4-BE49-F238E27FC236}">
                <a16:creationId xmlns:a16="http://schemas.microsoft.com/office/drawing/2014/main" id="{127BD001-9482-05A0-63C2-2E32689BD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43FC-BB3B-B0D4-8E4B-896CF4542A26}"/>
            </a:ext>
          </a:extLst>
        </p:cNvPr>
        <p:cNvGrpSpPr/>
        <p:nvPr/>
      </p:nvGrpSpPr>
      <p:grpSpPr>
        <a:xfrm>
          <a:off x="0" y="0"/>
          <a:ext cx="0" cy="0"/>
          <a:chOff x="0" y="0"/>
          <a:chExt cx="0" cy="0"/>
        </a:xfrm>
      </p:grpSpPr>
      <p:sp>
        <p:nvSpPr>
          <p:cNvPr id="21509" name="Rectangle 10">
            <a:extLst>
              <a:ext uri="{FF2B5EF4-FFF2-40B4-BE49-F238E27FC236}">
                <a16:creationId xmlns:a16="http://schemas.microsoft.com/office/drawing/2014/main" id="{A97671F9-E516-F813-72D4-1D9009A59C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a:t>
            </a:r>
          </a:p>
        </p:txBody>
      </p:sp>
      <p:sp>
        <p:nvSpPr>
          <p:cNvPr id="3" name="TextBox 2">
            <a:extLst>
              <a:ext uri="{FF2B5EF4-FFF2-40B4-BE49-F238E27FC236}">
                <a16:creationId xmlns:a16="http://schemas.microsoft.com/office/drawing/2014/main" id="{1FA06660-83C3-ADC9-F977-E6752079D7EB}"/>
              </a:ext>
            </a:extLst>
          </p:cNvPr>
          <p:cNvSpPr txBox="1"/>
          <p:nvPr/>
        </p:nvSpPr>
        <p:spPr>
          <a:xfrm>
            <a:off x="5689600" y="50945"/>
            <a:ext cx="2439988" cy="430887"/>
          </a:xfrm>
          <a:prstGeom prst="rect">
            <a:avLst/>
          </a:prstGeom>
          <a:solidFill>
            <a:srgbClr val="6083B2"/>
          </a:solidFill>
        </p:spPr>
        <p:txBody>
          <a:bodyPr wrap="square" rtlCol="0" anchor="ctr">
            <a:spAutoFit/>
          </a:bodyPr>
          <a:lstStyle/>
          <a:p>
            <a:pPr algn="r">
              <a:spcBef>
                <a:spcPts val="0"/>
              </a:spcBef>
            </a:pPr>
            <a:r>
              <a:rPr lang="en-US" dirty="0">
                <a:solidFill>
                  <a:schemeClr val="bg1"/>
                </a:solidFill>
              </a:rPr>
              <a:t>APX Mobile Radio</a:t>
            </a:r>
          </a:p>
          <a:p>
            <a:pPr algn="r">
              <a:spcBef>
                <a:spcPts val="0"/>
              </a:spcBef>
            </a:pPr>
            <a:r>
              <a:rPr lang="en-US" dirty="0">
                <a:solidFill>
                  <a:schemeClr val="bg1"/>
                </a:solidFill>
              </a:rPr>
              <a:t>   E5 Control Head</a:t>
            </a:r>
          </a:p>
        </p:txBody>
      </p:sp>
      <p:sp>
        <p:nvSpPr>
          <p:cNvPr id="10" name="TextBox 9">
            <a:extLst>
              <a:ext uri="{FF2B5EF4-FFF2-40B4-BE49-F238E27FC236}">
                <a16:creationId xmlns:a16="http://schemas.microsoft.com/office/drawing/2014/main" id="{6F04FB19-F42E-8C58-3425-FDA2CD963508}"/>
              </a:ext>
            </a:extLst>
          </p:cNvPr>
          <p:cNvSpPr txBox="1"/>
          <p:nvPr/>
        </p:nvSpPr>
        <p:spPr>
          <a:xfrm>
            <a:off x="139700" y="4678968"/>
            <a:ext cx="3925094" cy="54800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9044384-D958-0C8B-6E54-AD091189A3EF}"/>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16" name="Picture 15">
            <a:extLst>
              <a:ext uri="{FF2B5EF4-FFF2-40B4-BE49-F238E27FC236}">
                <a16:creationId xmlns:a16="http://schemas.microsoft.com/office/drawing/2014/main" id="{3E5329FA-A4D4-906C-8553-AFBAE9F98CA5}"/>
              </a:ext>
            </a:extLst>
          </p:cNvPr>
          <p:cNvPicPr>
            <a:picLocks noChangeAspect="1"/>
          </p:cNvPicPr>
          <p:nvPr/>
        </p:nvPicPr>
        <p:blipFill>
          <a:blip r:embed="rId4">
            <a:extLst>
              <a:ext uri="{28A0092B-C50C-407E-A947-70E740481C1C}">
                <a14:useLocalDpi xmlns:a14="http://schemas.microsoft.com/office/drawing/2010/main" val="0"/>
              </a:ext>
            </a:extLst>
          </a:blip>
          <a:srcRect l="9903" b="19680"/>
          <a:stretch>
            <a:fillRect/>
          </a:stretch>
        </p:blipFill>
        <p:spPr>
          <a:xfrm>
            <a:off x="0" y="630658"/>
            <a:ext cx="3925095" cy="4898873"/>
          </a:xfrm>
          <a:prstGeom prst="rect">
            <a:avLst/>
          </a:prstGeom>
        </p:spPr>
      </p:pic>
      <p:pic>
        <p:nvPicPr>
          <p:cNvPr id="18" name="Picture 17">
            <a:extLst>
              <a:ext uri="{FF2B5EF4-FFF2-40B4-BE49-F238E27FC236}">
                <a16:creationId xmlns:a16="http://schemas.microsoft.com/office/drawing/2014/main" id="{D1279C75-07FD-F921-960B-C00F2C4D0D32}"/>
              </a:ext>
            </a:extLst>
          </p:cNvPr>
          <p:cNvPicPr>
            <a:picLocks noChangeAspect="1"/>
          </p:cNvPicPr>
          <p:nvPr/>
        </p:nvPicPr>
        <p:blipFill>
          <a:blip r:embed="rId5">
            <a:extLst>
              <a:ext uri="{28A0092B-C50C-407E-A947-70E740481C1C}">
                <a14:useLocalDpi xmlns:a14="http://schemas.microsoft.com/office/drawing/2010/main" val="0"/>
              </a:ext>
            </a:extLst>
          </a:blip>
          <a:srcRect l="3648" t="2850" b="49307"/>
          <a:stretch>
            <a:fillRect/>
          </a:stretch>
        </p:blipFill>
        <p:spPr>
          <a:xfrm>
            <a:off x="3925094" y="1736613"/>
            <a:ext cx="4223873" cy="2917963"/>
          </a:xfrm>
          <a:prstGeom prst="rect">
            <a:avLst/>
          </a:prstGeom>
        </p:spPr>
      </p:pic>
      <p:pic>
        <p:nvPicPr>
          <p:cNvPr id="21" name="Picture 20">
            <a:extLst>
              <a:ext uri="{FF2B5EF4-FFF2-40B4-BE49-F238E27FC236}">
                <a16:creationId xmlns:a16="http://schemas.microsoft.com/office/drawing/2014/main" id="{46C2C9C0-95F1-7183-9985-EA56F3E387F3}"/>
              </a:ext>
            </a:extLst>
          </p:cNvPr>
          <p:cNvPicPr>
            <a:picLocks noChangeAspect="1"/>
          </p:cNvPicPr>
          <p:nvPr/>
        </p:nvPicPr>
        <p:blipFill>
          <a:blip r:embed="rId4">
            <a:extLst>
              <a:ext uri="{28A0092B-C50C-407E-A947-70E740481C1C}">
                <a14:useLocalDpi xmlns:a14="http://schemas.microsoft.com/office/drawing/2010/main" val="0"/>
              </a:ext>
            </a:extLst>
          </a:blip>
          <a:srcRect l="3490" t="84784"/>
          <a:stretch>
            <a:fillRect/>
          </a:stretch>
        </p:blipFill>
        <p:spPr>
          <a:xfrm>
            <a:off x="3925094" y="875255"/>
            <a:ext cx="4204493" cy="928031"/>
          </a:xfrm>
          <a:prstGeom prst="rect">
            <a:avLst/>
          </a:prstGeom>
        </p:spPr>
      </p:pic>
      <p:pic>
        <p:nvPicPr>
          <p:cNvPr id="22" name="Picture 21">
            <a:extLst>
              <a:ext uri="{FF2B5EF4-FFF2-40B4-BE49-F238E27FC236}">
                <a16:creationId xmlns:a16="http://schemas.microsoft.com/office/drawing/2014/main" id="{45A0DED8-5230-99D6-99FE-989C01D3CBF3}"/>
              </a:ext>
            </a:extLst>
          </p:cNvPr>
          <p:cNvPicPr>
            <a:picLocks noChangeAspect="1"/>
          </p:cNvPicPr>
          <p:nvPr/>
        </p:nvPicPr>
        <p:blipFill>
          <a:blip r:embed="rId4">
            <a:extLst>
              <a:ext uri="{28A0092B-C50C-407E-A947-70E740481C1C}">
                <a14:useLocalDpi xmlns:a14="http://schemas.microsoft.com/office/drawing/2010/main" val="0"/>
              </a:ext>
            </a:extLst>
          </a:blip>
          <a:srcRect r="3046" b="95489"/>
          <a:stretch>
            <a:fillRect/>
          </a:stretch>
        </p:blipFill>
        <p:spPr>
          <a:xfrm>
            <a:off x="3925094" y="630658"/>
            <a:ext cx="4223873" cy="275115"/>
          </a:xfrm>
          <a:prstGeom prst="rect">
            <a:avLst/>
          </a:prstGeom>
        </p:spPr>
      </p:pic>
      <p:pic>
        <p:nvPicPr>
          <p:cNvPr id="23" name="Picture 22">
            <a:extLst>
              <a:ext uri="{FF2B5EF4-FFF2-40B4-BE49-F238E27FC236}">
                <a16:creationId xmlns:a16="http://schemas.microsoft.com/office/drawing/2014/main" id="{EF317685-789C-E645-A024-5998278683BA}"/>
              </a:ext>
            </a:extLst>
          </p:cNvPr>
          <p:cNvPicPr>
            <a:picLocks noChangeAspect="1"/>
          </p:cNvPicPr>
          <p:nvPr/>
        </p:nvPicPr>
        <p:blipFill>
          <a:blip r:embed="rId4">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pic>
        <p:nvPicPr>
          <p:cNvPr id="2" name="Picture 1">
            <a:extLst>
              <a:ext uri="{FF2B5EF4-FFF2-40B4-BE49-F238E27FC236}">
                <a16:creationId xmlns:a16="http://schemas.microsoft.com/office/drawing/2014/main" id="{F5B4B020-E3A5-772A-FD5A-E041E4372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extLst>
      <p:ext uri="{BB962C8B-B14F-4D97-AF65-F5344CB8AC3E}">
        <p14:creationId xmlns:p14="http://schemas.microsoft.com/office/powerpoint/2010/main" val="388377971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FEA6-E262-1617-FAE2-7D75AA881E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F723F49-3EAD-CF3E-DB80-0A53DA96867B}"/>
              </a:ext>
            </a:extLst>
          </p:cNvPr>
          <p:cNvPicPr>
            <a:picLocks noChangeAspect="1"/>
          </p:cNvPicPr>
          <p:nvPr/>
        </p:nvPicPr>
        <p:blipFill>
          <a:blip r:embed="rId4">
            <a:extLst>
              <a:ext uri="{28A0092B-C50C-407E-A947-70E740481C1C}">
                <a14:useLocalDpi xmlns:a14="http://schemas.microsoft.com/office/drawing/2010/main" val="0"/>
              </a:ext>
            </a:extLst>
          </a:blip>
          <a:srcRect l="10752" t="50000" r="-3187" b="29661"/>
          <a:stretch>
            <a:fillRect/>
          </a:stretch>
        </p:blipFill>
        <p:spPr>
          <a:xfrm>
            <a:off x="1368562" y="905772"/>
            <a:ext cx="4052144" cy="1240527"/>
          </a:xfrm>
          <a:prstGeom prst="rect">
            <a:avLst/>
          </a:prstGeom>
        </p:spPr>
      </p:pic>
      <p:sp>
        <p:nvSpPr>
          <p:cNvPr id="21509" name="Rectangle 10">
            <a:extLst>
              <a:ext uri="{FF2B5EF4-FFF2-40B4-BE49-F238E27FC236}">
                <a16:creationId xmlns:a16="http://schemas.microsoft.com/office/drawing/2014/main" id="{45B0097F-6071-2F8D-F065-98C019C340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 – cont’d.</a:t>
            </a:r>
          </a:p>
        </p:txBody>
      </p:sp>
      <p:sp>
        <p:nvSpPr>
          <p:cNvPr id="3" name="TextBox 2">
            <a:extLst>
              <a:ext uri="{FF2B5EF4-FFF2-40B4-BE49-F238E27FC236}">
                <a16:creationId xmlns:a16="http://schemas.microsoft.com/office/drawing/2014/main" id="{E8B6B5E8-7685-652C-155A-C9CBEADACAFA}"/>
              </a:ext>
            </a:extLst>
          </p:cNvPr>
          <p:cNvSpPr txBox="1"/>
          <p:nvPr/>
        </p:nvSpPr>
        <p:spPr>
          <a:xfrm>
            <a:off x="5689600" y="50945"/>
            <a:ext cx="2439988" cy="430887"/>
          </a:xfrm>
          <a:prstGeom prst="rect">
            <a:avLst/>
          </a:prstGeom>
          <a:solidFill>
            <a:srgbClr val="6083B2"/>
          </a:solidFill>
        </p:spPr>
        <p:txBody>
          <a:bodyPr wrap="square" rtlCol="0" anchor="ctr">
            <a:spAutoFit/>
          </a:bodyPr>
          <a:lstStyle/>
          <a:p>
            <a:pPr algn="r">
              <a:spcBef>
                <a:spcPts val="0"/>
              </a:spcBef>
            </a:pPr>
            <a:r>
              <a:rPr lang="en-US" dirty="0">
                <a:solidFill>
                  <a:schemeClr val="bg1"/>
                </a:solidFill>
              </a:rPr>
              <a:t>APX Mobile Radio</a:t>
            </a:r>
          </a:p>
          <a:p>
            <a:pPr algn="r">
              <a:spcBef>
                <a:spcPts val="0"/>
              </a:spcBef>
            </a:pPr>
            <a:r>
              <a:rPr lang="en-US" dirty="0">
                <a:solidFill>
                  <a:schemeClr val="bg1"/>
                </a:solidFill>
              </a:rPr>
              <a:t>   E5 Control Head</a:t>
            </a:r>
          </a:p>
        </p:txBody>
      </p:sp>
      <p:sp>
        <p:nvSpPr>
          <p:cNvPr id="5" name="TextBox 4">
            <a:extLst>
              <a:ext uri="{FF2B5EF4-FFF2-40B4-BE49-F238E27FC236}">
                <a16:creationId xmlns:a16="http://schemas.microsoft.com/office/drawing/2014/main" id="{9C88C35E-172B-8708-A6C8-10FFFB9FC56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18" name="Picture 17">
            <a:extLst>
              <a:ext uri="{FF2B5EF4-FFF2-40B4-BE49-F238E27FC236}">
                <a16:creationId xmlns:a16="http://schemas.microsoft.com/office/drawing/2014/main" id="{4D8D4A2C-F877-A222-7BD5-5D4781806F3A}"/>
              </a:ext>
            </a:extLst>
          </p:cNvPr>
          <p:cNvPicPr>
            <a:picLocks noChangeAspect="1"/>
          </p:cNvPicPr>
          <p:nvPr/>
        </p:nvPicPr>
        <p:blipFill>
          <a:blip r:embed="rId4">
            <a:extLst>
              <a:ext uri="{28A0092B-C50C-407E-A947-70E740481C1C}">
                <a14:useLocalDpi xmlns:a14="http://schemas.microsoft.com/office/drawing/2010/main" val="0"/>
              </a:ext>
            </a:extLst>
          </a:blip>
          <a:srcRect l="10752" t="50000" r="1321" b="29661"/>
          <a:stretch>
            <a:fillRect/>
          </a:stretch>
        </p:blipFill>
        <p:spPr>
          <a:xfrm>
            <a:off x="12650" y="905773"/>
            <a:ext cx="3854500" cy="1240527"/>
          </a:xfrm>
          <a:prstGeom prst="rect">
            <a:avLst/>
          </a:prstGeom>
        </p:spPr>
      </p:pic>
      <p:pic>
        <p:nvPicPr>
          <p:cNvPr id="20" name="Picture 19">
            <a:extLst>
              <a:ext uri="{FF2B5EF4-FFF2-40B4-BE49-F238E27FC236}">
                <a16:creationId xmlns:a16="http://schemas.microsoft.com/office/drawing/2014/main" id="{1515CE6A-C1D8-7FCB-E348-25EF5EEED1D9}"/>
              </a:ext>
            </a:extLst>
          </p:cNvPr>
          <p:cNvPicPr>
            <a:picLocks noChangeAspect="1"/>
          </p:cNvPicPr>
          <p:nvPr/>
        </p:nvPicPr>
        <p:blipFill>
          <a:blip r:embed="rId5">
            <a:extLst>
              <a:ext uri="{28A0092B-C50C-407E-A947-70E740481C1C}">
                <a14:useLocalDpi xmlns:a14="http://schemas.microsoft.com/office/drawing/2010/main" val="0"/>
              </a:ext>
            </a:extLst>
          </a:blip>
          <a:srcRect l="10702" t="64846" r="-2150" b="141"/>
          <a:stretch>
            <a:fillRect/>
          </a:stretch>
        </p:blipFill>
        <p:spPr>
          <a:xfrm>
            <a:off x="0" y="2094268"/>
            <a:ext cx="5391733" cy="1460702"/>
          </a:xfrm>
          <a:prstGeom prst="rect">
            <a:avLst/>
          </a:prstGeom>
        </p:spPr>
      </p:pic>
      <p:pic>
        <p:nvPicPr>
          <p:cNvPr id="2" name="Picture 1">
            <a:extLst>
              <a:ext uri="{FF2B5EF4-FFF2-40B4-BE49-F238E27FC236}">
                <a16:creationId xmlns:a16="http://schemas.microsoft.com/office/drawing/2014/main" id="{6A5AF05E-77EB-6693-6C10-5E15FA6D473E}"/>
              </a:ext>
            </a:extLst>
          </p:cNvPr>
          <p:cNvPicPr>
            <a:picLocks noChangeAspect="1"/>
          </p:cNvPicPr>
          <p:nvPr/>
        </p:nvPicPr>
        <p:blipFill>
          <a:blip r:embed="rId6">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7" name="TextBox 6">
            <a:extLst>
              <a:ext uri="{FF2B5EF4-FFF2-40B4-BE49-F238E27FC236}">
                <a16:creationId xmlns:a16="http://schemas.microsoft.com/office/drawing/2014/main" id="{80B7FB41-8C93-C363-D8A4-7A27E306C949}"/>
              </a:ext>
            </a:extLst>
          </p:cNvPr>
          <p:cNvSpPr txBox="1"/>
          <p:nvPr/>
        </p:nvSpPr>
        <p:spPr>
          <a:xfrm>
            <a:off x="3708400" y="952500"/>
            <a:ext cx="3467100" cy="26161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11D67EB-517B-E62E-6DF3-CD5097139515}"/>
              </a:ext>
            </a:extLst>
          </p:cNvPr>
          <p:cNvSpPr txBox="1"/>
          <p:nvPr/>
        </p:nvSpPr>
        <p:spPr>
          <a:xfrm>
            <a:off x="3860800" y="1729228"/>
            <a:ext cx="3467100" cy="26161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E27D0295-BB1F-D419-8A29-41EBD7474E01}"/>
              </a:ext>
            </a:extLst>
          </p:cNvPr>
          <p:cNvSpPr txBox="1"/>
          <p:nvPr/>
        </p:nvSpPr>
        <p:spPr>
          <a:xfrm>
            <a:off x="5223062" y="857250"/>
            <a:ext cx="2893876" cy="2063750"/>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EDCA889B-D8C7-DDBC-D026-F6B8E33857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extLst>
      <p:ext uri="{BB962C8B-B14F-4D97-AF65-F5344CB8AC3E}">
        <p14:creationId xmlns:p14="http://schemas.microsoft.com/office/powerpoint/2010/main" val="189384581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62BB2-0E82-B68F-80C3-D0947BE119F7}"/>
              </a:ext>
            </a:extLst>
          </p:cNvPr>
          <p:cNvSpPr>
            <a:spLocks noChangeArrowheads="1"/>
          </p:cNvSpPr>
          <p:nvPr/>
        </p:nvSpPr>
        <p:spPr bwMode="auto">
          <a:xfrm>
            <a:off x="0" y="660400"/>
            <a:ext cx="8001000" cy="26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496643" name="Group 3">
            <a:extLst>
              <a:ext uri="{FF2B5EF4-FFF2-40B4-BE49-F238E27FC236}">
                <a16:creationId xmlns:a16="http://schemas.microsoft.com/office/drawing/2014/main" id="{648230E8-E45E-6163-5C8E-80DD71B330BA}"/>
              </a:ext>
            </a:extLst>
          </p:cNvPr>
          <p:cNvGraphicFramePr>
            <a:graphicFrameLocks noGrp="1"/>
          </p:cNvGraphicFramePr>
          <p:nvPr>
            <p:extLst>
              <p:ext uri="{D42A27DB-BD31-4B8C-83A1-F6EECF244321}">
                <p14:modId xmlns:p14="http://schemas.microsoft.com/office/powerpoint/2010/main" val="2914783528"/>
              </p:ext>
            </p:extLst>
          </p:nvPr>
        </p:nvGraphicFramePr>
        <p:xfrm>
          <a:off x="498475" y="1168400"/>
          <a:ext cx="7070725" cy="2870200"/>
        </p:xfrm>
        <a:graphic>
          <a:graphicData uri="http://schemas.openxmlformats.org/drawingml/2006/table">
            <a:tbl>
              <a:tblPr/>
              <a:tblGrid>
                <a:gridCol w="1520825">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5159375">
                  <a:extLst>
                    <a:ext uri="{9D8B030D-6E8A-4147-A177-3AD203B41FA5}">
                      <a16:colId xmlns:a16="http://schemas.microsoft.com/office/drawing/2014/main" val="20002"/>
                    </a:ext>
                  </a:extLst>
                </a:gridCol>
              </a:tblGrid>
              <a:tr h="252181">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Name</a:t>
                      </a:r>
                    </a:p>
                  </a:txBody>
                  <a:tcPr marT="45724" marB="45724" horzOverflow="overflow">
                    <a:lnL cap="flat">
                      <a:noFill/>
                    </a:lnL>
                    <a:lnR>
                      <a:noFill/>
                    </a:lnR>
                    <a:lnT cap="flat">
                      <a:noFill/>
                    </a:lnT>
                    <a:lnB>
                      <a:noFill/>
                    </a:lnB>
                    <a:lnTlToBr>
                      <a:noFill/>
                    </a:lnTlToBr>
                    <a:lnBlToTr>
                      <a:noFill/>
                    </a:lnBlToTr>
                    <a:solidFill>
                      <a:srgbClr val="808080"/>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horzOverflow="overflow">
                    <a:lnL>
                      <a:noFill/>
                    </a:lnL>
                    <a:lnR>
                      <a:noFill/>
                    </a:lnR>
                    <a:lnT cap="flat">
                      <a:noFill/>
                    </a:lnT>
                    <a:lnB>
                      <a:noFill/>
                    </a:lnB>
                    <a:lnTlToBr>
                      <a:noFill/>
                    </a:lnTlToBr>
                    <a:lnBlToTr>
                      <a:noFill/>
                    </a:lnBlToTr>
                    <a:solidFill>
                      <a:srgbClr val="808080"/>
                    </a:solidFill>
                  </a:tcPr>
                </a:tc>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Information</a:t>
                      </a:r>
                    </a:p>
                  </a:txBody>
                  <a:tcPr marT="45724" marB="45724" horzOverflow="overflow">
                    <a:lnL>
                      <a:noFill/>
                    </a:lnL>
                    <a:lnR cap="flat">
                      <a:noFill/>
                    </a:lnR>
                    <a:lnT cap="flat">
                      <a:noFill/>
                    </a:lnT>
                    <a:lnB>
                      <a:noFill/>
                    </a:lnB>
                    <a:lnTlToBr>
                      <a:noFill/>
                    </a:lnTlToBr>
                    <a:lnBlToTr>
                      <a:noFill/>
                    </a:lnBlToTr>
                    <a:solidFill>
                      <a:srgbClr val="808080"/>
                    </a:solidFill>
                  </a:tcPr>
                </a:tc>
                <a:extLst>
                  <a:ext uri="{0D108BD9-81ED-4DB2-BD59-A6C34878D82A}">
                    <a16:rowId xmlns:a16="http://schemas.microsoft.com/office/drawing/2014/main" val="10000"/>
                  </a:ext>
                </a:extLst>
              </a:tr>
              <a:tr h="25218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Acknowledge</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 call or emergency sent to the central controller has been acknowledged</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88958">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Button Press</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A valid key was pressed on the keypad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2"/>
                  </a:ext>
                </a:extLst>
              </a:tr>
              <a:tr h="26925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 page received by your radio</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433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Emergency</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Emergency alarm was sent from your radio and acknowledged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Out of Range</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out of range of the system (</a:t>
                      </a:r>
                      <a:r>
                        <a:rPr kumimoji="0" lang="en-US" sz="1000" b="0" i="0" u="none" strike="noStrike" cap="none" normalizeH="0" baseline="0" dirty="0" err="1">
                          <a:ln>
                            <a:noFill/>
                          </a:ln>
                          <a:solidFill>
                            <a:srgbClr val="000000"/>
                          </a:solidFill>
                          <a:effectLst/>
                          <a:latin typeface="Arial" pitchFamily="34" charset="0"/>
                        </a:rPr>
                        <a:t>trunking</a:t>
                      </a:r>
                      <a:r>
                        <a:rPr kumimoji="0" lang="en-US" sz="1000" b="0" i="0" u="none" strike="noStrike" cap="none" normalizeH="0" baseline="0" dirty="0">
                          <a:ln>
                            <a:noFill/>
                          </a:ln>
                          <a:solidFill>
                            <a:srgbClr val="000000"/>
                          </a:solidFill>
                          <a:effectLst/>
                          <a:latin typeface="Arial" pitchFamily="34" charset="0"/>
                        </a:rPr>
                        <a:t> only)</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Power-up</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has successfully powered on</a:t>
                      </a:r>
                    </a:p>
                  </a:txBody>
                  <a:tcPr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892007521"/>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Prohibit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unable to access the system or selected </a:t>
                      </a:r>
                      <a:r>
                        <a:rPr kumimoji="0" lang="en-US" sz="1000" b="0" i="0" u="none" strike="noStrike" cap="none" normalizeH="0" baseline="0" dirty="0" err="1">
                          <a:ln>
                            <a:noFill/>
                          </a:ln>
                          <a:solidFill>
                            <a:srgbClr val="000000"/>
                          </a:solidFill>
                          <a:effectLst/>
                          <a:latin typeface="Arial" pitchFamily="34" charset="0"/>
                        </a:rPr>
                        <a:t>talkgroup</a:t>
                      </a:r>
                      <a:endParaRPr kumimoji="0" lang="en-US" sz="1000" b="0" i="0" u="none" strike="noStrike" cap="none" normalizeH="0" baseline="0" dirty="0">
                        <a:ln>
                          <a:noFill/>
                        </a:ln>
                        <a:solidFill>
                          <a:srgbClr val="000000"/>
                        </a:solidFill>
                        <a:effectLst/>
                        <a:latin typeface="Arial" pitchFamily="34"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0822519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System Busy</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Channel, system or target radio is busy</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375901190"/>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Talk Permit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kern="1200" cap="none" normalizeH="0" baseline="0">
                        <a:ln>
                          <a:noFill/>
                        </a:ln>
                        <a:solidFill>
                          <a:srgbClr val="000000"/>
                        </a:solidFill>
                        <a:effectLst/>
                        <a:latin typeface="Arial" pitchFamily="34" charset="0"/>
                        <a:ea typeface="+mn-ea"/>
                        <a:cs typeface="+mn-cs"/>
                      </a:endParaRPr>
                    </a:p>
                  </a:txBody>
                  <a:tcPr marL="73152"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Channel is ready to use</a:t>
                      </a:r>
                    </a:p>
                  </a:txBody>
                  <a:tcPr marL="73152"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8529202"/>
                  </a:ext>
                </a:extLst>
              </a:tr>
              <a:tr h="262689">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 limit has been reached</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6"/>
                  </a:ext>
                </a:extLst>
              </a:tr>
            </a:tbl>
          </a:graphicData>
        </a:graphic>
      </p:graphicFrame>
      <p:pic>
        <p:nvPicPr>
          <p:cNvPr id="23604" name="Picture 76">
            <a:hlinkClick r:id="" action="ppaction://noaction">
              <a:snd r:embed="rId4" name="Emergency.wav"/>
            </a:hlinkClick>
            <a:extLst>
              <a:ext uri="{FF2B5EF4-FFF2-40B4-BE49-F238E27FC236}">
                <a16:creationId xmlns:a16="http://schemas.microsoft.com/office/drawing/2014/main" id="{C383A1E9-E093-3413-1D25-A7142A22CD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2195513"/>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77">
            <a:hlinkClick r:id="" action="ppaction://noaction">
              <a:snd r:embed="rId6" name="CallAlert.wav"/>
            </a:hlinkClick>
            <a:extLst>
              <a:ext uri="{FF2B5EF4-FFF2-40B4-BE49-F238E27FC236}">
                <a16:creationId xmlns:a16="http://schemas.microsoft.com/office/drawing/2014/main" id="{47DDE79D-FF75-6C0F-7428-7167936A39B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19367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81">
            <a:hlinkClick r:id="" action="ppaction://noaction">
              <a:snd r:embed="rId7" name="SystemBusy.wav"/>
            </a:hlinkClick>
            <a:extLst>
              <a:ext uri="{FF2B5EF4-FFF2-40B4-BE49-F238E27FC236}">
                <a16:creationId xmlns:a16="http://schemas.microsoft.com/office/drawing/2014/main" id="{87317B6A-732E-C486-C7C7-966684B739F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2908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82">
            <a:hlinkClick r:id="" action="ppaction://noaction">
              <a:snd r:embed="rId8" name="TimeOut2.wav"/>
            </a:hlinkClick>
            <a:extLst>
              <a:ext uri="{FF2B5EF4-FFF2-40B4-BE49-F238E27FC236}">
                <a16:creationId xmlns:a16="http://schemas.microsoft.com/office/drawing/2014/main" id="{95B6BAB5-341F-327A-C9FE-DF3C1137128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81000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1" name="Picture 83">
            <a:hlinkClick r:id="" action="ppaction://noaction">
              <a:snd r:embed="rId9" name="TalkPermit.wav"/>
            </a:hlinkClick>
            <a:extLst>
              <a:ext uri="{FF2B5EF4-FFF2-40B4-BE49-F238E27FC236}">
                <a16:creationId xmlns:a16="http://schemas.microsoft.com/office/drawing/2014/main" id="{F808DAD9-B677-2DBF-F1DD-DD09A7B142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5496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2" name="Picture 84">
            <a:hlinkClick r:id="" action="ppaction://noaction">
              <a:snd r:embed="rId10" name="Acknowledge.wav"/>
            </a:hlinkClick>
            <a:extLst>
              <a:ext uri="{FF2B5EF4-FFF2-40B4-BE49-F238E27FC236}">
                <a16:creationId xmlns:a16="http://schemas.microsoft.com/office/drawing/2014/main" id="{B928CBC7-3749-1D5E-3424-437BF37F31F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2950" y="1419225"/>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3" name="Picture 85">
            <a:hlinkClick r:id="" action="ppaction://noaction">
              <a:snd r:embed="rId11" name="ButtonPressTone.wav"/>
            </a:hlinkClick>
            <a:extLst>
              <a:ext uri="{FF2B5EF4-FFF2-40B4-BE49-F238E27FC236}">
                <a16:creationId xmlns:a16="http://schemas.microsoft.com/office/drawing/2014/main" id="{8DABD20C-5C04-E627-785F-AB0DFA06B15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1677988"/>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5" name="Picture 87">
            <a:hlinkClick r:id="" action="ppaction://noaction">
              <a:snd r:embed="rId12" name="power-up.wav"/>
            </a:hlinkClick>
            <a:extLst>
              <a:ext uri="{FF2B5EF4-FFF2-40B4-BE49-F238E27FC236}">
                <a16:creationId xmlns:a16="http://schemas.microsoft.com/office/drawing/2014/main" id="{28756A35-0C2B-2965-5C0B-211CC7D1D87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2736850"/>
            <a:ext cx="2190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Rectangle 89">
            <a:extLst>
              <a:ext uri="{FF2B5EF4-FFF2-40B4-BE49-F238E27FC236}">
                <a16:creationId xmlns:a16="http://schemas.microsoft.com/office/drawing/2014/main" id="{87E08B35-2679-75B2-7596-A5F7282836D2}"/>
              </a:ext>
            </a:extLst>
          </p:cNvPr>
          <p:cNvSpPr>
            <a:spLocks noGrp="1" noChangeAspect="1" noChangeArrowheads="1"/>
          </p:cNvSpPr>
          <p:nvPr>
            <p:ph type="title"/>
          </p:nvPr>
        </p:nvSpPr>
        <p:spPr/>
        <p:txBody>
          <a:bodyPr/>
          <a:lstStyle/>
          <a:p>
            <a:pPr eaLnBrk="1" hangingPunct="1">
              <a:spcAft>
                <a:spcPct val="25000"/>
              </a:spcAft>
            </a:pPr>
            <a:r>
              <a:rPr lang="en-US" altLang="en-US"/>
              <a:t>Status Alert Tones</a:t>
            </a:r>
          </a:p>
        </p:txBody>
      </p:sp>
      <p:pic>
        <p:nvPicPr>
          <p:cNvPr id="23618" name="Picture 90">
            <a:hlinkClick r:id="" action="ppaction://noaction">
              <a:snd r:embed="rId13" name="prohibit.wav"/>
            </a:hlinkClick>
            <a:extLst>
              <a:ext uri="{FF2B5EF4-FFF2-40B4-BE49-F238E27FC236}">
                <a16:creationId xmlns:a16="http://schemas.microsoft.com/office/drawing/2014/main" id="{387D61CC-E091-1190-CD36-C57588656B6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0888" y="24780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9" name="Picture 91">
            <a:hlinkClick r:id="" action="ppaction://noaction">
              <a:snd r:embed="rId13" name="prohibit.wav"/>
            </a:hlinkClick>
            <a:extLst>
              <a:ext uri="{FF2B5EF4-FFF2-40B4-BE49-F238E27FC236}">
                <a16:creationId xmlns:a16="http://schemas.microsoft.com/office/drawing/2014/main" id="{B1DE6B7B-9CDB-997F-55EF-F00E768571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0114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9A72D3-58CF-5A77-395F-DCC7884FFD2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pic>
        <p:nvPicPr>
          <p:cNvPr id="2" name="Picture 1">
            <a:extLst>
              <a:ext uri="{FF2B5EF4-FFF2-40B4-BE49-F238E27FC236}">
                <a16:creationId xmlns:a16="http://schemas.microsoft.com/office/drawing/2014/main" id="{C981CE69-A62F-AA7F-4429-AEF9E1B5F9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Tree>
    <p:custDataLst>
      <p:tags r:id="rId1"/>
    </p:custData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EF0711B-1487-F289-7E89-127FEC76DCEF}"/>
              </a:ext>
            </a:extLst>
          </p:cNvPr>
          <p:cNvSpPr>
            <a:spLocks noGrp="1" noChangeAspect="1" noChangeArrowheads="1"/>
          </p:cNvSpPr>
          <p:nvPr>
            <p:ph type="title"/>
          </p:nvPr>
        </p:nvSpPr>
        <p:spPr/>
        <p:txBody>
          <a:bodyPr/>
          <a:lstStyle/>
          <a:p>
            <a:pPr eaLnBrk="1" hangingPunct="1">
              <a:spcAft>
                <a:spcPct val="25000"/>
              </a:spcAft>
            </a:pPr>
            <a:r>
              <a:rPr lang="en-US" altLang="en-US" dirty="0"/>
              <a:t>LED Status</a:t>
            </a:r>
          </a:p>
        </p:txBody>
      </p:sp>
      <p:pic>
        <p:nvPicPr>
          <p:cNvPr id="494595" name="Picture 3">
            <a:extLst>
              <a:ext uri="{FF2B5EF4-FFF2-40B4-BE49-F238E27FC236}">
                <a16:creationId xmlns:a16="http://schemas.microsoft.com/office/drawing/2014/main" id="{EB24023D-A95D-CAD5-94C7-B2C75AB5C6B4}"/>
              </a:ext>
            </a:extLst>
          </p:cNvPr>
          <p:cNvPicPr>
            <a:picLocks noGrp="1" noChangeAspect="1" noChangeArrowheads="1"/>
          </p:cNvPicPr>
          <p:nvPr>
            <p:ph sz="half" idx="1"/>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35725" y="1544638"/>
            <a:ext cx="217488" cy="134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596" name="Picture 4">
            <a:extLst>
              <a:ext uri="{FF2B5EF4-FFF2-40B4-BE49-F238E27FC236}">
                <a16:creationId xmlns:a16="http://schemas.microsoft.com/office/drawing/2014/main" id="{8647E463-B359-56AA-A26C-FAB51608774E}"/>
              </a:ext>
            </a:extLst>
          </p:cNvPr>
          <p:cNvPicPr>
            <a:picLocks noGrp="1" noChangeAspect="1" noChangeArrowheads="1"/>
          </p:cNvPicPr>
          <p:nvPr>
            <p:ph sz="quarter" idx="2"/>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43663" y="1290638"/>
            <a:ext cx="21272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896901BE-36E1-1D6D-C2AA-A08FE3F760D5}"/>
              </a:ext>
            </a:extLst>
          </p:cNvPr>
          <p:cNvSpPr txBox="1">
            <a:spLocks noChangeArrowheads="1"/>
          </p:cNvSpPr>
          <p:nvPr/>
        </p:nvSpPr>
        <p:spPr bwMode="auto">
          <a:xfrm>
            <a:off x="70237" y="3016085"/>
            <a:ext cx="3061152"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Conventional channel is busy</a:t>
            </a:r>
          </a:p>
          <a:p>
            <a:pPr algn="l">
              <a:spcBef>
                <a:spcPct val="0"/>
              </a:spcBef>
              <a:spcAft>
                <a:spcPct val="25000"/>
              </a:spcAft>
              <a:buFont typeface="Arial" panose="020B0604020202020204" pitchFamily="34" charset="0"/>
              <a:buChar char="•"/>
            </a:pPr>
            <a:r>
              <a:rPr lang="en-US" altLang="en-US" b="1" i="1" dirty="0">
                <a:solidFill>
                  <a:schemeClr val="tx1"/>
                </a:solidFill>
              </a:rPr>
              <a:t>Blinking</a:t>
            </a:r>
          </a:p>
          <a:p>
            <a:pPr marL="0" indent="0" algn="l">
              <a:spcBef>
                <a:spcPct val="0"/>
              </a:spcBef>
              <a:spcAft>
                <a:spcPct val="25000"/>
              </a:spcAft>
            </a:pPr>
            <a:r>
              <a:rPr lang="en-US" altLang="en-US" dirty="0">
                <a:solidFill>
                  <a:schemeClr val="tx1"/>
                </a:solidFill>
              </a:rPr>
              <a:t>      Radio is receiving a secured transmission</a:t>
            </a:r>
          </a:p>
        </p:txBody>
      </p:sp>
      <p:sp>
        <p:nvSpPr>
          <p:cNvPr id="22535" name="Text Box 7">
            <a:extLst>
              <a:ext uri="{FF2B5EF4-FFF2-40B4-BE49-F238E27FC236}">
                <a16:creationId xmlns:a16="http://schemas.microsoft.com/office/drawing/2014/main" id="{5C997FD5-7ED1-0D79-7699-061BBA3D0268}"/>
              </a:ext>
            </a:extLst>
          </p:cNvPr>
          <p:cNvSpPr txBox="1">
            <a:spLocks noChangeArrowheads="1"/>
          </p:cNvSpPr>
          <p:nvPr/>
        </p:nvSpPr>
        <p:spPr bwMode="auto">
          <a:xfrm>
            <a:off x="81845" y="2672279"/>
            <a:ext cx="838200" cy="26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YELLOW</a:t>
            </a:r>
          </a:p>
        </p:txBody>
      </p:sp>
      <p:sp>
        <p:nvSpPr>
          <p:cNvPr id="22536" name="Text Box 8">
            <a:extLst>
              <a:ext uri="{FF2B5EF4-FFF2-40B4-BE49-F238E27FC236}">
                <a16:creationId xmlns:a16="http://schemas.microsoft.com/office/drawing/2014/main" id="{826583F9-9D57-B76E-E0E4-FEA4354E5461}"/>
              </a:ext>
            </a:extLst>
          </p:cNvPr>
          <p:cNvSpPr txBox="1">
            <a:spLocks noChangeArrowheads="1"/>
          </p:cNvSpPr>
          <p:nvPr/>
        </p:nvSpPr>
        <p:spPr bwMode="auto">
          <a:xfrm>
            <a:off x="27513" y="1560727"/>
            <a:ext cx="1751719"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a:t>
            </a:r>
          </a:p>
          <a:p>
            <a:pPr algn="l">
              <a:spcBef>
                <a:spcPct val="0"/>
              </a:spcBef>
              <a:spcAft>
                <a:spcPct val="25000"/>
              </a:spcAft>
              <a:buFontTx/>
              <a:buChar char="•"/>
            </a:pPr>
            <a:r>
              <a:rPr lang="en-US" altLang="en-US" b="1" i="1" dirty="0">
                <a:solidFill>
                  <a:schemeClr val="tx1"/>
                </a:solidFill>
              </a:rPr>
              <a:t>Double-Blinking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 and emergency call</a:t>
            </a:r>
          </a:p>
        </p:txBody>
      </p:sp>
      <p:sp>
        <p:nvSpPr>
          <p:cNvPr id="22537" name="Text Box 9">
            <a:extLst>
              <a:ext uri="{FF2B5EF4-FFF2-40B4-BE49-F238E27FC236}">
                <a16:creationId xmlns:a16="http://schemas.microsoft.com/office/drawing/2014/main" id="{F36F17BB-4372-5E1D-21A5-C99B85437FA4}"/>
              </a:ext>
            </a:extLst>
          </p:cNvPr>
          <p:cNvSpPr txBox="1">
            <a:spLocks noChangeArrowheads="1"/>
          </p:cNvSpPr>
          <p:nvPr/>
        </p:nvSpPr>
        <p:spPr bwMode="auto">
          <a:xfrm>
            <a:off x="105806" y="1299747"/>
            <a:ext cx="616895" cy="26161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bg1"/>
                </a:solidFill>
              </a:rPr>
              <a:t>RED</a:t>
            </a:r>
          </a:p>
        </p:txBody>
      </p:sp>
      <p:sp>
        <p:nvSpPr>
          <p:cNvPr id="22538" name="Rectangle 10">
            <a:extLst>
              <a:ext uri="{FF2B5EF4-FFF2-40B4-BE49-F238E27FC236}">
                <a16:creationId xmlns:a16="http://schemas.microsoft.com/office/drawing/2014/main" id="{4076B93F-B790-1D29-4311-C4B1C76DE1A0}"/>
              </a:ext>
            </a:extLst>
          </p:cNvPr>
          <p:cNvSpPr>
            <a:spLocks noChangeArrowheads="1"/>
          </p:cNvSpPr>
          <p:nvPr/>
        </p:nvSpPr>
        <p:spPr bwMode="auto">
          <a:xfrm>
            <a:off x="6400800" y="1225550"/>
            <a:ext cx="304800" cy="806450"/>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2539" name="Text Box 11">
            <a:extLst>
              <a:ext uri="{FF2B5EF4-FFF2-40B4-BE49-F238E27FC236}">
                <a16:creationId xmlns:a16="http://schemas.microsoft.com/office/drawing/2014/main" id="{6CE7D1CC-C3DB-24C8-D529-1EF97C629F65}"/>
              </a:ext>
            </a:extLst>
          </p:cNvPr>
          <p:cNvSpPr txBox="1">
            <a:spLocks noChangeArrowheads="1"/>
          </p:cNvSpPr>
          <p:nvPr/>
        </p:nvSpPr>
        <p:spPr bwMode="auto">
          <a:xfrm>
            <a:off x="81844" y="4319048"/>
            <a:ext cx="2661355"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 typeface="Arial" panose="020B0604020202020204" pitchFamily="34" charset="0"/>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Self-test being performed</a:t>
            </a:r>
          </a:p>
          <a:p>
            <a:pPr algn="l">
              <a:spcBef>
                <a:spcPct val="0"/>
              </a:spcBef>
              <a:spcAft>
                <a:spcPct val="25000"/>
              </a:spcAft>
              <a:buFontTx/>
              <a:buChar char="•"/>
            </a:pPr>
            <a:r>
              <a:rPr lang="en-US" altLang="en-US" b="1" i="1" dirty="0">
                <a:solidFill>
                  <a:schemeClr val="tx1"/>
                </a:solidFill>
              </a:rPr>
              <a:t>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on a priority channel while in Scan List Programming mode</a:t>
            </a:r>
          </a:p>
        </p:txBody>
      </p:sp>
      <p:sp>
        <p:nvSpPr>
          <p:cNvPr id="22540" name="Text Box 12">
            <a:extLst>
              <a:ext uri="{FF2B5EF4-FFF2-40B4-BE49-F238E27FC236}">
                <a16:creationId xmlns:a16="http://schemas.microsoft.com/office/drawing/2014/main" id="{9FE69781-C290-959C-3B56-9DACAE103D4C}"/>
              </a:ext>
            </a:extLst>
          </p:cNvPr>
          <p:cNvSpPr txBox="1">
            <a:spLocks noChangeArrowheads="1"/>
          </p:cNvSpPr>
          <p:nvPr/>
        </p:nvSpPr>
        <p:spPr bwMode="auto">
          <a:xfrm>
            <a:off x="139700" y="4058698"/>
            <a:ext cx="838200" cy="2603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GREEN</a:t>
            </a:r>
          </a:p>
        </p:txBody>
      </p:sp>
      <p:pic>
        <p:nvPicPr>
          <p:cNvPr id="494610" name="Picture 18">
            <a:extLst>
              <a:ext uri="{FF2B5EF4-FFF2-40B4-BE49-F238E27FC236}">
                <a16:creationId xmlns:a16="http://schemas.microsoft.com/office/drawing/2014/main" id="{AA2C5ADB-90C2-B57E-BB60-E076904967B4}"/>
              </a:ext>
            </a:extLst>
          </p:cNvPr>
          <p:cNvPicPr>
            <a:picLocks noGrp="1" noChangeAspect="1" noChangeArrowheads="1"/>
          </p:cNvPicPr>
          <p:nvPr>
            <p:ph sz="quarter" idx="3"/>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38900" y="1798638"/>
            <a:ext cx="219075" cy="13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jpg">
            <a:extLst>
              <a:ext uri="{FF2B5EF4-FFF2-40B4-BE49-F238E27FC236}">
                <a16:creationId xmlns:a16="http://schemas.microsoft.com/office/drawing/2014/main" id="{7046E185-5278-1E6F-812C-42A2AB6A4ED4}"/>
              </a:ext>
            </a:extLst>
          </p:cNvPr>
          <p:cNvPicPr preferRelativeResize="0"/>
          <p:nvPr/>
        </p:nvPicPr>
        <p:blipFill>
          <a:blip r:embed="rId7" cstate="print"/>
          <a:stretch>
            <a:fillRect/>
          </a:stretch>
        </p:blipFill>
        <p:spPr>
          <a:xfrm>
            <a:off x="1771650" y="892176"/>
            <a:ext cx="6190529" cy="1782011"/>
          </a:xfrm>
          <a:prstGeom prst="rect">
            <a:avLst/>
          </a:prstGeom>
          <a:solidFill>
            <a:schemeClr val="accent4">
              <a:lumMod val="75000"/>
              <a:lumOff val="25000"/>
            </a:schemeClr>
          </a:solidFill>
          <a:effectLst/>
        </p:spPr>
      </p:pic>
      <p:pic>
        <p:nvPicPr>
          <p:cNvPr id="3" name="Picture 4">
            <a:extLst>
              <a:ext uri="{FF2B5EF4-FFF2-40B4-BE49-F238E27FC236}">
                <a16:creationId xmlns:a16="http://schemas.microsoft.com/office/drawing/2014/main" id="{B705D368-5B05-0ACC-CD16-E61722DBF300}"/>
              </a:ext>
            </a:extLst>
          </p:cNvPr>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293144" y="1371713"/>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B18008B7-D261-CEEE-B1AF-F451C195F0A4}"/>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293143" y="1480453"/>
            <a:ext cx="200024" cy="8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722FB537-EA3B-EE01-46C6-FA9AE3168DC5}"/>
              </a:ext>
            </a:extLst>
          </p:cNvPr>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293144" y="1596627"/>
            <a:ext cx="200024" cy="80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5EB9618A-6E37-F1D7-EA4F-329EC84565BC}"/>
              </a:ext>
            </a:extLst>
          </p:cNvPr>
          <p:cNvSpPr>
            <a:spLocks noChangeArrowheads="1"/>
          </p:cNvSpPr>
          <p:nvPr/>
        </p:nvSpPr>
        <p:spPr bwMode="auto">
          <a:xfrm>
            <a:off x="2277087" y="1121569"/>
            <a:ext cx="243067" cy="806450"/>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7" name="Text Box 60">
            <a:extLst>
              <a:ext uri="{FF2B5EF4-FFF2-40B4-BE49-F238E27FC236}">
                <a16:creationId xmlns:a16="http://schemas.microsoft.com/office/drawing/2014/main" id="{ACAFD3D2-2BBC-D255-7A90-0C5A9D4772B2}"/>
              </a:ext>
            </a:extLst>
          </p:cNvPr>
          <p:cNvSpPr txBox="1">
            <a:spLocks noChangeArrowheads="1"/>
          </p:cNvSpPr>
          <p:nvPr/>
        </p:nvSpPr>
        <p:spPr bwMode="auto">
          <a:xfrm>
            <a:off x="3455905" y="1862136"/>
            <a:ext cx="568771" cy="230832"/>
          </a:xfrm>
          <a:prstGeom prst="rect">
            <a:avLst/>
          </a:prstGeom>
          <a:solidFill>
            <a:schemeClr val="accent4">
              <a:lumMod val="75000"/>
              <a:lumOff val="25000"/>
            </a:schemeClr>
          </a:solidFill>
          <a:ln>
            <a:noFill/>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900" dirty="0">
                <a:solidFill>
                  <a:schemeClr val="bg1"/>
                </a:solidFill>
              </a:rPr>
              <a:t>MS01</a:t>
            </a:r>
            <a:endParaRPr lang="en-US" altLang="en-US" sz="1200" dirty="0">
              <a:solidFill>
                <a:schemeClr val="bg1"/>
              </a:solidFill>
            </a:endParaRPr>
          </a:p>
        </p:txBody>
      </p:sp>
      <p:sp>
        <p:nvSpPr>
          <p:cNvPr id="8" name="Text Box 61">
            <a:extLst>
              <a:ext uri="{FF2B5EF4-FFF2-40B4-BE49-F238E27FC236}">
                <a16:creationId xmlns:a16="http://schemas.microsoft.com/office/drawing/2014/main" id="{02E9895D-782B-0E08-A8D4-91D755D5354C}"/>
              </a:ext>
            </a:extLst>
          </p:cNvPr>
          <p:cNvSpPr txBox="1">
            <a:spLocks noChangeArrowheads="1"/>
          </p:cNvSpPr>
          <p:nvPr/>
        </p:nvSpPr>
        <p:spPr bwMode="auto">
          <a:xfrm>
            <a:off x="4072301" y="1862136"/>
            <a:ext cx="493543" cy="230832"/>
          </a:xfrm>
          <a:prstGeom prst="rect">
            <a:avLst/>
          </a:prstGeom>
          <a:solidFill>
            <a:schemeClr val="accent4">
              <a:lumMod val="75000"/>
              <a:lumOff val="25000"/>
            </a:schemeClr>
          </a:solidFill>
          <a:ln>
            <a:noFill/>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900" dirty="0">
                <a:solidFill>
                  <a:schemeClr val="bg1"/>
                </a:solidFill>
              </a:rPr>
              <a:t>MS02</a:t>
            </a:r>
            <a:endParaRPr lang="en-US" altLang="en-US" sz="1200" dirty="0">
              <a:solidFill>
                <a:schemeClr val="bg1"/>
              </a:solidFill>
            </a:endParaRPr>
          </a:p>
        </p:txBody>
      </p:sp>
      <p:sp>
        <p:nvSpPr>
          <p:cNvPr id="9" name="Text Box 62">
            <a:extLst>
              <a:ext uri="{FF2B5EF4-FFF2-40B4-BE49-F238E27FC236}">
                <a16:creationId xmlns:a16="http://schemas.microsoft.com/office/drawing/2014/main" id="{BFD1B875-A47E-7A6D-B8B4-DD1DE15F4CF4}"/>
              </a:ext>
            </a:extLst>
          </p:cNvPr>
          <p:cNvSpPr txBox="1">
            <a:spLocks noChangeArrowheads="1"/>
          </p:cNvSpPr>
          <p:nvPr/>
        </p:nvSpPr>
        <p:spPr bwMode="auto">
          <a:xfrm>
            <a:off x="4606463" y="1862136"/>
            <a:ext cx="537758" cy="230832"/>
          </a:xfrm>
          <a:prstGeom prst="rect">
            <a:avLst/>
          </a:prstGeom>
          <a:solidFill>
            <a:schemeClr val="accent4">
              <a:lumMod val="75000"/>
              <a:lumOff val="25000"/>
            </a:schemeClr>
          </a:solidFill>
          <a:ln>
            <a:noFill/>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900" dirty="0">
                <a:solidFill>
                  <a:schemeClr val="bg1"/>
                </a:solidFill>
              </a:rPr>
              <a:t>MS03</a:t>
            </a:r>
            <a:endParaRPr lang="en-US" altLang="en-US" sz="1200" dirty="0">
              <a:solidFill>
                <a:schemeClr val="bg1"/>
              </a:solidFill>
            </a:endParaRPr>
          </a:p>
        </p:txBody>
      </p:sp>
      <p:sp>
        <p:nvSpPr>
          <p:cNvPr id="10" name="Text Box 63">
            <a:extLst>
              <a:ext uri="{FF2B5EF4-FFF2-40B4-BE49-F238E27FC236}">
                <a16:creationId xmlns:a16="http://schemas.microsoft.com/office/drawing/2014/main" id="{BBBD75CE-2BCA-0377-D577-BC0E65EDDD38}"/>
              </a:ext>
            </a:extLst>
          </p:cNvPr>
          <p:cNvSpPr txBox="1">
            <a:spLocks noChangeArrowheads="1"/>
          </p:cNvSpPr>
          <p:nvPr/>
        </p:nvSpPr>
        <p:spPr bwMode="auto">
          <a:xfrm>
            <a:off x="5173114" y="1862136"/>
            <a:ext cx="505268" cy="230832"/>
          </a:xfrm>
          <a:prstGeom prst="rect">
            <a:avLst/>
          </a:prstGeom>
          <a:solidFill>
            <a:schemeClr val="accent4">
              <a:lumMod val="75000"/>
              <a:lumOff val="25000"/>
            </a:schemeClr>
          </a:solidFill>
          <a:ln>
            <a:noFill/>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900" dirty="0">
                <a:solidFill>
                  <a:schemeClr val="bg1"/>
                </a:solidFill>
              </a:rPr>
              <a:t>SCAN</a:t>
            </a:r>
            <a:endParaRPr lang="en-US" altLang="en-US" sz="1200" dirty="0">
              <a:solidFill>
                <a:schemeClr val="bg1"/>
              </a:solidFill>
            </a:endParaRPr>
          </a:p>
        </p:txBody>
      </p:sp>
      <p:sp>
        <p:nvSpPr>
          <p:cNvPr id="11" name="Text Box 63">
            <a:extLst>
              <a:ext uri="{FF2B5EF4-FFF2-40B4-BE49-F238E27FC236}">
                <a16:creationId xmlns:a16="http://schemas.microsoft.com/office/drawing/2014/main" id="{9C40987D-20E0-F9E0-CF30-11D030BF5028}"/>
              </a:ext>
            </a:extLst>
          </p:cNvPr>
          <p:cNvSpPr txBox="1">
            <a:spLocks noChangeArrowheads="1"/>
          </p:cNvSpPr>
          <p:nvPr/>
        </p:nvSpPr>
        <p:spPr bwMode="auto">
          <a:xfrm>
            <a:off x="5716481" y="1862136"/>
            <a:ext cx="579543" cy="230832"/>
          </a:xfrm>
          <a:prstGeom prst="rect">
            <a:avLst/>
          </a:prstGeom>
          <a:solidFill>
            <a:schemeClr val="accent4">
              <a:lumMod val="75000"/>
              <a:lumOff val="25000"/>
            </a:schemeClr>
          </a:solidFill>
          <a:ln>
            <a:noFill/>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900" dirty="0">
                <a:solidFill>
                  <a:schemeClr val="bg1"/>
                </a:solidFill>
              </a:rPr>
              <a:t>NUIS</a:t>
            </a:r>
            <a:endParaRPr lang="en-US" altLang="en-US" sz="1200" dirty="0">
              <a:solidFill>
                <a:schemeClr val="bg1"/>
              </a:solidFill>
            </a:endParaRPr>
          </a:p>
        </p:txBody>
      </p:sp>
      <p:sp>
        <p:nvSpPr>
          <p:cNvPr id="14" name="Text Box 59">
            <a:extLst>
              <a:ext uri="{FF2B5EF4-FFF2-40B4-BE49-F238E27FC236}">
                <a16:creationId xmlns:a16="http://schemas.microsoft.com/office/drawing/2014/main" id="{F6D5672D-9944-0708-933A-0B315636EE41}"/>
              </a:ext>
            </a:extLst>
          </p:cNvPr>
          <p:cNvSpPr txBox="1">
            <a:spLocks noChangeArrowheads="1"/>
          </p:cNvSpPr>
          <p:nvPr/>
        </p:nvSpPr>
        <p:spPr bwMode="auto">
          <a:xfrm>
            <a:off x="3278188" y="1091407"/>
            <a:ext cx="3157537" cy="77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ts val="0"/>
              </a:spcBef>
            </a:pPr>
            <a:r>
              <a:rPr lang="en-US" altLang="en-US" sz="2400" b="1" dirty="0">
                <a:solidFill>
                  <a:srgbClr val="292929"/>
                </a:solidFill>
              </a:rPr>
              <a:t>CUMBERLAND</a:t>
            </a:r>
          </a:p>
          <a:p>
            <a:pPr eaLnBrk="1" hangingPunct="1">
              <a:spcBef>
                <a:spcPts val="0"/>
              </a:spcBef>
            </a:pPr>
            <a:r>
              <a:rPr lang="en-US" altLang="en-US" sz="2400" b="1" dirty="0">
                <a:solidFill>
                  <a:srgbClr val="292929"/>
                </a:solidFill>
              </a:rPr>
              <a:t> COUNTY</a:t>
            </a:r>
          </a:p>
        </p:txBody>
      </p:sp>
      <p:pic>
        <p:nvPicPr>
          <p:cNvPr id="15" name="Picture 14">
            <a:extLst>
              <a:ext uri="{FF2B5EF4-FFF2-40B4-BE49-F238E27FC236}">
                <a16:creationId xmlns:a16="http://schemas.microsoft.com/office/drawing/2014/main" id="{57A14BDF-C340-FE90-A67F-A10587B7F8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2813" y="1108754"/>
            <a:ext cx="181884" cy="181884"/>
          </a:xfrm>
          <a:prstGeom prst="rect">
            <a:avLst/>
          </a:prstGeom>
        </p:spPr>
      </p:pic>
      <p:pic>
        <p:nvPicPr>
          <p:cNvPr id="16" name="Picture 15">
            <a:extLst>
              <a:ext uri="{FF2B5EF4-FFF2-40B4-BE49-F238E27FC236}">
                <a16:creationId xmlns:a16="http://schemas.microsoft.com/office/drawing/2014/main" id="{05DFEC6D-260F-1BFC-419C-E3EA32972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7438" y="3357614"/>
            <a:ext cx="4311254" cy="1632807"/>
          </a:xfrm>
          <a:prstGeom prst="rect">
            <a:avLst/>
          </a:prstGeom>
        </p:spPr>
      </p:pic>
      <p:pic>
        <p:nvPicPr>
          <p:cNvPr id="17" name="Picture 16">
            <a:extLst>
              <a:ext uri="{FF2B5EF4-FFF2-40B4-BE49-F238E27FC236}">
                <a16:creationId xmlns:a16="http://schemas.microsoft.com/office/drawing/2014/main" id="{829620F1-9059-AA17-F0C6-6A7DC917FE53}"/>
              </a:ext>
            </a:extLst>
          </p:cNvPr>
          <p:cNvPicPr>
            <a:picLocks noChangeAspect="1"/>
          </p:cNvPicPr>
          <p:nvPr/>
        </p:nvPicPr>
        <p:blipFill>
          <a:blip r:embed="rId10">
            <a:extLst>
              <a:ext uri="{28A0092B-C50C-407E-A947-70E740481C1C}">
                <a14:useLocalDpi xmlns:a14="http://schemas.microsoft.com/office/drawing/2010/main" val="0"/>
              </a:ext>
            </a:extLst>
          </a:blip>
          <a:srcRect l="-157" t="6194" r="50037" b="85877"/>
          <a:stretch>
            <a:fillRect/>
          </a:stretch>
        </p:blipFill>
        <p:spPr>
          <a:xfrm>
            <a:off x="3452813" y="4958358"/>
            <a:ext cx="4184831" cy="396285"/>
          </a:xfrm>
          <a:prstGeom prst="rect">
            <a:avLst/>
          </a:prstGeom>
        </p:spPr>
      </p:pic>
      <p:sp>
        <p:nvSpPr>
          <p:cNvPr id="19" name="Oval 77">
            <a:extLst>
              <a:ext uri="{FF2B5EF4-FFF2-40B4-BE49-F238E27FC236}">
                <a16:creationId xmlns:a16="http://schemas.microsoft.com/office/drawing/2014/main" id="{1E678989-DAB4-1757-10B5-2D6178906805}"/>
              </a:ext>
            </a:extLst>
          </p:cNvPr>
          <p:cNvSpPr>
            <a:spLocks noChangeArrowheads="1"/>
          </p:cNvSpPr>
          <p:nvPr/>
        </p:nvSpPr>
        <p:spPr bwMode="auto">
          <a:xfrm>
            <a:off x="3311507" y="985448"/>
            <a:ext cx="413500" cy="41195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 name="Line 80">
            <a:extLst>
              <a:ext uri="{FF2B5EF4-FFF2-40B4-BE49-F238E27FC236}">
                <a16:creationId xmlns:a16="http://schemas.microsoft.com/office/drawing/2014/main" id="{17D652C3-79AA-3C8D-4C9D-706204FEFA2D}"/>
              </a:ext>
            </a:extLst>
          </p:cNvPr>
          <p:cNvSpPr>
            <a:spLocks noChangeShapeType="1"/>
          </p:cNvSpPr>
          <p:nvPr/>
        </p:nvSpPr>
        <p:spPr bwMode="auto">
          <a:xfrm rot="-5400000" flipV="1">
            <a:off x="2673397" y="2233399"/>
            <a:ext cx="1960208" cy="28822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1" name="Rectangle 10">
            <a:extLst>
              <a:ext uri="{FF2B5EF4-FFF2-40B4-BE49-F238E27FC236}">
                <a16:creationId xmlns:a16="http://schemas.microsoft.com/office/drawing/2014/main" id="{EEC6DFE3-3318-8B0E-5351-E8769682118A}"/>
              </a:ext>
            </a:extLst>
          </p:cNvPr>
          <p:cNvSpPr>
            <a:spLocks noChangeArrowheads="1"/>
          </p:cNvSpPr>
          <p:nvPr/>
        </p:nvSpPr>
        <p:spPr bwMode="auto">
          <a:xfrm>
            <a:off x="3554833" y="3385222"/>
            <a:ext cx="4311254" cy="2258515"/>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3" name="Picture 12">
            <a:extLst>
              <a:ext uri="{FF2B5EF4-FFF2-40B4-BE49-F238E27FC236}">
                <a16:creationId xmlns:a16="http://schemas.microsoft.com/office/drawing/2014/main" id="{E3C9775E-4C4A-2CC5-1F9A-2276A29E2B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22" name="TextBox 21">
            <a:extLst>
              <a:ext uri="{FF2B5EF4-FFF2-40B4-BE49-F238E27FC236}">
                <a16:creationId xmlns:a16="http://schemas.microsoft.com/office/drawing/2014/main" id="{8D98E52E-046F-6B58-2491-666FAC5D35E5}"/>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94610"/>
                                        </p:tgtEl>
                                        <p:attrNameLst>
                                          <p:attrName>style.opacity</p:attrName>
                                        </p:attrNameLst>
                                      </p:cBhvr>
                                      <p:to>
                                        <p:strVal val="0.9"/>
                                      </p:to>
                                    </p:set>
                                    <p:animEffect filter="image" prLst="opacity: 0.9">
                                      <p:cBhvr rctx="IE">
                                        <p:cTn id="7" dur="indefinite"/>
                                        <p:tgtEl>
                                          <p:spTgt spid="494610"/>
                                        </p:tgtEl>
                                      </p:cBhvr>
                                    </p:animEffect>
                                  </p:childTnLst>
                                </p:cTn>
                              </p:par>
                              <p:par>
                                <p:cTn id="8" presetID="9" presetClass="emph" presetSubtype="0" nodeType="withEffect">
                                  <p:stCondLst>
                                    <p:cond delay="0"/>
                                  </p:stCondLst>
                                  <p:childTnLst>
                                    <p:set>
                                      <p:cBhvr rctx="PPT">
                                        <p:cTn id="9" dur="indefinite"/>
                                        <p:tgtEl>
                                          <p:spTgt spid="494595"/>
                                        </p:tgtEl>
                                        <p:attrNameLst>
                                          <p:attrName>style.opacity</p:attrName>
                                        </p:attrNameLst>
                                      </p:cBhvr>
                                      <p:to>
                                        <p:strVal val="0.9"/>
                                      </p:to>
                                    </p:set>
                                    <p:animEffect filter="image" prLst="opacity: 0.9">
                                      <p:cBhvr rctx="IE">
                                        <p:cTn id="10" dur="indefinite"/>
                                        <p:tgtEl>
                                          <p:spTgt spid="494595"/>
                                        </p:tgtEl>
                                      </p:cBhvr>
                                    </p:animEffect>
                                  </p:childTnLst>
                                </p:cTn>
                              </p:par>
                              <p:par>
                                <p:cTn id="11" presetID="9" presetClass="emph" presetSubtype="0" nodeType="withEffect">
                                  <p:stCondLst>
                                    <p:cond delay="0"/>
                                  </p:stCondLst>
                                  <p:childTnLst>
                                    <p:set>
                                      <p:cBhvr rctx="PPT">
                                        <p:cTn id="12" dur="indefinite"/>
                                        <p:tgtEl>
                                          <p:spTgt spid="494596"/>
                                        </p:tgtEl>
                                        <p:attrNameLst>
                                          <p:attrName>style.opacity</p:attrName>
                                        </p:attrNameLst>
                                      </p:cBhvr>
                                      <p:to>
                                        <p:strVal val="0.9"/>
                                      </p:to>
                                    </p:set>
                                    <p:animEffect filter="image" prLst="opacity: 0.9">
                                      <p:cBhvr rctx="IE">
                                        <p:cTn id="13" dur="indefinite"/>
                                        <p:tgtEl>
                                          <p:spTgt spid="494596"/>
                                        </p:tgtEl>
                                      </p:cBhvr>
                                    </p:animEffect>
                                  </p:childTnLst>
                                </p:cTn>
                              </p:par>
                              <p:par>
                                <p:cTn id="14" presetID="9" presetClass="emph" presetSubtype="0" nodeType="withEffect">
                                  <p:stCondLst>
                                    <p:cond delay="0"/>
                                  </p:stCondLst>
                                  <p:childTnLst>
                                    <p:set>
                                      <p:cBhvr rctx="PPT">
                                        <p:cTn id="15" dur="indefinite"/>
                                        <p:tgtEl>
                                          <p:spTgt spid="5"/>
                                        </p:tgtEl>
                                        <p:attrNameLst>
                                          <p:attrName>style.opacity</p:attrName>
                                        </p:attrNameLst>
                                      </p:cBhvr>
                                      <p:to>
                                        <p:strVal val="0.9"/>
                                      </p:to>
                                    </p:set>
                                    <p:animEffect filter="image" prLst="opacity: 0.9">
                                      <p:cBhvr rctx="IE">
                                        <p:cTn id="16" dur="indefinite"/>
                                        <p:tgtEl>
                                          <p:spTgt spid="5"/>
                                        </p:tgtEl>
                                      </p:cBhvr>
                                    </p:animEffect>
                                  </p:childTnLst>
                                </p:cTn>
                              </p:par>
                              <p:par>
                                <p:cTn id="17" presetID="9" presetClass="emph" presetSubtype="0" nodeType="withEffect">
                                  <p:stCondLst>
                                    <p:cond delay="0"/>
                                  </p:stCondLst>
                                  <p:childTnLst>
                                    <p:set>
                                      <p:cBhvr rctx="PPT">
                                        <p:cTn id="18" dur="indefinite"/>
                                        <p:tgtEl>
                                          <p:spTgt spid="2"/>
                                        </p:tgtEl>
                                        <p:attrNameLst>
                                          <p:attrName>style.opacity</p:attrName>
                                        </p:attrNameLst>
                                      </p:cBhvr>
                                      <p:to>
                                        <p:strVal val="0.9"/>
                                      </p:to>
                                    </p:set>
                                    <p:animEffect filter="image" prLst="opacity: 0.9">
                                      <p:cBhvr rctx="IE">
                                        <p:cTn id="19" dur="indefinite"/>
                                        <p:tgtEl>
                                          <p:spTgt spid="2"/>
                                        </p:tgtEl>
                                      </p:cBhvr>
                                    </p:animEffect>
                                  </p:childTnLst>
                                </p:cTn>
                              </p:par>
                              <p:par>
                                <p:cTn id="20" presetID="9" presetClass="emph" presetSubtype="0" nodeType="withEffect">
                                  <p:stCondLst>
                                    <p:cond delay="0"/>
                                  </p:stCondLst>
                                  <p:childTnLst>
                                    <p:set>
                                      <p:cBhvr rctx="PPT">
                                        <p:cTn id="21" dur="indefinite"/>
                                        <p:tgtEl>
                                          <p:spTgt spid="3"/>
                                        </p:tgtEl>
                                        <p:attrNameLst>
                                          <p:attrName>style.opacity</p:attrName>
                                        </p:attrNameLst>
                                      </p:cBhvr>
                                      <p:to>
                                        <p:strVal val="0.9"/>
                                      </p:to>
                                    </p:set>
                                    <p:animEffect filter="image" prLst="opacity: 0.9">
                                      <p:cBhvr rctx="IE">
                                        <p:cTn id="2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MPUS_NAME" val="motorola"/>
  <p:tag name="SLIDEFILENAME" val="Insert_customer_nam___101.JPG"/>
  <p:tag name="SLIDEID" val="101"/>
</p:tagLst>
</file>

<file path=ppt/tags/tag10.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1.xml><?xml version="1.0" encoding="utf-8"?>
<p:tagLst xmlns:a="http://schemas.openxmlformats.org/drawingml/2006/main" xmlns:r="http://schemas.openxmlformats.org/officeDocument/2006/relationships" xmlns:p="http://schemas.openxmlformats.org/presentationml/2006/main">
  <p:tag name="SLIDEFILENAME" val="Volume_Set___148.JPG"/>
  <p:tag name="SLIDEID" val="148"/>
</p:tagLst>
</file>

<file path=ppt/tags/tag12.xml><?xml version="1.0" encoding="utf-8"?>
<p:tagLst xmlns:a="http://schemas.openxmlformats.org/drawingml/2006/main" xmlns:r="http://schemas.openxmlformats.org/officeDocument/2006/relationships" xmlns:p="http://schemas.openxmlformats.org/presentationml/2006/main">
  <p:tag name="SLIDEFILENAME" val="Display_Brightness___122.JPG"/>
  <p:tag name="SLIDEID" val="122"/>
</p:tagLst>
</file>

<file path=ppt/tags/tag13.xml><?xml version="1.0" encoding="utf-8"?>
<p:tagLst xmlns:a="http://schemas.openxmlformats.org/drawingml/2006/main" xmlns:r="http://schemas.openxmlformats.org/officeDocument/2006/relationships" xmlns:p="http://schemas.openxmlformats.org/presentationml/2006/main">
  <p:tag name="SLIDEFILENAME" val="Home_Mode_Select___130.JPG"/>
  <p:tag name="SLIDEID" val="130"/>
</p:tagLst>
</file>

<file path=ppt/tags/tag14.xml><?xml version="1.0" encoding="utf-8"?>
<p:tagLst xmlns:a="http://schemas.openxmlformats.org/drawingml/2006/main" xmlns:r="http://schemas.openxmlformats.org/officeDocument/2006/relationships" xmlns:p="http://schemas.openxmlformats.org/presentationml/2006/main">
  <p:tag name="SLIDEFILENAME" val="To_access_a_mode_in___131.JPG"/>
  <p:tag name="SLIDEID" val="131"/>
</p:tagLst>
</file>

<file path=ppt/tags/tag15.xml><?xml version="1.0" encoding="utf-8"?>
<p:tagLst xmlns:a="http://schemas.openxmlformats.org/drawingml/2006/main" xmlns:r="http://schemas.openxmlformats.org/officeDocument/2006/relationships" xmlns:p="http://schemas.openxmlformats.org/presentationml/2006/main">
  <p:tag name="SLIDEFILENAME" val="Scan_On___140.JPG"/>
  <p:tag name="SLIDEID" val="140"/>
</p:tagLst>
</file>

<file path=ppt/tags/tag16.xml><?xml version="1.0" encoding="utf-8"?>
<p:tagLst xmlns:a="http://schemas.openxmlformats.org/drawingml/2006/main" xmlns:r="http://schemas.openxmlformats.org/officeDocument/2006/relationships" xmlns:p="http://schemas.openxmlformats.org/presentationml/2006/main">
  <p:tag name="SLIDEFILENAME" val="Press_____________t___135.JPG"/>
  <p:tag name="SLIDEID" val="135"/>
</p:tagLst>
</file>

<file path=ppt/tags/tag17.xml><?xml version="1.0" encoding="utf-8"?>
<p:tagLst xmlns:a="http://schemas.openxmlformats.org/drawingml/2006/main" xmlns:r="http://schemas.openxmlformats.org/officeDocument/2006/relationships" xmlns:p="http://schemas.openxmlformats.org/presentationml/2006/main">
  <p:tag name="SLIDEFILENAME" val="Press_____________t___135.JPG"/>
  <p:tag name="SLIDEID" val="135"/>
</p:tagLst>
</file>

<file path=ppt/tags/tag18.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9.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xml><?xml version="1.0" encoding="utf-8"?>
<p:tagLst xmlns:a="http://schemas.openxmlformats.org/drawingml/2006/main" xmlns:r="http://schemas.openxmlformats.org/officeDocument/2006/relationships" xmlns:p="http://schemas.openxmlformats.org/presentationml/2006/main">
  <p:tag name="SLIDEFILENAME" val="Copyrights___Discla___103.JPG"/>
  <p:tag name="SLIDEID" val="103"/>
</p:tagLst>
</file>

<file path=ppt/tags/tag20.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1.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2.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3.xml><?xml version="1.0" encoding="utf-8"?>
<p:tagLst xmlns:a="http://schemas.openxmlformats.org/drawingml/2006/main" xmlns:r="http://schemas.openxmlformats.org/officeDocument/2006/relationships" xmlns:p="http://schemas.openxmlformats.org/presentationml/2006/main">
  <p:tag name="SLIDEFILENAME" val="Emergency_Alarm__In___124.JPG"/>
  <p:tag name="SLIDEID" val="124"/>
</p:tagLst>
</file>

<file path=ppt/tags/tag24.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5.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6.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7.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8.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9.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xml><?xml version="1.0" encoding="utf-8"?>
<p:tagLst xmlns:a="http://schemas.openxmlformats.org/drawingml/2006/main" xmlns:r="http://schemas.openxmlformats.org/officeDocument/2006/relationships" xmlns:p="http://schemas.openxmlformats.org/presentationml/2006/main">
  <p:tag name="SLIDEFILENAME" val="Welcome___104.JPG"/>
  <p:tag name="SLIDEID" val="104"/>
</p:tagLst>
</file>

<file path=ppt/tags/tag30.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1.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2.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3.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4.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5.xml><?xml version="1.0" encoding="utf-8"?>
<p:tagLst xmlns:a="http://schemas.openxmlformats.org/drawingml/2006/main" xmlns:r="http://schemas.openxmlformats.org/officeDocument/2006/relationships" xmlns:p="http://schemas.openxmlformats.org/presentationml/2006/main">
  <p:tag name="SLIDEFILENAME" val="Thank_You_for_Your___210.JPG"/>
  <p:tag name="SLIDEID" val="210"/>
</p:tagLst>
</file>

<file path=ppt/tags/tag4.xml><?xml version="1.0" encoding="utf-8"?>
<p:tagLst xmlns:a="http://schemas.openxmlformats.org/drawingml/2006/main" xmlns:r="http://schemas.openxmlformats.org/officeDocument/2006/relationships" xmlns:p="http://schemas.openxmlformats.org/presentationml/2006/main">
  <p:tag name="SLIDEFILENAME" val="Radio_Overview___105.JPG"/>
  <p:tag name="SLIDEID" val="105"/>
</p:tagLst>
</file>

<file path=ppt/tags/tag5.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6.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7.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8.xml><?xml version="1.0" encoding="utf-8"?>
<p:tagLst xmlns:a="http://schemas.openxmlformats.org/drawingml/2006/main" xmlns:r="http://schemas.openxmlformats.org/officeDocument/2006/relationships" xmlns:p="http://schemas.openxmlformats.org/presentationml/2006/main">
  <p:tag name="SLIDEFILENAME" val="Status_Alert_Tones___110.JPG"/>
  <p:tag name="SLIDEID" val="110"/>
</p:tagLst>
</file>

<file path=ppt/tags/tag9.xml><?xml version="1.0" encoding="utf-8"?>
<p:tagLst xmlns:a="http://schemas.openxmlformats.org/drawingml/2006/main" xmlns:r="http://schemas.openxmlformats.org/officeDocument/2006/relationships" xmlns:p="http://schemas.openxmlformats.org/presentationml/2006/main">
  <p:tag name="SLIDEFILENAME" val="LED_Status___113.JPG"/>
  <p:tag name="SLIDEID" val="113"/>
</p:tagLst>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1E09BD"/>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0186DA628A844A9D9C46E0C8B54763" ma:contentTypeVersion="7" ma:contentTypeDescription="Create a new document." ma:contentTypeScope="" ma:versionID="15b882d4782543021a4cee7d5f4a72a2">
  <xsd:schema xmlns:xsd="http://www.w3.org/2001/XMLSchema" xmlns:xs="http://www.w3.org/2001/XMLSchema" xmlns:p="http://schemas.microsoft.com/office/2006/metadata/properties" xmlns:ns2="56b954d5-eab8-4136-a5ee-9cc5acb20be2" targetNamespace="http://schemas.microsoft.com/office/2006/metadata/properties" ma:root="true" ma:fieldsID="baa2a80c3a71b1b915512fad25dde0ba" ns2:_="">
    <xsd:import namespace="56b954d5-eab8-4136-a5ee-9cc5acb20b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954d5-eab8-4136-a5ee-9cc5acb20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1F7D2-B6A0-4BBC-A2A0-B7677831DE34}">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265ccc7b-f9b1-434e-9b38-44edb0d98874"/>
    <ds:schemaRef ds:uri="707f2f81-4db4-4d62-a7aa-58857685b61f"/>
    <ds:schemaRef ds:uri="http://schemas.microsoft.com/office/2006/metadata/properties"/>
  </ds:schemaRefs>
</ds:datastoreItem>
</file>

<file path=customXml/itemProps2.xml><?xml version="1.0" encoding="utf-8"?>
<ds:datastoreItem xmlns:ds="http://schemas.openxmlformats.org/officeDocument/2006/customXml" ds:itemID="{B87CE76D-FC7B-4DA1-88E6-76FE385556C6}">
  <ds:schemaRefs>
    <ds:schemaRef ds:uri="http://schemas.microsoft.com/sharepoint/v3/contenttype/forms"/>
  </ds:schemaRefs>
</ds:datastoreItem>
</file>

<file path=customXml/itemProps3.xml><?xml version="1.0" encoding="utf-8"?>
<ds:datastoreItem xmlns:ds="http://schemas.openxmlformats.org/officeDocument/2006/customXml" ds:itemID="{51FCAC6B-42C0-48C7-A282-76E37896BE84}"/>
</file>

<file path=docProps/app.xml><?xml version="1.0" encoding="utf-8"?>
<Properties xmlns="http://schemas.openxmlformats.org/officeDocument/2006/extended-properties" xmlns:vt="http://schemas.openxmlformats.org/officeDocument/2006/docPropsVTypes">
  <TotalTime>78027</TotalTime>
  <Words>3067</Words>
  <Application>Microsoft Office PowerPoint</Application>
  <PresentationFormat>Custom</PresentationFormat>
  <Paragraphs>467</Paragraphs>
  <Slides>36</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Arial Black</vt:lpstr>
      <vt:lpstr>MS Shell Dlg</vt:lpstr>
      <vt:lpstr>Times New Roman</vt:lpstr>
      <vt:lpstr>Webdings</vt:lpstr>
      <vt:lpstr>Wingdings</vt:lpstr>
      <vt:lpstr>Default Design</vt:lpstr>
      <vt:lpstr>Image</vt:lpstr>
      <vt:lpstr>PowerPoint Presentation</vt:lpstr>
      <vt:lpstr>Copyrights / Disclaimer</vt:lpstr>
      <vt:lpstr>Welcome</vt:lpstr>
      <vt:lpstr>Radio Overview</vt:lpstr>
      <vt:lpstr>Display</vt:lpstr>
      <vt:lpstr>Display Indicators</vt:lpstr>
      <vt:lpstr>Display Indicators – cont’d.</vt:lpstr>
      <vt:lpstr>Status Alert Tones</vt:lpstr>
      <vt:lpstr>LED Status</vt:lpstr>
      <vt:lpstr>Radio Features &amp; Menu Items</vt:lpstr>
      <vt:lpstr>Radio On or Off</vt:lpstr>
      <vt:lpstr>Volume Set</vt:lpstr>
      <vt:lpstr>Display Brightness</vt:lpstr>
      <vt:lpstr>Home Mode Select</vt:lpstr>
      <vt:lpstr>Changing Zones or Channels</vt:lpstr>
      <vt:lpstr>Scan On/Off and Nuisance Delete</vt:lpstr>
      <vt:lpstr>Scan List Programming Mode  </vt:lpstr>
      <vt:lpstr>Scan List Programming Mode  </vt:lpstr>
      <vt:lpstr>Transmit (Trunked Modes)</vt:lpstr>
      <vt:lpstr>Over-The-Air Rekeying (Encrypted Radios Only) </vt:lpstr>
      <vt:lpstr>Encrypted Communications Overview </vt:lpstr>
      <vt:lpstr>Encrypted Communications Overview (cont’d) </vt:lpstr>
      <vt:lpstr>Received Signal Strengh Indicator </vt:lpstr>
      <vt:lpstr>Emergency Alarm</vt:lpstr>
      <vt:lpstr>Dynamic Regrouping  </vt:lpstr>
      <vt:lpstr>Site Trunking   </vt:lpstr>
      <vt:lpstr>   </vt:lpstr>
      <vt:lpstr>   </vt:lpstr>
      <vt:lpstr>   </vt:lpstr>
      <vt:lpstr>   </vt:lpstr>
      <vt:lpstr>   </vt:lpstr>
      <vt:lpstr>   </vt:lpstr>
      <vt:lpstr>   </vt:lpstr>
      <vt:lpstr>   </vt:lpstr>
      <vt:lpstr>   </vt:lpstr>
      <vt:lpstr>Thank You for Your Participation!</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XTL™ 2500 Digital Mobile Radio Model M5</dc:title>
  <dc:subject>Interactive End-User Training</dc:subject>
  <dc:creator>Motorola - CGISS - WLS - MDD</dc:creator>
  <cp:lastModifiedBy>Robbie Mann</cp:lastModifiedBy>
  <cp:revision>2476</cp:revision>
  <dcterms:created xsi:type="dcterms:W3CDTF">2002-12-11T15:23:21Z</dcterms:created>
  <dcterms:modified xsi:type="dcterms:W3CDTF">2026-01-07T01:04:53Z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0x0101001E0186DA628A844A9D9C46E0C8B54763</vt:lpwstr>
  </property>
</Properties>
</file>