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87" r:id="rId5"/>
    <p:sldId id="289" r:id="rId6"/>
    <p:sldId id="290" r:id="rId7"/>
    <p:sldId id="395" r:id="rId8"/>
    <p:sldId id="404" r:id="rId9"/>
    <p:sldId id="406" r:id="rId10"/>
    <p:sldId id="296" r:id="rId11"/>
    <p:sldId id="295" r:id="rId12"/>
    <p:sldId id="297" r:id="rId13"/>
    <p:sldId id="298" r:id="rId14"/>
    <p:sldId id="300" r:id="rId15"/>
    <p:sldId id="412" r:id="rId16"/>
    <p:sldId id="411" r:id="rId17"/>
    <p:sldId id="410" r:id="rId18"/>
    <p:sldId id="413" r:id="rId19"/>
    <p:sldId id="414" r:id="rId20"/>
    <p:sldId id="417" r:id="rId21"/>
    <p:sldId id="415" r:id="rId22"/>
    <p:sldId id="416" r:id="rId23"/>
    <p:sldId id="418" r:id="rId24"/>
    <p:sldId id="431" r:id="rId25"/>
    <p:sldId id="432" r:id="rId26"/>
    <p:sldId id="419" r:id="rId27"/>
    <p:sldId id="420" r:id="rId28"/>
    <p:sldId id="421" r:id="rId29"/>
    <p:sldId id="422" r:id="rId30"/>
    <p:sldId id="423" r:id="rId31"/>
    <p:sldId id="441" r:id="rId32"/>
    <p:sldId id="433" r:id="rId33"/>
    <p:sldId id="434" r:id="rId34"/>
    <p:sldId id="435" r:id="rId35"/>
    <p:sldId id="436" r:id="rId36"/>
    <p:sldId id="437" r:id="rId37"/>
    <p:sldId id="438" r:id="rId38"/>
    <p:sldId id="439" r:id="rId39"/>
    <p:sldId id="440" r:id="rId40"/>
    <p:sldId id="393" r:id="rId41"/>
  </p:sldIdLst>
  <p:sldSz cx="8129588" cy="6099175"/>
  <p:notesSz cx="6858000" cy="9199563"/>
  <p:defaultTex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541402D-AB3D-4B95-A4A2-F37C543BFC6A}">
          <p14:sldIdLst>
            <p14:sldId id="287"/>
            <p14:sldId id="289"/>
            <p14:sldId id="290"/>
            <p14:sldId id="395"/>
            <p14:sldId id="404"/>
            <p14:sldId id="406"/>
            <p14:sldId id="296"/>
            <p14:sldId id="295"/>
            <p14:sldId id="297"/>
            <p14:sldId id="298"/>
            <p14:sldId id="300"/>
            <p14:sldId id="412"/>
            <p14:sldId id="411"/>
            <p14:sldId id="410"/>
            <p14:sldId id="413"/>
            <p14:sldId id="414"/>
            <p14:sldId id="417"/>
            <p14:sldId id="415"/>
            <p14:sldId id="416"/>
            <p14:sldId id="418"/>
            <p14:sldId id="431"/>
            <p14:sldId id="432"/>
            <p14:sldId id="419"/>
            <p14:sldId id="420"/>
            <p14:sldId id="421"/>
            <p14:sldId id="422"/>
            <p14:sldId id="423"/>
            <p14:sldId id="441"/>
            <p14:sldId id="433"/>
            <p14:sldId id="434"/>
            <p14:sldId id="435"/>
            <p14:sldId id="436"/>
            <p14:sldId id="437"/>
            <p14:sldId id="438"/>
            <p14:sldId id="439"/>
            <p14:sldId id="440"/>
            <p14:sldId id="393"/>
          </p14:sldIdLst>
        </p14:section>
      </p14:sectionLst>
    </p:ext>
    <p:ext uri="{EFAFB233-063F-42B5-8137-9DF3F51BA10A}">
      <p15:sldGuideLst xmlns:p15="http://schemas.microsoft.com/office/powerpoint/2012/main">
        <p15:guide id="1" orient="horz">
          <p15:clr>
            <a:srgbClr val="A4A3A4"/>
          </p15:clr>
        </p15:guide>
        <p15:guide id="2" pos="152">
          <p15:clr>
            <a:srgbClr val="A4A3A4"/>
          </p15:clr>
        </p15:guide>
        <p15:guide id="3" pos="376">
          <p15:clr>
            <a:srgbClr val="A4A3A4"/>
          </p15:clr>
        </p15:guide>
      </p15:sldGuideLst>
    </p:ext>
    <p:ext uri="{2D200454-40CA-4A62-9FC3-DE9A4176ACB9}">
      <p15:notesGuideLst xmlns:p15="http://schemas.microsoft.com/office/powerpoint/2012/main">
        <p15:guide id="1" orient="horz" pos="289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68dde9dba12a8a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DA78"/>
    <a:srgbClr val="EAEAEA"/>
    <a:srgbClr val="CDCDCD"/>
    <a:srgbClr val="404040"/>
    <a:srgbClr val="FFCC66"/>
    <a:srgbClr val="896E37"/>
    <a:srgbClr val="6083B2"/>
    <a:srgbClr val="FEFEFE"/>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E70D1-EC6A-47FE-9092-B572B5B19A19}" v="12" dt="2025-12-26T19:23:59.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6430" autoAdjust="0"/>
  </p:normalViewPr>
  <p:slideViewPr>
    <p:cSldViewPr snapToGrid="0">
      <p:cViewPr varScale="1">
        <p:scale>
          <a:sx n="77" d="100"/>
          <a:sy n="77" d="100"/>
        </p:scale>
        <p:origin x="1949" y="43"/>
      </p:cViewPr>
      <p:guideLst>
        <p:guide orient="horz"/>
        <p:guide pos="152"/>
        <p:guide pos="376"/>
      </p:guideLst>
    </p:cSldViewPr>
  </p:slideViewPr>
  <p:outlineViewPr>
    <p:cViewPr>
      <p:scale>
        <a:sx n="25" d="100"/>
        <a:sy n="25" d="100"/>
      </p:scale>
      <p:origin x="0" y="0"/>
    </p:cViewPr>
  </p:outlineViewPr>
  <p:notesTextViewPr>
    <p:cViewPr>
      <p:scale>
        <a:sx n="3" d="2"/>
        <a:sy n="3" d="2"/>
      </p:scale>
      <p:origin x="0" y="0"/>
    </p:cViewPr>
  </p:notesTextViewPr>
  <p:sorterViewPr>
    <p:cViewPr>
      <p:scale>
        <a:sx n="100" d="100"/>
        <a:sy n="100" d="100"/>
      </p:scale>
      <p:origin x="0" y="9474"/>
    </p:cViewPr>
  </p:sorterViewPr>
  <p:notesViewPr>
    <p:cSldViewPr snapToGrid="0">
      <p:cViewPr varScale="1">
        <p:scale>
          <a:sx n="46" d="100"/>
          <a:sy n="46" d="100"/>
        </p:scale>
        <p:origin x="-1818" y="-96"/>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3C678C0-5AEA-8B47-9D5B-45C246B6DAA2}"/>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l" defTabSz="917575">
              <a:defRPr sz="1200"/>
            </a:lvl1pPr>
          </a:lstStyle>
          <a:p>
            <a:pPr>
              <a:defRPr/>
            </a:pPr>
            <a:endParaRPr lang="en-US"/>
          </a:p>
        </p:txBody>
      </p:sp>
      <p:sp>
        <p:nvSpPr>
          <p:cNvPr id="133123" name="Rectangle 3">
            <a:extLst>
              <a:ext uri="{FF2B5EF4-FFF2-40B4-BE49-F238E27FC236}">
                <a16:creationId xmlns:a16="http://schemas.microsoft.com/office/drawing/2014/main" id="{B0ED689D-645B-5FC1-8015-088B7F2863CD}"/>
              </a:ext>
            </a:extLst>
          </p:cNvPr>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r" defTabSz="917575">
              <a:defRPr sz="1200"/>
            </a:lvl1pPr>
          </a:lstStyle>
          <a:p>
            <a:pPr>
              <a:defRPr/>
            </a:pPr>
            <a:endParaRPr lang="en-US"/>
          </a:p>
        </p:txBody>
      </p:sp>
      <p:sp>
        <p:nvSpPr>
          <p:cNvPr id="133124" name="Rectangle 4">
            <a:extLst>
              <a:ext uri="{FF2B5EF4-FFF2-40B4-BE49-F238E27FC236}">
                <a16:creationId xmlns:a16="http://schemas.microsoft.com/office/drawing/2014/main" id="{A51B2DA4-6486-86FB-21FE-25910C89E78F}"/>
              </a:ext>
            </a:extLst>
          </p:cNvPr>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l" defTabSz="917575">
              <a:defRPr sz="1200"/>
            </a:lvl1pPr>
          </a:lstStyle>
          <a:p>
            <a:pPr>
              <a:defRPr/>
            </a:pPr>
            <a:endParaRPr lang="en-US"/>
          </a:p>
        </p:txBody>
      </p:sp>
      <p:sp>
        <p:nvSpPr>
          <p:cNvPr id="133125" name="Rectangle 5">
            <a:extLst>
              <a:ext uri="{FF2B5EF4-FFF2-40B4-BE49-F238E27FC236}">
                <a16:creationId xmlns:a16="http://schemas.microsoft.com/office/drawing/2014/main" id="{F9670274-6A4C-6FEA-3D63-6EEABC6E78E8}"/>
              </a:ext>
            </a:extLst>
          </p:cNvPr>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r" defTabSz="917575">
              <a:defRPr sz="1200"/>
            </a:lvl1pPr>
          </a:lstStyle>
          <a:p>
            <a:fld id="{01F49394-C992-444D-AAFB-531145ED384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1E0CAE9-A577-4FBF-1F45-B42077029B32}"/>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l" defTabSz="917575">
              <a:defRPr sz="1200"/>
            </a:lvl1pPr>
          </a:lstStyle>
          <a:p>
            <a:pPr>
              <a:defRPr/>
            </a:pPr>
            <a:endParaRPr lang="en-US"/>
          </a:p>
        </p:txBody>
      </p:sp>
      <p:sp>
        <p:nvSpPr>
          <p:cNvPr id="48131" name="Rectangle 3">
            <a:extLst>
              <a:ext uri="{FF2B5EF4-FFF2-40B4-BE49-F238E27FC236}">
                <a16:creationId xmlns:a16="http://schemas.microsoft.com/office/drawing/2014/main" id="{0FF06273-4AFD-6D6C-2910-2D210C0F616A}"/>
              </a:ext>
            </a:extLst>
          </p:cNvPr>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r" defTabSz="917575">
              <a:defRPr sz="1200"/>
            </a:lvl1pPr>
          </a:lstStyle>
          <a:p>
            <a:pPr>
              <a:defRPr/>
            </a:pPr>
            <a:endParaRPr lang="en-US"/>
          </a:p>
        </p:txBody>
      </p:sp>
      <p:sp>
        <p:nvSpPr>
          <p:cNvPr id="40964" name="Rectangle 4">
            <a:extLst>
              <a:ext uri="{FF2B5EF4-FFF2-40B4-BE49-F238E27FC236}">
                <a16:creationId xmlns:a16="http://schemas.microsoft.com/office/drawing/2014/main" id="{8AB2E50D-802A-E8A7-AD36-BCDD6A177CFF}"/>
              </a:ext>
            </a:extLst>
          </p:cNvPr>
          <p:cNvSpPr>
            <a:spLocks noGrp="1" noRot="1" noChangeAspect="1" noChangeArrowheads="1" noTextEdit="1"/>
          </p:cNvSpPr>
          <p:nvPr>
            <p:ph type="sldImg" idx="2"/>
          </p:nvPr>
        </p:nvSpPr>
        <p:spPr bwMode="auto">
          <a:xfrm>
            <a:off x="1131888" y="690563"/>
            <a:ext cx="4597400"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a:extLst>
              <a:ext uri="{FF2B5EF4-FFF2-40B4-BE49-F238E27FC236}">
                <a16:creationId xmlns:a16="http://schemas.microsoft.com/office/drawing/2014/main" id="{94A7A14E-F262-076C-7BFC-AE1FE81146F2}"/>
              </a:ext>
            </a:extLst>
          </p:cNvPr>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a:extLst>
              <a:ext uri="{FF2B5EF4-FFF2-40B4-BE49-F238E27FC236}">
                <a16:creationId xmlns:a16="http://schemas.microsoft.com/office/drawing/2014/main" id="{F5B8561D-1C4D-5B35-1762-BF2FBD72736B}"/>
              </a:ext>
            </a:extLst>
          </p:cNvPr>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l" defTabSz="917575">
              <a:defRPr sz="1200"/>
            </a:lvl1pPr>
          </a:lstStyle>
          <a:p>
            <a:pPr>
              <a:defRPr/>
            </a:pPr>
            <a:endParaRPr lang="en-US"/>
          </a:p>
        </p:txBody>
      </p:sp>
      <p:sp>
        <p:nvSpPr>
          <p:cNvPr id="48135" name="Rectangle 7">
            <a:extLst>
              <a:ext uri="{FF2B5EF4-FFF2-40B4-BE49-F238E27FC236}">
                <a16:creationId xmlns:a16="http://schemas.microsoft.com/office/drawing/2014/main" id="{670B3C68-B337-286B-DF53-90ADD9D18ECF}"/>
              </a:ext>
            </a:extLst>
          </p:cNvPr>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r" defTabSz="917575">
              <a:defRPr sz="1200"/>
            </a:lvl1pPr>
          </a:lstStyle>
          <a:p>
            <a:fld id="{CA8562B6-6613-47E1-995C-47E8D9BA1C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37B0D05-F062-E880-F6F8-58EFA72C8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3A531A0-61ED-4AF8-BC02-4D22616BC236}" type="slidenum">
              <a:rPr lang="en-US" altLang="en-US" sz="1200"/>
              <a:pPr eaLnBrk="1" hangingPunct="1"/>
              <a:t>1</a:t>
            </a:fld>
            <a:endParaRPr lang="en-US" altLang="en-US" sz="1200"/>
          </a:p>
        </p:txBody>
      </p:sp>
      <p:sp>
        <p:nvSpPr>
          <p:cNvPr id="41987" name="Rectangle 1026">
            <a:extLst>
              <a:ext uri="{FF2B5EF4-FFF2-40B4-BE49-F238E27FC236}">
                <a16:creationId xmlns:a16="http://schemas.microsoft.com/office/drawing/2014/main" id="{040E02FF-D237-6246-BE54-310AC342668F}"/>
              </a:ext>
            </a:extLst>
          </p:cNvPr>
          <p:cNvSpPr>
            <a:spLocks noGrp="1" noRot="1" noChangeAspect="1" noChangeArrowheads="1" noTextEdit="1"/>
          </p:cNvSpPr>
          <p:nvPr>
            <p:ph type="sldImg"/>
          </p:nvPr>
        </p:nvSpPr>
        <p:spPr>
          <a:ln/>
        </p:spPr>
      </p:sp>
      <p:sp>
        <p:nvSpPr>
          <p:cNvPr id="41988" name="Rectangle 1027">
            <a:extLst>
              <a:ext uri="{FF2B5EF4-FFF2-40B4-BE49-F238E27FC236}">
                <a16:creationId xmlns:a16="http://schemas.microsoft.com/office/drawing/2014/main" id="{D51D5004-0A2D-87C2-A362-72D3BE50D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a:latin typeface="Arial" panose="020B0604020202020204" pitchFamily="34" charset="0"/>
                <a:cs typeface="Times New Roman" panose="02020603050405020304" pitchFamily="18" charset="0"/>
              </a:rPr>
              <a:t>Learning Event Description:</a:t>
            </a:r>
          </a:p>
          <a:p>
            <a:pPr eaLnBrk="1" hangingPunct="1"/>
            <a:r>
              <a:rPr lang="en-US" altLang="en-US" sz="1300">
                <a:latin typeface="Arial" panose="020B0604020202020204" pitchFamily="34" charset="0"/>
                <a:cs typeface="Times New Roman" panose="02020603050405020304" pitchFamily="18" charset="0"/>
              </a:rPr>
              <a:t>This learning event provides subscriber unit users an introduction to their unit, its basic operation, and the job aids available for assistance in operation. This is accomplished through the use of video clips, instructor facilitation, and hands-on activities whereby users are able to perform common tasks associated with unit operation.</a:t>
            </a:r>
          </a:p>
          <a:p>
            <a:pPr eaLnBrk="1" hangingPunct="1"/>
            <a:endParaRPr lang="en-US" altLang="en-US" sz="1300">
              <a:latin typeface="Arial" panose="020B0604020202020204" pitchFamily="34" charset="0"/>
              <a:cs typeface="Times New Roman" panose="02020603050405020304" pitchFamily="18" charset="0"/>
            </a:endParaRPr>
          </a:p>
          <a:p>
            <a:pPr eaLnBrk="1" hangingPunct="1"/>
            <a:r>
              <a:rPr lang="en-US" altLang="en-US" sz="1300" b="1">
                <a:latin typeface="Arial" panose="020B0604020202020204" pitchFamily="34" charset="0"/>
                <a:cs typeface="Times New Roman" panose="02020603050405020304" pitchFamily="18" charset="0"/>
              </a:rPr>
              <a:t>Learning Event Objective:</a:t>
            </a:r>
          </a:p>
          <a:p>
            <a:pPr eaLnBrk="1" hangingPunct="1"/>
            <a:r>
              <a:rPr lang="en-US" altLang="en-US" sz="1300">
                <a:latin typeface="Arial" panose="020B0604020202020204" pitchFamily="34" charset="0"/>
                <a:cs typeface="Times New Roman" panose="02020603050405020304" pitchFamily="18" charset="0"/>
              </a:rPr>
              <a:t>Upon completion, the participant should be able to employ the toolkit resource needed to accomplish an operational task</a:t>
            </a:r>
            <a:r>
              <a:rPr lang="en-US" altLang="en-US" sz="1300" b="1">
                <a:latin typeface="Arial" panose="020B0604020202020204" pitchFamily="34" charset="0"/>
                <a:cs typeface="Times New Roman" panose="02020603050405020304" pitchFamily="18" charset="0"/>
              </a:rPr>
              <a:t>.</a:t>
            </a:r>
          </a:p>
          <a:p>
            <a:pPr eaLnBrk="1" hangingPunct="1"/>
            <a:r>
              <a:rPr lang="en-US" altLang="en-US" sz="1300" b="1">
                <a:latin typeface="Arial" panose="020B0604020202020204" pitchFamily="34" charset="0"/>
                <a:cs typeface="Times New Roman" panose="02020603050405020304" pitchFamily="18" charset="0"/>
              </a:rPr>
              <a:t>Learning Event Description:</a:t>
            </a:r>
          </a:p>
          <a:p>
            <a:pPr eaLnBrk="1" hangingPunct="1"/>
            <a:r>
              <a:rPr lang="en-US" altLang="en-US" sz="1300">
                <a:latin typeface="Arial" panose="020B0604020202020204" pitchFamily="34" charset="0"/>
                <a:cs typeface="Times New Roman" panose="02020603050405020304" pitchFamily="18" charset="0"/>
              </a:rPr>
              <a:t>This learning event provides subscriber unit users an introduction to their unit, its basic operation, and the job aids available for assistance in operation. This is accomplished through the use of video clips, instructor facilitation, and hands-on activities whereby users are able to perform common tasks associated with unit operation.</a:t>
            </a:r>
          </a:p>
          <a:p>
            <a:pPr eaLnBrk="1" hangingPunct="1"/>
            <a:endParaRPr lang="en-US" altLang="en-US" sz="1300">
              <a:latin typeface="Arial" panose="020B0604020202020204" pitchFamily="34" charset="0"/>
              <a:cs typeface="Times New Roman" panose="02020603050405020304" pitchFamily="18" charset="0"/>
            </a:endParaRPr>
          </a:p>
          <a:p>
            <a:pPr eaLnBrk="1" hangingPunct="1"/>
            <a:r>
              <a:rPr lang="en-US" altLang="en-US" sz="1300" b="1">
                <a:latin typeface="Arial" panose="020B0604020202020204" pitchFamily="34" charset="0"/>
                <a:cs typeface="Times New Roman" panose="02020603050405020304" pitchFamily="18" charset="0"/>
              </a:rPr>
              <a:t>Learning Event Objective:</a:t>
            </a:r>
          </a:p>
          <a:p>
            <a:pPr eaLnBrk="1" hangingPunct="1"/>
            <a:r>
              <a:rPr lang="en-US" altLang="en-US" sz="1300">
                <a:latin typeface="Arial" panose="020B0604020202020204" pitchFamily="34" charset="0"/>
                <a:cs typeface="Times New Roman" panose="02020603050405020304" pitchFamily="18" charset="0"/>
              </a:rPr>
              <a:t>Upon completion, the participant should be able to employ the toolkit resource needed to accomplish an operational task</a:t>
            </a:r>
            <a:r>
              <a:rPr lang="en-US" altLang="en-US" sz="1300" b="1">
                <a:latin typeface="Arial" panose="020B0604020202020204" pitchFamily="34" charset="0"/>
                <a:cs typeface="Times New Roman" panose="02020603050405020304" pitchFamily="18" charset="0"/>
              </a:rPr>
              <a:t>.</a:t>
            </a:r>
          </a:p>
          <a:p>
            <a:pPr eaLnBrk="1" hangingPunct="1"/>
            <a:endParaRPr lang="en-US" altLang="en-US" sz="1300"/>
          </a:p>
          <a:p>
            <a:pPr eaLnBrk="1" hangingPunct="1"/>
            <a:endParaRPr lang="en-US" altLang="en-US" sz="1300"/>
          </a:p>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4204A0F-CAB1-4386-F57B-F08B0F936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4E790937-D45E-4A24-8EEE-F22B9DC1D1E4}" type="slidenum">
              <a:rPr lang="en-US" altLang="en-US" sz="1200"/>
              <a:pPr eaLnBrk="1" hangingPunct="1"/>
              <a:t>11</a:t>
            </a:fld>
            <a:endParaRPr lang="en-US" altLang="en-US" sz="1200"/>
          </a:p>
        </p:txBody>
      </p:sp>
      <p:sp>
        <p:nvSpPr>
          <p:cNvPr id="52227" name="Rectangle 2">
            <a:extLst>
              <a:ext uri="{FF2B5EF4-FFF2-40B4-BE49-F238E27FC236}">
                <a16:creationId xmlns:a16="http://schemas.microsoft.com/office/drawing/2014/main" id="{DFBF5B3F-BF35-913E-F73A-EDBE11FD3D9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20D351F-8367-16A6-6143-765303554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feature must be enabled by a qualified radio technician.</a:t>
            </a:r>
          </a:p>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3127-EEEF-F20F-F448-E2BFF574FCE8}"/>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6D2D8321-0A7F-6F90-F1E0-3D470FE8A2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12</a:t>
            </a:fld>
            <a:endParaRPr lang="en-US" altLang="en-US" sz="1200"/>
          </a:p>
        </p:txBody>
      </p:sp>
      <p:sp>
        <p:nvSpPr>
          <p:cNvPr id="49155" name="Rectangle 2">
            <a:extLst>
              <a:ext uri="{FF2B5EF4-FFF2-40B4-BE49-F238E27FC236}">
                <a16:creationId xmlns:a16="http://schemas.microsoft.com/office/drawing/2014/main" id="{6B1F3699-A323-B89A-C147-417D44E4586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4E62BB7-45AB-C24C-F146-E4DA1361B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850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5A22E-9F8E-CC8A-E343-5D5831AE8F92}"/>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EC4B4452-CA46-EEB4-D079-6AD85786C1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13</a:t>
            </a:fld>
            <a:endParaRPr lang="en-US" altLang="en-US" sz="1200"/>
          </a:p>
        </p:txBody>
      </p:sp>
      <p:sp>
        <p:nvSpPr>
          <p:cNvPr id="49155" name="Rectangle 2">
            <a:extLst>
              <a:ext uri="{FF2B5EF4-FFF2-40B4-BE49-F238E27FC236}">
                <a16:creationId xmlns:a16="http://schemas.microsoft.com/office/drawing/2014/main" id="{C54761A0-2725-5343-AC02-7C0F4D9ED7E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456B8541-7723-439E-ED4D-A923B5E99D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9665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64F44-AA89-67F1-A752-989D72BD21E2}"/>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6659901B-32C1-7338-2FA6-B76D119EF3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14</a:t>
            </a:fld>
            <a:endParaRPr lang="en-US" altLang="en-US" sz="1200"/>
          </a:p>
        </p:txBody>
      </p:sp>
      <p:sp>
        <p:nvSpPr>
          <p:cNvPr id="49155" name="Rectangle 2">
            <a:extLst>
              <a:ext uri="{FF2B5EF4-FFF2-40B4-BE49-F238E27FC236}">
                <a16:creationId xmlns:a16="http://schemas.microsoft.com/office/drawing/2014/main" id="{CC8D57A8-9027-F609-F2D5-888D26786FE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E656D34-29CF-D661-C820-6DBEED84A0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9215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7506D65-9F53-FBDB-1EC1-EE63484FD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15</a:t>
            </a:fld>
            <a:endParaRPr lang="en-US" altLang="en-US" sz="1200"/>
          </a:p>
        </p:txBody>
      </p:sp>
      <p:sp>
        <p:nvSpPr>
          <p:cNvPr id="55299" name="Rectangle 2">
            <a:extLst>
              <a:ext uri="{FF2B5EF4-FFF2-40B4-BE49-F238E27FC236}">
                <a16:creationId xmlns:a16="http://schemas.microsoft.com/office/drawing/2014/main" id="{B7D5A80E-4EAF-8ABC-E477-AD501DDA453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B799485-AA6F-0F8D-70F5-CFDD894EB5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11330-B4C3-7253-958D-C487D5D2E1FA}"/>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726CC778-4936-6567-F20D-D5995C1996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16</a:t>
            </a:fld>
            <a:endParaRPr lang="en-US" altLang="en-US" sz="1200"/>
          </a:p>
        </p:txBody>
      </p:sp>
      <p:sp>
        <p:nvSpPr>
          <p:cNvPr id="55299" name="Rectangle 2">
            <a:extLst>
              <a:ext uri="{FF2B5EF4-FFF2-40B4-BE49-F238E27FC236}">
                <a16:creationId xmlns:a16="http://schemas.microsoft.com/office/drawing/2014/main" id="{ED17857B-E8BB-1B89-CA21-66FB31CFA53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47F4CB1-BF7D-C838-A1AA-AE2B6C869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919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95DC-1F38-661A-9CC6-ADF41770D4E1}"/>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CFFD2912-1370-20BF-6F3D-D42A17FA6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17</a:t>
            </a:fld>
            <a:endParaRPr lang="en-US" altLang="en-US" sz="1200"/>
          </a:p>
        </p:txBody>
      </p:sp>
      <p:sp>
        <p:nvSpPr>
          <p:cNvPr id="55299" name="Rectangle 2">
            <a:extLst>
              <a:ext uri="{FF2B5EF4-FFF2-40B4-BE49-F238E27FC236}">
                <a16:creationId xmlns:a16="http://schemas.microsoft.com/office/drawing/2014/main" id="{8D5B336C-B5B9-381F-4AE5-5C9C1A950A4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89F21F1-1636-ADED-86A3-7B2D92ACF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0121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94B36-EB4F-D756-05C1-B987217552E5}"/>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DC44D425-89EF-4DD7-D5D7-54E0E89B0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18</a:t>
            </a:fld>
            <a:endParaRPr lang="en-US" altLang="en-US" sz="1200"/>
          </a:p>
        </p:txBody>
      </p:sp>
      <p:sp>
        <p:nvSpPr>
          <p:cNvPr id="55299" name="Rectangle 2">
            <a:extLst>
              <a:ext uri="{FF2B5EF4-FFF2-40B4-BE49-F238E27FC236}">
                <a16:creationId xmlns:a16="http://schemas.microsoft.com/office/drawing/2014/main" id="{A50C1F41-3729-8FC8-8137-6F7B00F23F5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FEAD33B-1D50-5A1E-8B7E-1C5BC305E7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21671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9CC3E-0968-C712-4B26-B20AB31DE5E2}"/>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02B71650-B9B1-7F3F-0D82-0F9B581F3E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19</a:t>
            </a:fld>
            <a:endParaRPr lang="en-US" altLang="en-US" sz="1200"/>
          </a:p>
        </p:txBody>
      </p:sp>
      <p:sp>
        <p:nvSpPr>
          <p:cNvPr id="55299" name="Rectangle 2">
            <a:extLst>
              <a:ext uri="{FF2B5EF4-FFF2-40B4-BE49-F238E27FC236}">
                <a16:creationId xmlns:a16="http://schemas.microsoft.com/office/drawing/2014/main" id="{EA56807A-6761-AD29-0C9F-8228C3CBD0A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492A628-096D-861D-C82B-E73E629EA0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94104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797A3-8750-2E7D-51B3-1F7A708621CD}"/>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B1EC626C-2772-0433-3479-4B68B5267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20</a:t>
            </a:fld>
            <a:endParaRPr lang="en-US" altLang="en-US" sz="1200"/>
          </a:p>
        </p:txBody>
      </p:sp>
      <p:sp>
        <p:nvSpPr>
          <p:cNvPr id="55299" name="Rectangle 2">
            <a:extLst>
              <a:ext uri="{FF2B5EF4-FFF2-40B4-BE49-F238E27FC236}">
                <a16:creationId xmlns:a16="http://schemas.microsoft.com/office/drawing/2014/main" id="{DC7086C6-F8AC-261D-7E05-BAF26CDCE05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D7A0230-2AB9-367D-2873-22F13CAB90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910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ECE0E95-9793-AA6C-0AFF-F360E982C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5C9E1EF-9A60-49A3-B46D-D8000A5CFF92}" type="slidenum">
              <a:rPr lang="en-US" altLang="en-US" sz="1200"/>
              <a:pPr eaLnBrk="1" hangingPunct="1"/>
              <a:t>2</a:t>
            </a:fld>
            <a:endParaRPr lang="en-US" altLang="en-US" sz="1200"/>
          </a:p>
        </p:txBody>
      </p:sp>
      <p:sp>
        <p:nvSpPr>
          <p:cNvPr id="43011" name="Rectangle 2">
            <a:extLst>
              <a:ext uri="{FF2B5EF4-FFF2-40B4-BE49-F238E27FC236}">
                <a16:creationId xmlns:a16="http://schemas.microsoft.com/office/drawing/2014/main" id="{DAD6103E-F13B-D5FF-0821-046853C0521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F8A7F0F6-94F8-4C6B-F857-7DC1DD7612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F3BD-C93C-292D-6D5C-EB177780AB94}"/>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C7307B41-2C34-B67D-66F1-BE077E58CD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62EEF4A-8767-49C1-9AFC-E565C8BF34AA}" type="slidenum">
              <a:rPr lang="en-US" altLang="en-US" sz="1200"/>
              <a:pPr eaLnBrk="1" hangingPunct="1"/>
              <a:t>21</a:t>
            </a:fld>
            <a:endParaRPr lang="en-US" altLang="en-US" sz="1200"/>
          </a:p>
        </p:txBody>
      </p:sp>
      <p:sp>
        <p:nvSpPr>
          <p:cNvPr id="62467" name="Rectangle 2">
            <a:extLst>
              <a:ext uri="{FF2B5EF4-FFF2-40B4-BE49-F238E27FC236}">
                <a16:creationId xmlns:a16="http://schemas.microsoft.com/office/drawing/2014/main" id="{AD3FD51A-DFB1-1905-6E57-EED39260BA3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4B9E8C9-2AA5-57D8-27D1-40B1DA2CB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7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59D4-8606-A48D-1828-D8A102BC5618}"/>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07585FA4-0CA1-22FF-6B92-A9ABA06632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62EEF4A-8767-49C1-9AFC-E565C8BF34AA}" type="slidenum">
              <a:rPr lang="en-US" altLang="en-US" sz="1200"/>
              <a:pPr eaLnBrk="1" hangingPunct="1"/>
              <a:t>22</a:t>
            </a:fld>
            <a:endParaRPr lang="en-US" altLang="en-US" sz="1200"/>
          </a:p>
        </p:txBody>
      </p:sp>
      <p:sp>
        <p:nvSpPr>
          <p:cNvPr id="62467" name="Rectangle 2">
            <a:extLst>
              <a:ext uri="{FF2B5EF4-FFF2-40B4-BE49-F238E27FC236}">
                <a16:creationId xmlns:a16="http://schemas.microsoft.com/office/drawing/2014/main" id="{99B9D95C-8018-97F6-B9C1-82D3CFB232E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6903570-FC06-2FF0-7D81-DE7D5D53E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83019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ACA23-CF20-043E-60B3-A99C725DD91C}"/>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6C229929-D87F-A6AA-2358-3073DB040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23</a:t>
            </a:fld>
            <a:endParaRPr lang="en-US" altLang="en-US" sz="1200"/>
          </a:p>
        </p:txBody>
      </p:sp>
      <p:sp>
        <p:nvSpPr>
          <p:cNvPr id="55299" name="Rectangle 2">
            <a:extLst>
              <a:ext uri="{FF2B5EF4-FFF2-40B4-BE49-F238E27FC236}">
                <a16:creationId xmlns:a16="http://schemas.microsoft.com/office/drawing/2014/main" id="{EC120ED8-8943-458F-6D8F-701E201669D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BAB913F-0E0C-D442-7256-94E12C866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28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87BE-64CE-62AA-6DF3-90B542F14A76}"/>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96A6B04B-9009-CC03-68B9-AFF4107FE0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24</a:t>
            </a:fld>
            <a:endParaRPr lang="en-US" altLang="en-US" sz="1200"/>
          </a:p>
        </p:txBody>
      </p:sp>
      <p:sp>
        <p:nvSpPr>
          <p:cNvPr id="55299" name="Rectangle 2">
            <a:extLst>
              <a:ext uri="{FF2B5EF4-FFF2-40B4-BE49-F238E27FC236}">
                <a16:creationId xmlns:a16="http://schemas.microsoft.com/office/drawing/2014/main" id="{A3BA147A-E188-02BF-EF02-5DF4DA87004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C12E766-9C08-03F3-DDAF-8C9358F1D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06134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33EA1-07FC-6507-FACB-11D05C4B1C14}"/>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3A161950-0831-7196-76D8-13B97016A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25</a:t>
            </a:fld>
            <a:endParaRPr lang="en-US" altLang="en-US" sz="1200"/>
          </a:p>
        </p:txBody>
      </p:sp>
      <p:sp>
        <p:nvSpPr>
          <p:cNvPr id="55299" name="Rectangle 2">
            <a:extLst>
              <a:ext uri="{FF2B5EF4-FFF2-40B4-BE49-F238E27FC236}">
                <a16:creationId xmlns:a16="http://schemas.microsoft.com/office/drawing/2014/main" id="{7E89E5E1-B292-CE4B-288A-AA9CEC5B39A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9C74B1D-252F-78C8-A6F9-9D64495A4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06079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02CBF-D2D1-46AF-CEF2-5AA25D75E25F}"/>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540164E2-B566-B52F-CB4B-B31DC2CAD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26</a:t>
            </a:fld>
            <a:endParaRPr lang="en-US" altLang="en-US" sz="1200"/>
          </a:p>
        </p:txBody>
      </p:sp>
      <p:sp>
        <p:nvSpPr>
          <p:cNvPr id="55299" name="Rectangle 2">
            <a:extLst>
              <a:ext uri="{FF2B5EF4-FFF2-40B4-BE49-F238E27FC236}">
                <a16:creationId xmlns:a16="http://schemas.microsoft.com/office/drawing/2014/main" id="{BAFF488F-A8D8-FE26-F242-0B01079F824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24587D0-B090-5DB0-6417-2A379B0B8B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4256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F505-BDDB-D699-F3B7-484038E5C282}"/>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7DB5D06F-D9F2-F8CC-48F8-F51EC6A73E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27</a:t>
            </a:fld>
            <a:endParaRPr lang="en-US" altLang="en-US" sz="1200"/>
          </a:p>
        </p:txBody>
      </p:sp>
      <p:sp>
        <p:nvSpPr>
          <p:cNvPr id="55299" name="Rectangle 2">
            <a:extLst>
              <a:ext uri="{FF2B5EF4-FFF2-40B4-BE49-F238E27FC236}">
                <a16:creationId xmlns:a16="http://schemas.microsoft.com/office/drawing/2014/main" id="{2F9C2832-65AD-27E1-D646-D2B52D49005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3EA131E-5BF9-CF19-A3EF-4A09BE4EF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82320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F3F2F-AEF6-FB6B-52EE-C8758DAE5B45}"/>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3390A130-D25C-9CB3-D4D7-BE5D67905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28</a:t>
            </a:fld>
            <a:endParaRPr lang="en-US" altLang="en-US" sz="1200"/>
          </a:p>
        </p:txBody>
      </p:sp>
      <p:sp>
        <p:nvSpPr>
          <p:cNvPr id="55299" name="Rectangle 2">
            <a:extLst>
              <a:ext uri="{FF2B5EF4-FFF2-40B4-BE49-F238E27FC236}">
                <a16:creationId xmlns:a16="http://schemas.microsoft.com/office/drawing/2014/main" id="{2D19ACDF-4E4F-658B-74E8-EEFDE3E17A6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D88CDA6-8E8A-EA9C-6422-329E28E97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5033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9E9A-C06C-5B6F-728B-BB77011DDBAB}"/>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C35DEC1B-E247-3D57-7A72-FDEB6521E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3A252A81-67BF-1C10-0551-A32D92D1B72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CA85920-77CD-343D-7D1B-F7E3E4BE7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970010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5D51-C343-1CDD-746A-DF6673DE9FC7}"/>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9A6539EC-E462-CF7F-260B-32C5DBFF5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BA83EFB5-1738-DCA5-9062-EC71EDD2030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208F6806-A5DA-98CD-BC9F-B426B4B34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30157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46B36D-D8EC-76DC-BB9B-64492A73C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A43E8234-9064-4E21-8909-1936CA029CEC}" type="slidenum">
              <a:rPr lang="en-US" altLang="en-US" sz="1200"/>
              <a:pPr eaLnBrk="1" hangingPunct="1"/>
              <a:t>3</a:t>
            </a:fld>
            <a:endParaRPr lang="en-US" altLang="en-US" sz="1200"/>
          </a:p>
        </p:txBody>
      </p:sp>
      <p:sp>
        <p:nvSpPr>
          <p:cNvPr id="44035" name="Rectangle 2">
            <a:extLst>
              <a:ext uri="{FF2B5EF4-FFF2-40B4-BE49-F238E27FC236}">
                <a16:creationId xmlns:a16="http://schemas.microsoft.com/office/drawing/2014/main" id="{C3485EDE-F309-F14D-4DAE-7CA5E8762F7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95AC0A1-9617-7753-02D3-8DF30ABD51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cs typeface="Times New Roman" panose="02020603050405020304" pitchFamily="18" charset="0"/>
              </a:rPr>
              <a:t>WELCOME</a:t>
            </a:r>
            <a:r>
              <a:rPr lang="en-US" altLang="en-US">
                <a:latin typeface="Arial" panose="020B0604020202020204" pitchFamily="34" charset="0"/>
                <a:cs typeface="Times New Roman" panose="02020603050405020304" pitchFamily="18" charset="0"/>
              </a:rPr>
              <a:t> participants to the learning event and introduce yourself.</a:t>
            </a:r>
          </a:p>
          <a:p>
            <a:pPr eaLnBrk="1" hangingPunct="1"/>
            <a:r>
              <a:rPr lang="en-US" altLang="en-US" b="1">
                <a:latin typeface="Arial" panose="020B0604020202020204" pitchFamily="34" charset="0"/>
                <a:cs typeface="Times New Roman" panose="02020603050405020304" pitchFamily="18" charset="0"/>
              </a:rPr>
              <a:t>TELL</a:t>
            </a:r>
            <a:r>
              <a:rPr lang="en-US" altLang="en-US">
                <a:latin typeface="Arial" panose="020B0604020202020204" pitchFamily="34" charset="0"/>
                <a:cs typeface="Times New Roman" panose="02020603050405020304" pitchFamily="18" charset="0"/>
              </a:rPr>
              <a:t> participants that this learning event takes approximately 2 to 3 hours to complete.</a:t>
            </a:r>
          </a:p>
          <a:p>
            <a:pPr eaLnBrk="1" hangingPunct="1"/>
            <a:r>
              <a:rPr lang="en-US" altLang="en-US" b="1">
                <a:latin typeface="Arial" panose="020B0604020202020204" pitchFamily="34" charset="0"/>
                <a:cs typeface="Times New Roman" panose="02020603050405020304" pitchFamily="18" charset="0"/>
              </a:rPr>
              <a:t>TELL</a:t>
            </a:r>
            <a:r>
              <a:rPr lang="en-US" altLang="en-US">
                <a:latin typeface="Arial" panose="020B0604020202020204" pitchFamily="34" charset="0"/>
                <a:cs typeface="Times New Roman" panose="02020603050405020304" pitchFamily="18" charset="0"/>
              </a:rPr>
              <a:t> participants that this event consists of interactive t</a:t>
            </a:r>
            <a:r>
              <a:rPr lang="en-US" altLang="en-US">
                <a:latin typeface="Arial" panose="020B0604020202020204" pitchFamily="34" charset="0"/>
              </a:rPr>
              <a:t>utorials, </a:t>
            </a:r>
            <a:r>
              <a:rPr lang="en-US" altLang="en-US">
                <a:latin typeface="Arial" panose="020B0604020202020204" pitchFamily="34" charset="0"/>
                <a:cs typeface="Times New Roman" panose="02020603050405020304" pitchFamily="18" charset="0"/>
              </a:rPr>
              <a:t>video clips and hands-on activities.</a:t>
            </a:r>
          </a:p>
          <a:p>
            <a:pPr eaLnBrk="1" hangingPunct="1"/>
            <a:r>
              <a:rPr lang="en-US" altLang="en-US" b="1">
                <a:latin typeface="Arial" panose="020B0604020202020204" pitchFamily="34" charset="0"/>
                <a:cs typeface="Times New Roman" panose="02020603050405020304" pitchFamily="18" charset="0"/>
              </a:rPr>
              <a:t>STATE</a:t>
            </a:r>
            <a:r>
              <a:rPr lang="en-US" altLang="en-US">
                <a:latin typeface="Arial" panose="020B0604020202020204" pitchFamily="34" charset="0"/>
                <a:cs typeface="Times New Roman" panose="02020603050405020304" pitchFamily="18" charset="0"/>
              </a:rPr>
              <a:t> the Learning Objective for the course. </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u="sng">
                <a:latin typeface="Arial" panose="020B0604020202020204" pitchFamily="34" charset="0"/>
                <a:cs typeface="Times New Roman" panose="02020603050405020304" pitchFamily="18" charset="0"/>
              </a:rPr>
              <a:t>Learning Event Objective</a:t>
            </a:r>
            <a:r>
              <a:rPr lang="en-US" altLang="en-US" b="1">
                <a:latin typeface="Arial" panose="020B0604020202020204" pitchFamily="34" charset="0"/>
                <a:cs typeface="Times New Roman" panose="02020603050405020304" pitchFamily="18" charset="0"/>
              </a:rPr>
              <a:t>:</a:t>
            </a:r>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Upon completion of the learning event, the participant should be able to employ the toolkit resource needed to accomplish a task.</a:t>
            </a:r>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E6FF-C245-CD79-E944-1F3FA529B235}"/>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EC8AF206-C694-7E43-5145-9A139A182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A6F29CDC-ADA2-E10F-D2A8-B09522CD608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529A62AE-542A-58FD-0513-6BC324B37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097409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DE87A-7C82-26E2-3478-F04F150BF7A6}"/>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8CC019C9-EC37-653B-D951-A255262A9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38A5C9DE-CDC5-E812-318B-7E9E90315F9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B51C604-748E-0D78-9E30-7B47A5D1B2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029153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B2F4-955D-2B82-9E63-A7D58AB99138}"/>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8C7B283F-9165-A2D3-8959-F0CDB21EE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24E83A3D-2CC1-ADE4-96DE-645DEDE3208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EFD81C9-36D4-08B2-D636-7AEF1D85C7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194678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53DDF-D4C3-82B6-93BA-E9BBF0B38C5D}"/>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9E7D653C-4D89-342D-5287-7510CDA57A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618512BF-EE48-17B8-B3C4-DE2582544D6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648B77CB-CF92-C567-3258-EE7534984C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896147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2508-9DF4-E3E0-F78E-65BD754EEEC9}"/>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6D30E861-BD20-E7F1-DCE0-26A79D40F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5619F519-2723-6E4C-C111-6AE7B116926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3E81774-2468-79C7-BD82-A74C5DD66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1163194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BA0B9-FAB0-B598-D921-536B648573F7}"/>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112D3477-8711-8074-8707-289E2D277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4FDAA7F4-413B-6843-20C8-F6917F3EFA2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26415C9-A0CB-B925-00E8-219C43E27A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1570811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B535687-806B-9E9A-3098-D22D99CD7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49DC91A-523B-4BAE-9E2E-BB4E01044834}" type="slidenum">
              <a:rPr lang="en-US" altLang="en-US" sz="1200"/>
              <a:pPr eaLnBrk="1" hangingPunct="1"/>
              <a:t>37</a:t>
            </a:fld>
            <a:endParaRPr lang="en-US" altLang="en-US" sz="1200"/>
          </a:p>
        </p:txBody>
      </p:sp>
      <p:sp>
        <p:nvSpPr>
          <p:cNvPr id="74755" name="Rectangle 2">
            <a:extLst>
              <a:ext uri="{FF2B5EF4-FFF2-40B4-BE49-F238E27FC236}">
                <a16:creationId xmlns:a16="http://schemas.microsoft.com/office/drawing/2014/main" id="{C5100720-A34C-5072-89F6-98AA268064B1}"/>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3DB6D97-2756-9CDF-C9D1-4919F1D297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1CDE77E-60BF-770C-0016-F8A0E2CB72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3D844E6-8B12-44D2-B203-2EA2DCE455A9}" type="slidenum">
              <a:rPr lang="en-US" altLang="en-US" sz="1200"/>
              <a:pPr eaLnBrk="1" hangingPunct="1"/>
              <a:t>4</a:t>
            </a:fld>
            <a:endParaRPr lang="en-US" altLang="en-US" sz="1200"/>
          </a:p>
        </p:txBody>
      </p:sp>
      <p:sp>
        <p:nvSpPr>
          <p:cNvPr id="45059" name="Rectangle 2">
            <a:extLst>
              <a:ext uri="{FF2B5EF4-FFF2-40B4-BE49-F238E27FC236}">
                <a16:creationId xmlns:a16="http://schemas.microsoft.com/office/drawing/2014/main" id="{F05F09B1-DB2B-7C94-CB73-29C126E3838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82F0D57-F9A9-A21D-2EB1-9729EE1E5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D2888-CF6A-5A65-C341-4C7D0E2CBE12}"/>
            </a:ext>
          </a:extLst>
        </p:cNvPr>
        <p:cNvGrpSpPr/>
        <p:nvPr/>
      </p:nvGrpSpPr>
      <p:grpSpPr>
        <a:xfrm>
          <a:off x="0" y="0"/>
          <a:ext cx="0" cy="0"/>
          <a:chOff x="0" y="0"/>
          <a:chExt cx="0" cy="0"/>
        </a:xfrm>
      </p:grpSpPr>
      <p:sp>
        <p:nvSpPr>
          <p:cNvPr id="46082" name="Rectangle 7">
            <a:extLst>
              <a:ext uri="{FF2B5EF4-FFF2-40B4-BE49-F238E27FC236}">
                <a16:creationId xmlns:a16="http://schemas.microsoft.com/office/drawing/2014/main" id="{461DB6AB-C5BE-EBD9-31D5-9420315429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5</a:t>
            </a:fld>
            <a:endParaRPr lang="en-US" altLang="en-US" sz="1200"/>
          </a:p>
        </p:txBody>
      </p:sp>
      <p:sp>
        <p:nvSpPr>
          <p:cNvPr id="46083" name="Rectangle 2">
            <a:extLst>
              <a:ext uri="{FF2B5EF4-FFF2-40B4-BE49-F238E27FC236}">
                <a16:creationId xmlns:a16="http://schemas.microsoft.com/office/drawing/2014/main" id="{F6BE4B17-6EA5-BB5F-7813-D9A9C66A2B7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1E0D435-D669-A1E7-69A5-AEC9DFEABC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0110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3BE5B-2557-9A8A-1EF5-1BAA63EA7F40}"/>
            </a:ext>
          </a:extLst>
        </p:cNvPr>
        <p:cNvGrpSpPr/>
        <p:nvPr/>
      </p:nvGrpSpPr>
      <p:grpSpPr>
        <a:xfrm>
          <a:off x="0" y="0"/>
          <a:ext cx="0" cy="0"/>
          <a:chOff x="0" y="0"/>
          <a:chExt cx="0" cy="0"/>
        </a:xfrm>
      </p:grpSpPr>
      <p:sp>
        <p:nvSpPr>
          <p:cNvPr id="46082" name="Rectangle 7">
            <a:extLst>
              <a:ext uri="{FF2B5EF4-FFF2-40B4-BE49-F238E27FC236}">
                <a16:creationId xmlns:a16="http://schemas.microsoft.com/office/drawing/2014/main" id="{D62C5197-236B-7D14-B314-C186AAB257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6</a:t>
            </a:fld>
            <a:endParaRPr lang="en-US" altLang="en-US" sz="1200"/>
          </a:p>
        </p:txBody>
      </p:sp>
      <p:sp>
        <p:nvSpPr>
          <p:cNvPr id="46083" name="Rectangle 2">
            <a:extLst>
              <a:ext uri="{FF2B5EF4-FFF2-40B4-BE49-F238E27FC236}">
                <a16:creationId xmlns:a16="http://schemas.microsoft.com/office/drawing/2014/main" id="{1FCA4539-23D3-4C6A-0B6E-71F6E56B378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35F974B-8F03-2082-104B-1334D4C00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167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E36C4E8-2715-0B12-D34A-F89D0B9980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CBA89F68-E822-49C7-B5A2-AD95699647D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19FDAB10-742F-6EA5-88E7-7961C99E6A8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FED7456-5870-EEE0-D107-DA9B6E07E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Pressing the speaker icon in the presentation mode will play the sound as defined in the “Tone Information”area.</a:t>
            </a:r>
          </a:p>
          <a:p>
            <a:pPr eaLnBrk="1" hangingPunct="1"/>
            <a:endParaRPr lang="en-US" altLang="en-US"/>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4628FE5-89EC-EC94-1F04-BC1D48EA6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894E0D97-6F01-454C-BB1B-B8B5FEFD6368}" type="slidenum">
              <a:rPr lang="en-US" altLang="en-US" sz="1200"/>
              <a:pPr eaLnBrk="1" hangingPunct="1"/>
              <a:t>8</a:t>
            </a:fld>
            <a:endParaRPr lang="en-US" altLang="en-US" sz="1200"/>
          </a:p>
        </p:txBody>
      </p:sp>
      <p:sp>
        <p:nvSpPr>
          <p:cNvPr id="47107" name="Rectangle 2">
            <a:extLst>
              <a:ext uri="{FF2B5EF4-FFF2-40B4-BE49-F238E27FC236}">
                <a16:creationId xmlns:a16="http://schemas.microsoft.com/office/drawing/2014/main" id="{A0C2043B-62B9-1B9F-4EEB-43720068384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4B3583C-45CD-0569-4F31-22CDD1219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a:latin typeface="Arial" panose="020B0604020202020204" pitchFamily="34" charset="0"/>
              </a:rPr>
              <a:t>Describe the LED status, Red VS Amber and solid VS flashing.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401B6CA-0D33-29C5-D012-53DEACE74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10</a:t>
            </a:fld>
            <a:endParaRPr lang="en-US" altLang="en-US" sz="1200"/>
          </a:p>
        </p:txBody>
      </p:sp>
      <p:sp>
        <p:nvSpPr>
          <p:cNvPr id="49155" name="Rectangle 2">
            <a:extLst>
              <a:ext uri="{FF2B5EF4-FFF2-40B4-BE49-F238E27FC236}">
                <a16:creationId xmlns:a16="http://schemas.microsoft.com/office/drawing/2014/main" id="{531DC231-29E1-D7D8-3A05-EA1CE79E085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B8B81B0-D1FC-DF28-7BE9-66D0BD861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ACA82DD-8407-9CCA-76DF-80318DB8BF0B}"/>
              </a:ext>
            </a:extLst>
          </p:cNvPr>
          <p:cNvSpPr>
            <a:spLocks noChangeArrowheads="1"/>
          </p:cNvSpPr>
          <p:nvPr userDrawn="1"/>
        </p:nvSpPr>
        <p:spPr bwMode="auto">
          <a:xfrm>
            <a:off x="2971800" y="152400"/>
            <a:ext cx="5005388" cy="5791200"/>
          </a:xfrm>
          <a:prstGeom prst="rect">
            <a:avLst/>
          </a:prstGeom>
          <a:solidFill>
            <a:srgbClr val="6083B2"/>
          </a:solidFill>
          <a:ln w="9525">
            <a:noFill/>
            <a:miter lim="800000"/>
            <a:headEnd/>
            <a:tailEnd/>
          </a:ln>
          <a:effectLst/>
        </p:spPr>
        <p:txBody>
          <a:bodyPr wrap="none" anchor="ctr"/>
          <a:lstStyle/>
          <a:p>
            <a:pPr>
              <a:spcBef>
                <a:spcPct val="0"/>
              </a:spcBef>
              <a:defRPr/>
            </a:pPr>
            <a:endParaRPr lang="en-US" sz="1600">
              <a:solidFill>
                <a:srgbClr val="993366"/>
              </a:solidFill>
            </a:endParaRPr>
          </a:p>
        </p:txBody>
      </p:sp>
      <p:sp>
        <p:nvSpPr>
          <p:cNvPr id="3" name="Rectangle 11">
            <a:extLst>
              <a:ext uri="{FF2B5EF4-FFF2-40B4-BE49-F238E27FC236}">
                <a16:creationId xmlns:a16="http://schemas.microsoft.com/office/drawing/2014/main" id="{F75A5522-039D-67EA-23C9-CD234193A722}"/>
              </a:ext>
            </a:extLst>
          </p:cNvPr>
          <p:cNvSpPr>
            <a:spLocks noChangeArrowheads="1"/>
          </p:cNvSpPr>
          <p:nvPr userDrawn="1"/>
        </p:nvSpPr>
        <p:spPr bwMode="auto">
          <a:xfrm>
            <a:off x="228600" y="1371600"/>
            <a:ext cx="7467600" cy="2286000"/>
          </a:xfrm>
          <a:prstGeom prst="rect">
            <a:avLst/>
          </a:prstGeom>
          <a:solidFill>
            <a:srgbClr val="EEDA78"/>
          </a:solidFill>
          <a:ln w="15875">
            <a:noFill/>
            <a:miter lim="800000"/>
            <a:headEnd/>
            <a:tailEnd/>
          </a:ln>
          <a:effectLst/>
        </p:spPr>
        <p:txBody>
          <a:bodyPr wrap="none" anchor="ctr"/>
          <a:lstStyle/>
          <a:p>
            <a:pPr>
              <a:defRPr/>
            </a:pPr>
            <a:endParaRPr lang="en-US"/>
          </a:p>
        </p:txBody>
      </p:sp>
      <p:sp>
        <p:nvSpPr>
          <p:cNvPr id="4" name="Rectangle 28">
            <a:extLst>
              <a:ext uri="{FF2B5EF4-FFF2-40B4-BE49-F238E27FC236}">
                <a16:creationId xmlns:a16="http://schemas.microsoft.com/office/drawing/2014/main" id="{65B76D53-7E55-06AF-C542-249C172B98E1}"/>
              </a:ext>
            </a:extLst>
          </p:cNvPr>
          <p:cNvSpPr>
            <a:spLocks noChangeArrowheads="1"/>
          </p:cNvSpPr>
          <p:nvPr userDrawn="1"/>
        </p:nvSpPr>
        <p:spPr bwMode="auto">
          <a:xfrm>
            <a:off x="457200" y="1600200"/>
            <a:ext cx="7010400" cy="1905000"/>
          </a:xfrm>
          <a:prstGeom prst="rect">
            <a:avLst/>
          </a:prstGeom>
          <a:solidFill>
            <a:srgbClr val="EEDA78"/>
          </a:solidFill>
          <a:ln w="15875">
            <a:noFill/>
            <a:miter lim="800000"/>
            <a:headEnd/>
            <a:tailEnd/>
          </a:ln>
          <a:effectLst/>
        </p:spPr>
        <p:txBody>
          <a:bodyPr wrap="none" anchor="ctr"/>
          <a:lstStyle/>
          <a:p>
            <a:pPr>
              <a:defRPr/>
            </a:pPr>
            <a:endParaRPr lang="en-US"/>
          </a:p>
        </p:txBody>
      </p:sp>
      <p:sp>
        <p:nvSpPr>
          <p:cNvPr id="5" name="Rectangle 29">
            <a:extLst>
              <a:ext uri="{FF2B5EF4-FFF2-40B4-BE49-F238E27FC236}">
                <a16:creationId xmlns:a16="http://schemas.microsoft.com/office/drawing/2014/main" id="{DC3339F1-E059-2878-1A96-B46C3FECD89C}"/>
              </a:ext>
            </a:extLst>
          </p:cNvPr>
          <p:cNvSpPr>
            <a:spLocks noChangeArrowheads="1"/>
          </p:cNvSpPr>
          <p:nvPr userDrawn="1"/>
        </p:nvSpPr>
        <p:spPr bwMode="auto">
          <a:xfrm>
            <a:off x="0" y="1828800"/>
            <a:ext cx="6019800" cy="1524000"/>
          </a:xfrm>
          <a:prstGeom prst="rect">
            <a:avLst/>
          </a:prstGeom>
          <a:solidFill>
            <a:schemeClr val="bg1"/>
          </a:solidFill>
          <a:ln w="9525">
            <a:noFill/>
            <a:miter lim="800000"/>
            <a:headEnd/>
            <a:tailEnd/>
          </a:ln>
          <a:effectLst/>
        </p:spPr>
        <p:txBody>
          <a:bodyPr anchor="ctr">
            <a:spAutoFit/>
          </a:bodyPr>
          <a:lstStyle/>
          <a:p>
            <a:pPr>
              <a:defRPr/>
            </a:pPr>
            <a:endParaRPr lang="en-US"/>
          </a:p>
        </p:txBody>
      </p:sp>
      <p:sp>
        <p:nvSpPr>
          <p:cNvPr id="6" name="Text Box 9">
            <a:extLst>
              <a:ext uri="{FF2B5EF4-FFF2-40B4-BE49-F238E27FC236}">
                <a16:creationId xmlns:a16="http://schemas.microsoft.com/office/drawing/2014/main" id="{1C6650E6-91E7-010F-162C-D4711268DCB9}"/>
              </a:ext>
            </a:extLst>
          </p:cNvPr>
          <p:cNvSpPr txBox="1">
            <a:spLocks noChangeArrowheads="1"/>
          </p:cNvSpPr>
          <p:nvPr userDrawn="1"/>
        </p:nvSpPr>
        <p:spPr bwMode="auto">
          <a:xfrm>
            <a:off x="3962400" y="3733800"/>
            <a:ext cx="3962400" cy="1257300"/>
          </a:xfrm>
          <a:prstGeom prst="rect">
            <a:avLst/>
          </a:prstGeom>
          <a:noFill/>
          <a:ln w="9525">
            <a:noFill/>
            <a:miter lim="800000"/>
            <a:headEnd/>
            <a:tailEnd/>
          </a:ln>
          <a:effectLst/>
        </p:spPr>
        <p:txBody>
          <a:bodyPr>
            <a:spAutoFit/>
          </a:bodyPr>
          <a:lstStyle/>
          <a:p>
            <a:pPr algn="l">
              <a:lnSpc>
                <a:spcPct val="120000"/>
              </a:lnSpc>
              <a:spcBef>
                <a:spcPct val="0"/>
              </a:spcBef>
              <a:defRPr/>
            </a:pPr>
            <a:r>
              <a:rPr lang="en-US" sz="2100" b="1">
                <a:solidFill>
                  <a:schemeClr val="bg1"/>
                </a:solidFill>
              </a:rPr>
              <a:t>ASTRO</a:t>
            </a:r>
            <a:r>
              <a:rPr lang="en-US" sz="1200" b="1" baseline="85000">
                <a:solidFill>
                  <a:schemeClr val="bg1"/>
                </a:solidFill>
              </a:rPr>
              <a:t>®</a:t>
            </a:r>
            <a:endParaRPr lang="en-US" sz="2100" b="1">
              <a:solidFill>
                <a:schemeClr val="bg1"/>
              </a:solidFill>
            </a:endParaRPr>
          </a:p>
          <a:p>
            <a:pPr algn="l" eaLnBrk="0" hangingPunct="0">
              <a:spcBef>
                <a:spcPct val="0"/>
              </a:spcBef>
              <a:defRPr/>
            </a:pPr>
            <a:r>
              <a:rPr lang="en-US" sz="1600" b="1">
                <a:solidFill>
                  <a:schemeClr val="bg1"/>
                </a:solidFill>
              </a:rPr>
              <a:t>XTL™ 5000 Digital Mobile Radio</a:t>
            </a:r>
          </a:p>
          <a:p>
            <a:pPr algn="l" eaLnBrk="0" hangingPunct="0">
              <a:lnSpc>
                <a:spcPct val="120000"/>
              </a:lnSpc>
              <a:spcBef>
                <a:spcPct val="0"/>
              </a:spcBef>
              <a:defRPr/>
            </a:pPr>
            <a:r>
              <a:rPr lang="en-US" sz="1400" b="1">
                <a:solidFill>
                  <a:schemeClr val="bg1"/>
                </a:solidFill>
              </a:rPr>
              <a:t>Model O5</a:t>
            </a:r>
          </a:p>
          <a:p>
            <a:pPr algn="l" eaLnBrk="0" hangingPunct="0">
              <a:spcBef>
                <a:spcPct val="15000"/>
              </a:spcBef>
              <a:defRPr/>
            </a:pPr>
            <a:r>
              <a:rPr lang="en-US" sz="1600">
                <a:solidFill>
                  <a:schemeClr val="bg1"/>
                </a:solidFill>
              </a:rPr>
              <a:t>Interactive End-User Training</a:t>
            </a:r>
          </a:p>
        </p:txBody>
      </p:sp>
      <p:pic>
        <p:nvPicPr>
          <p:cNvPr id="7" name="Picture 14" descr="motiehblack">
            <a:extLst>
              <a:ext uri="{FF2B5EF4-FFF2-40B4-BE49-F238E27FC236}">
                <a16:creationId xmlns:a16="http://schemas.microsoft.com/office/drawing/2014/main" id="{8D8A0E2B-73F1-B61D-89B7-A2BF55B6F6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25384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2">
            <a:extLst>
              <a:ext uri="{FF2B5EF4-FFF2-40B4-BE49-F238E27FC236}">
                <a16:creationId xmlns:a16="http://schemas.microsoft.com/office/drawing/2014/main" id="{9AFF84BA-B0C2-2078-5E40-8E51F1024B29}"/>
              </a:ext>
            </a:extLst>
          </p:cNvPr>
          <p:cNvSpPr>
            <a:spLocks noChangeArrowheads="1"/>
          </p:cNvSpPr>
          <p:nvPr userDrawn="1"/>
        </p:nvSpPr>
        <p:spPr bwMode="auto">
          <a:xfrm>
            <a:off x="3962400" y="5334000"/>
            <a:ext cx="2693988" cy="533400"/>
          </a:xfrm>
          <a:prstGeom prst="rect">
            <a:avLst/>
          </a:prstGeom>
          <a:noFill/>
          <a:ln w="9525">
            <a:noFill/>
            <a:miter lim="800000"/>
            <a:headEnd/>
            <a:tailEnd/>
          </a:ln>
          <a:effectLst/>
        </p:spPr>
        <p:txBody>
          <a:bodyPr/>
          <a:lstStyle/>
          <a:p>
            <a:pPr algn="l" eaLnBrk="0" hangingPunct="0">
              <a:spcBef>
                <a:spcPct val="0"/>
              </a:spcBef>
              <a:defRPr/>
            </a:pPr>
            <a:r>
              <a:rPr lang="en-US" sz="600">
                <a:solidFill>
                  <a:srgbClr val="DDDDDD"/>
                </a:solidFill>
              </a:rPr>
              <a:t>TAG Content Development</a:t>
            </a:r>
          </a:p>
          <a:p>
            <a:pPr algn="l" eaLnBrk="0" hangingPunct="0">
              <a:spcBef>
                <a:spcPct val="0"/>
              </a:spcBef>
              <a:defRPr/>
            </a:pPr>
            <a:endParaRPr lang="en-US" sz="600">
              <a:solidFill>
                <a:srgbClr val="DDDDDD"/>
              </a:solidFill>
            </a:endParaRPr>
          </a:p>
          <a:p>
            <a:pPr algn="l" eaLnBrk="0" hangingPunct="0">
              <a:spcBef>
                <a:spcPct val="0"/>
              </a:spcBef>
              <a:defRPr/>
            </a:pPr>
            <a:r>
              <a:rPr lang="en-US" sz="600">
                <a:solidFill>
                  <a:srgbClr val="DDDDDD"/>
                </a:solidFill>
              </a:rPr>
              <a:t>MOTOROLA and the Stylized M Logo, and ASTRO are registered in the US Patent and Trademark Office. All other product or service names are the property of their respective owners. © Motorola, Inc. 2003.  </a:t>
            </a:r>
          </a:p>
          <a:p>
            <a:pPr algn="l" eaLnBrk="0" hangingPunct="0">
              <a:spcBef>
                <a:spcPct val="0"/>
              </a:spcBef>
              <a:defRPr/>
            </a:pPr>
            <a:endParaRPr lang="en-US" sz="600">
              <a:solidFill>
                <a:srgbClr val="DDDDDD"/>
              </a:solidFill>
            </a:endParaRPr>
          </a:p>
        </p:txBody>
      </p:sp>
      <p:grpSp>
        <p:nvGrpSpPr>
          <p:cNvPr id="9" name="Group 23">
            <a:extLst>
              <a:ext uri="{FF2B5EF4-FFF2-40B4-BE49-F238E27FC236}">
                <a16:creationId xmlns:a16="http://schemas.microsoft.com/office/drawing/2014/main" id="{189544C9-1B8D-F48B-1899-EE3A0880F0F5}"/>
              </a:ext>
            </a:extLst>
          </p:cNvPr>
          <p:cNvGrpSpPr>
            <a:grpSpLocks/>
          </p:cNvGrpSpPr>
          <p:nvPr userDrawn="1"/>
        </p:nvGrpSpPr>
        <p:grpSpPr bwMode="auto">
          <a:xfrm>
            <a:off x="76200" y="1981200"/>
            <a:ext cx="5456238" cy="1322388"/>
            <a:chOff x="209" y="2280"/>
            <a:chExt cx="3437" cy="833"/>
          </a:xfrm>
        </p:grpSpPr>
        <p:pic>
          <p:nvPicPr>
            <p:cNvPr id="10" name="Picture 24" descr="ambulance">
              <a:extLst>
                <a:ext uri="{FF2B5EF4-FFF2-40B4-BE49-F238E27FC236}">
                  <a16:creationId xmlns:a16="http://schemas.microsoft.com/office/drawing/2014/main" id="{C78CBD96-40B4-273E-CC70-06A7AD7B4E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55"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CD10-FLASH_WEBSITE_IMAGES-Fire%20Engine%202%20fire%20back%20copy">
              <a:extLst>
                <a:ext uri="{FF2B5EF4-FFF2-40B4-BE49-F238E27FC236}">
                  <a16:creationId xmlns:a16="http://schemas.microsoft.com/office/drawing/2014/main" id="{4EEB04C6-7C88-2FC7-0039-96B70460032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police_cars">
              <a:extLst>
                <a:ext uri="{FF2B5EF4-FFF2-40B4-BE49-F238E27FC236}">
                  <a16:creationId xmlns:a16="http://schemas.microsoft.com/office/drawing/2014/main" id="{8413B57C-3EF5-AB69-0774-2C73536CA63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3"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0">
            <a:extLst>
              <a:ext uri="{FF2B5EF4-FFF2-40B4-BE49-F238E27FC236}">
                <a16:creationId xmlns:a16="http://schemas.microsoft.com/office/drawing/2014/main" id="{50EB0C53-6DB2-0925-6341-BD083EA31B0E}"/>
              </a:ext>
            </a:extLst>
          </p:cNvPr>
          <p:cNvSpPr>
            <a:spLocks noChangeArrowheads="1"/>
          </p:cNvSpPr>
          <p:nvPr userDrawn="1"/>
        </p:nvSpPr>
        <p:spPr bwMode="auto">
          <a:xfrm>
            <a:off x="228600" y="1905000"/>
            <a:ext cx="5486400" cy="1295400"/>
          </a:xfrm>
          <a:prstGeom prst="rect">
            <a:avLst/>
          </a:prstGeom>
          <a:noFill/>
          <a:ln w="9525">
            <a:solidFill>
              <a:schemeClr val="tx1"/>
            </a:solidFill>
            <a:miter lim="800000"/>
            <a:headEnd/>
            <a:tailEnd/>
          </a:ln>
          <a:effectLst/>
        </p:spPr>
        <p:txBody>
          <a:bodyPr anchor="ctr">
            <a:spAutoFit/>
          </a:bodyPr>
          <a:lstStyle/>
          <a:p>
            <a:pPr>
              <a:defRPr/>
            </a:pPr>
            <a:endParaRPr lang="en-US"/>
          </a:p>
        </p:txBody>
      </p:sp>
      <p:pic>
        <p:nvPicPr>
          <p:cNvPr id="14" name="Picture 103">
            <a:extLst>
              <a:ext uri="{FF2B5EF4-FFF2-40B4-BE49-F238E27FC236}">
                <a16:creationId xmlns:a16="http://schemas.microsoft.com/office/drawing/2014/main" id="{34203A70-D202-E4F2-F235-AE26DCAC75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5221288"/>
            <a:ext cx="9144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99005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06400" y="1422400"/>
            <a:ext cx="7316788" cy="402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880319"/>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12700"/>
            <a:ext cx="1895475" cy="543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9700" y="12700"/>
            <a:ext cx="5535613" cy="5435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014810"/>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9700" y="12700"/>
            <a:ext cx="5549900" cy="495300"/>
          </a:xfrm>
        </p:spPr>
        <p:txBody>
          <a:bodyPr/>
          <a:lstStyle/>
          <a:p>
            <a:r>
              <a:rPr lang="en-US"/>
              <a:t>Click to edit Master title style</a:t>
            </a:r>
          </a:p>
        </p:txBody>
      </p:sp>
      <p:sp>
        <p:nvSpPr>
          <p:cNvPr id="3" name="Table Placeholder 2"/>
          <p:cNvSpPr>
            <a:spLocks noGrp="1"/>
          </p:cNvSpPr>
          <p:nvPr>
            <p:ph type="tbl" idx="1"/>
          </p:nvPr>
        </p:nvSpPr>
        <p:spPr>
          <a:xfrm>
            <a:off x="406400" y="1422400"/>
            <a:ext cx="7316788" cy="4025900"/>
          </a:xfrm>
          <a:prstGeom prst="rect">
            <a:avLst/>
          </a:prstGeom>
        </p:spPr>
        <p:txBody>
          <a:bodyPr/>
          <a:lstStyle/>
          <a:p>
            <a:pPr lvl="0"/>
            <a:endParaRPr lang="en-US" noProof="0"/>
          </a:p>
        </p:txBody>
      </p:sp>
    </p:spTree>
    <p:extLst>
      <p:ext uri="{BB962C8B-B14F-4D97-AF65-F5344CB8AC3E}">
        <p14:creationId xmlns:p14="http://schemas.microsoft.com/office/powerpoint/2010/main" val="186443242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9700" y="12700"/>
            <a:ext cx="5549900" cy="495300"/>
          </a:xfrm>
        </p:spPr>
        <p:txBody>
          <a:bodyPr/>
          <a:lstStyle/>
          <a:p>
            <a:r>
              <a:rPr lang="en-US"/>
              <a:t>Click to edit Master title style</a:t>
            </a:r>
          </a:p>
        </p:txBody>
      </p:sp>
      <p:sp>
        <p:nvSpPr>
          <p:cNvPr id="3" name="Content Placeholder 2"/>
          <p:cNvSpPr>
            <a:spLocks noGrp="1"/>
          </p:cNvSpPr>
          <p:nvPr>
            <p:ph sz="half" idx="1"/>
          </p:nvPr>
        </p:nvSpPr>
        <p:spPr>
          <a:xfrm>
            <a:off x="406400" y="1422400"/>
            <a:ext cx="3581400" cy="4025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140200" y="1422400"/>
            <a:ext cx="3582988" cy="193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140200" y="3511550"/>
            <a:ext cx="3582988" cy="193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17519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700" y="12700"/>
            <a:ext cx="7583488" cy="5435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7005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1422400"/>
            <a:ext cx="7316788" cy="4025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1397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3919538"/>
            <a:ext cx="6908800" cy="1211262"/>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2938" y="2584450"/>
            <a:ext cx="6908800" cy="13350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658148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422400"/>
            <a:ext cx="3581400" cy="4025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0200" y="1422400"/>
            <a:ext cx="3582988" cy="4025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16099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4475"/>
            <a:ext cx="7316788" cy="101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6400" y="1365250"/>
            <a:ext cx="3592513" cy="568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0" y="1933575"/>
            <a:ext cx="3592513" cy="3514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29088" y="1365250"/>
            <a:ext cx="3594100" cy="568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29088" y="1933575"/>
            <a:ext cx="3594100" cy="3514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22681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98174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9650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2888"/>
            <a:ext cx="2674938" cy="10334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178175" y="242888"/>
            <a:ext cx="4545013" cy="52054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400" y="1276350"/>
            <a:ext cx="2674938" cy="41719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078900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3850" y="4268788"/>
            <a:ext cx="4876800" cy="5048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93850" y="544513"/>
            <a:ext cx="4876800" cy="36591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93850" y="4773613"/>
            <a:ext cx="4876800" cy="7159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6633307"/>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 Target="../slides/slide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4.xml"/><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37">
            <a:extLst>
              <a:ext uri="{FF2B5EF4-FFF2-40B4-BE49-F238E27FC236}">
                <a16:creationId xmlns:a16="http://schemas.microsoft.com/office/drawing/2014/main" id="{64861F32-15B1-3E35-4482-676612970DC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76425" y="874713"/>
            <a:ext cx="60864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9" name="Rectangle 195">
            <a:extLst>
              <a:ext uri="{FF2B5EF4-FFF2-40B4-BE49-F238E27FC236}">
                <a16:creationId xmlns:a16="http://schemas.microsoft.com/office/drawing/2014/main" id="{273AE569-0EC5-82BD-EBB0-1048D5606279}"/>
              </a:ext>
            </a:extLst>
          </p:cNvPr>
          <p:cNvSpPr>
            <a:spLocks noChangeArrowheads="1"/>
          </p:cNvSpPr>
          <p:nvPr userDrawn="1"/>
        </p:nvSpPr>
        <p:spPr bwMode="auto">
          <a:xfrm>
            <a:off x="0" y="5872163"/>
            <a:ext cx="8129588" cy="233362"/>
          </a:xfrm>
          <a:prstGeom prst="rect">
            <a:avLst/>
          </a:prstGeom>
          <a:solidFill>
            <a:srgbClr val="93ABCB"/>
          </a:solidFill>
          <a:ln w="9525">
            <a:noFill/>
            <a:miter lim="800000"/>
            <a:headEnd/>
            <a:tailEnd/>
          </a:ln>
          <a:effectLst/>
        </p:spPr>
        <p:txBody>
          <a:bodyPr anchor="ctr">
            <a:spAutoFit/>
          </a:bodyPr>
          <a:lstStyle/>
          <a:p>
            <a:pPr>
              <a:defRPr/>
            </a:pPr>
            <a:endParaRPr lang="en-US"/>
          </a:p>
        </p:txBody>
      </p:sp>
      <p:sp>
        <p:nvSpPr>
          <p:cNvPr id="1136" name="Rectangle 112">
            <a:extLst>
              <a:ext uri="{FF2B5EF4-FFF2-40B4-BE49-F238E27FC236}">
                <a16:creationId xmlns:a16="http://schemas.microsoft.com/office/drawing/2014/main" id="{95BE740A-B2D4-4FBE-D3A7-E433F57AC51E}"/>
              </a:ext>
            </a:extLst>
          </p:cNvPr>
          <p:cNvSpPr>
            <a:spLocks noChangeArrowheads="1"/>
          </p:cNvSpPr>
          <p:nvPr userDrawn="1"/>
        </p:nvSpPr>
        <p:spPr bwMode="auto">
          <a:xfrm>
            <a:off x="0" y="0"/>
            <a:ext cx="5727700" cy="609600"/>
          </a:xfrm>
          <a:prstGeom prst="rect">
            <a:avLst/>
          </a:prstGeom>
          <a:solidFill>
            <a:srgbClr val="EEDA78"/>
          </a:solidFill>
          <a:ln w="9525">
            <a:noFill/>
            <a:miter lim="800000"/>
            <a:headEnd/>
            <a:tailEnd/>
          </a:ln>
          <a:effectLst/>
        </p:spPr>
        <p:txBody>
          <a:bodyPr wrap="none" anchor="ctr"/>
          <a:lstStyle/>
          <a:p>
            <a:pPr>
              <a:defRPr/>
            </a:pPr>
            <a:endParaRPr lang="en-US"/>
          </a:p>
        </p:txBody>
      </p:sp>
      <p:sp>
        <p:nvSpPr>
          <p:cNvPr id="1032" name="Rectangle 113">
            <a:extLst>
              <a:ext uri="{FF2B5EF4-FFF2-40B4-BE49-F238E27FC236}">
                <a16:creationId xmlns:a16="http://schemas.microsoft.com/office/drawing/2014/main" id="{53D3213C-3396-19C7-62A5-902E297993E5}"/>
              </a:ext>
            </a:extLst>
          </p:cNvPr>
          <p:cNvSpPr>
            <a:spLocks noGrp="1" noChangeAspect="1" noChangeArrowheads="1"/>
          </p:cNvSpPr>
          <p:nvPr>
            <p:ph type="title"/>
          </p:nvPr>
        </p:nvSpPr>
        <p:spPr bwMode="auto">
          <a:xfrm>
            <a:off x="139700" y="12700"/>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145" name="Rectangle 121">
            <a:extLst>
              <a:ext uri="{FF2B5EF4-FFF2-40B4-BE49-F238E27FC236}">
                <a16:creationId xmlns:a16="http://schemas.microsoft.com/office/drawing/2014/main" id="{46E45A8F-42E9-C6A5-1C59-D5CB5E25FF68}"/>
              </a:ext>
            </a:extLst>
          </p:cNvPr>
          <p:cNvSpPr>
            <a:spLocks noChangeArrowheads="1"/>
          </p:cNvSpPr>
          <p:nvPr userDrawn="1"/>
        </p:nvSpPr>
        <p:spPr bwMode="auto">
          <a:xfrm>
            <a:off x="76200" y="5876925"/>
            <a:ext cx="457200" cy="182563"/>
          </a:xfrm>
          <a:prstGeom prst="rect">
            <a:avLst/>
          </a:prstGeom>
          <a:noFill/>
          <a:ln w="9525">
            <a:noFill/>
            <a:miter lim="800000"/>
            <a:headEnd/>
            <a:tailEnd/>
          </a:ln>
          <a:effec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D00FDF7-7C5F-4175-BBEE-7A8FF184EDF2}" type="slidenum">
              <a:rPr lang="en-US" altLang="en-US" sz="1000">
                <a:solidFill>
                  <a:schemeClr val="bg1"/>
                </a:solidFill>
              </a:rPr>
              <a:pPr eaLnBrk="1" hangingPunct="1"/>
              <a:t>‹#›</a:t>
            </a:fld>
            <a:endParaRPr lang="en-US" altLang="en-US" sz="1000">
              <a:solidFill>
                <a:schemeClr val="bg1"/>
              </a:solidFill>
            </a:endParaRPr>
          </a:p>
        </p:txBody>
      </p:sp>
      <p:sp>
        <p:nvSpPr>
          <p:cNvPr id="1150" name="Rectangle 126">
            <a:extLst>
              <a:ext uri="{FF2B5EF4-FFF2-40B4-BE49-F238E27FC236}">
                <a16:creationId xmlns:a16="http://schemas.microsoft.com/office/drawing/2014/main" id="{D0F88AFB-5278-4EE8-A400-2810BF20A6C6}"/>
              </a:ext>
            </a:extLst>
          </p:cNvPr>
          <p:cNvSpPr>
            <a:spLocks noChangeArrowheads="1"/>
          </p:cNvSpPr>
          <p:nvPr userDrawn="1"/>
        </p:nvSpPr>
        <p:spPr bwMode="auto">
          <a:xfrm>
            <a:off x="5688013" y="0"/>
            <a:ext cx="2451100" cy="609600"/>
          </a:xfrm>
          <a:prstGeom prst="rect">
            <a:avLst/>
          </a:prstGeom>
          <a:solidFill>
            <a:srgbClr val="6083B2"/>
          </a:solidFill>
          <a:ln w="9525">
            <a:noFill/>
            <a:miter lim="800000"/>
            <a:headEnd/>
            <a:tailEnd/>
          </a:ln>
          <a:effectLst/>
        </p:spPr>
        <p:txBody>
          <a:bodyPr anchor="ctr">
            <a:spAutoFit/>
          </a:bodyPr>
          <a:lstStyle/>
          <a:p>
            <a:pPr>
              <a:defRPr/>
            </a:pPr>
            <a:endParaRPr lang="en-US"/>
          </a:p>
        </p:txBody>
      </p:sp>
      <p:sp>
        <p:nvSpPr>
          <p:cNvPr id="1117" name="Text Box 93">
            <a:extLst>
              <a:ext uri="{FF2B5EF4-FFF2-40B4-BE49-F238E27FC236}">
                <a16:creationId xmlns:a16="http://schemas.microsoft.com/office/drawing/2014/main" id="{401A2E8B-3D0D-8A01-88C0-E5C671043463}"/>
              </a:ext>
            </a:extLst>
          </p:cNvPr>
          <p:cNvSpPr txBox="1">
            <a:spLocks noChangeArrowheads="1"/>
          </p:cNvSpPr>
          <p:nvPr userDrawn="1"/>
        </p:nvSpPr>
        <p:spPr bwMode="auto">
          <a:xfrm>
            <a:off x="5692775" y="0"/>
            <a:ext cx="2292350" cy="427038"/>
          </a:xfrm>
          <a:prstGeom prst="rect">
            <a:avLst/>
          </a:prstGeom>
          <a:solidFill>
            <a:srgbClr val="6083B2"/>
          </a:solidFill>
          <a:ln w="9525">
            <a:noFill/>
            <a:miter lim="800000"/>
            <a:headEnd/>
            <a:tailEnd/>
          </a:ln>
          <a:effectLst/>
        </p:spPr>
        <p:txBody>
          <a:bodyPr>
            <a:spAutoFit/>
          </a:bodyPr>
          <a:lstStyle/>
          <a:p>
            <a:pPr algn="r" eaLnBrk="0" hangingPunct="0">
              <a:spcBef>
                <a:spcPct val="0"/>
              </a:spcBef>
              <a:defRPr/>
            </a:pPr>
            <a:r>
              <a:rPr lang="en-US" sz="1000" b="1">
                <a:solidFill>
                  <a:schemeClr val="bg1"/>
                </a:solidFill>
              </a:rPr>
              <a:t>XTL™ 5000 Digital Mobile Radio</a:t>
            </a:r>
          </a:p>
          <a:p>
            <a:pPr algn="r" eaLnBrk="0" hangingPunct="0">
              <a:lnSpc>
                <a:spcPct val="120000"/>
              </a:lnSpc>
              <a:spcBef>
                <a:spcPct val="0"/>
              </a:spcBef>
              <a:defRPr/>
            </a:pPr>
            <a:r>
              <a:rPr lang="en-US" sz="1000" b="1">
                <a:solidFill>
                  <a:schemeClr val="bg1"/>
                </a:solidFill>
              </a:rPr>
              <a:t>Model O5</a:t>
            </a:r>
          </a:p>
        </p:txBody>
      </p:sp>
      <p:sp>
        <p:nvSpPr>
          <p:cNvPr id="1180" name="AutoShape 156">
            <a:hlinkClick r:id="" action="ppaction://hlinkshowjump?jump=nextslide" highlightClick="1"/>
            <a:extLst>
              <a:ext uri="{FF2B5EF4-FFF2-40B4-BE49-F238E27FC236}">
                <a16:creationId xmlns:a16="http://schemas.microsoft.com/office/drawing/2014/main" id="{738D669A-77FF-BC26-3CAC-2266B8FA8A46}"/>
              </a:ext>
            </a:extLst>
          </p:cNvPr>
          <p:cNvSpPr>
            <a:spLocks noChangeArrowheads="1"/>
          </p:cNvSpPr>
          <p:nvPr userDrawn="1"/>
        </p:nvSpPr>
        <p:spPr bwMode="auto">
          <a:xfrm>
            <a:off x="6381750" y="5870575"/>
            <a:ext cx="731838" cy="228600"/>
          </a:xfrm>
          <a:prstGeom prst="actionButtonBlank">
            <a:avLst/>
          </a:prstGeom>
          <a:solidFill>
            <a:srgbClr val="E8DD76"/>
          </a:solidFill>
          <a:ln w="9525">
            <a:noFill/>
            <a:miter lim="800000"/>
            <a:headEnd/>
            <a:tailEnd/>
          </a:ln>
          <a:effectLst/>
        </p:spPr>
        <p:txBody>
          <a:bodyPr wrap="none" anchor="ctr"/>
          <a:lstStyle/>
          <a:p>
            <a:pPr>
              <a:defRPr/>
            </a:pPr>
            <a:r>
              <a:rPr lang="en-US" sz="1600" dirty="0">
                <a:solidFill>
                  <a:schemeClr val="tx1"/>
                </a:solidFill>
                <a:hlinkClick r:id="" action="ppaction://hlinkshowjump?jump=nextslide"/>
              </a:rPr>
              <a:t>►</a:t>
            </a:r>
            <a:endParaRPr lang="en-US" sz="1600" dirty="0">
              <a:solidFill>
                <a:schemeClr val="tx1"/>
              </a:solidFill>
            </a:endParaRPr>
          </a:p>
        </p:txBody>
      </p:sp>
      <p:sp>
        <p:nvSpPr>
          <p:cNvPr id="1182" name="AutoShape 158">
            <a:hlinkClick r:id="" action="ppaction://hlinkshowjump?jump=previousslide" highlightClick="1"/>
            <a:extLst>
              <a:ext uri="{FF2B5EF4-FFF2-40B4-BE49-F238E27FC236}">
                <a16:creationId xmlns:a16="http://schemas.microsoft.com/office/drawing/2014/main" id="{7E53AB66-3A3E-CC60-844A-022A2DB72D9D}"/>
              </a:ext>
            </a:extLst>
          </p:cNvPr>
          <p:cNvSpPr>
            <a:spLocks noChangeArrowheads="1"/>
          </p:cNvSpPr>
          <p:nvPr userDrawn="1"/>
        </p:nvSpPr>
        <p:spPr bwMode="auto">
          <a:xfrm>
            <a:off x="4248150" y="5867400"/>
            <a:ext cx="685800" cy="228600"/>
          </a:xfrm>
          <a:prstGeom prst="actionButtonBlank">
            <a:avLst/>
          </a:prstGeom>
          <a:solidFill>
            <a:srgbClr val="EEDA78"/>
          </a:solidFill>
          <a:ln w="9525">
            <a:noFill/>
            <a:miter lim="800000"/>
            <a:headEnd/>
            <a:tailEnd/>
          </a:ln>
          <a:effectLst/>
        </p:spPr>
        <p:txBody>
          <a:bodyPr wrap="none" anchor="ctr"/>
          <a:lstStyle/>
          <a:p>
            <a:pPr>
              <a:defRPr/>
            </a:pPr>
            <a:r>
              <a:rPr lang="en-US" sz="1600" dirty="0">
                <a:solidFill>
                  <a:schemeClr val="tx1"/>
                </a:solidFill>
              </a:rPr>
              <a:t>◄ </a:t>
            </a:r>
          </a:p>
        </p:txBody>
      </p:sp>
      <p:sp>
        <p:nvSpPr>
          <p:cNvPr id="1188" name="AutoShape 164">
            <a:hlinkClick r:id="rId17" action="ppaction://hlinksldjump" highlightClick="1"/>
            <a:extLst>
              <a:ext uri="{FF2B5EF4-FFF2-40B4-BE49-F238E27FC236}">
                <a16:creationId xmlns:a16="http://schemas.microsoft.com/office/drawing/2014/main" id="{033D61EF-D75E-D158-A787-40C9FE160662}"/>
              </a:ext>
            </a:extLst>
          </p:cNvPr>
          <p:cNvSpPr>
            <a:spLocks noChangeArrowheads="1"/>
          </p:cNvSpPr>
          <p:nvPr userDrawn="1"/>
        </p:nvSpPr>
        <p:spPr bwMode="auto">
          <a:xfrm>
            <a:off x="5646738" y="5870575"/>
            <a:ext cx="731837" cy="228600"/>
          </a:xfrm>
          <a:prstGeom prst="actionButtonHome">
            <a:avLst/>
          </a:prstGeom>
          <a:solidFill>
            <a:srgbClr val="EEDA78"/>
          </a:solidFill>
          <a:ln w="9525">
            <a:noFill/>
            <a:miter lim="800000"/>
            <a:headEnd/>
            <a:tailEnd/>
          </a:ln>
          <a:effectLst/>
        </p:spPr>
        <p:txBody>
          <a:bodyPr wrap="none" anchor="ctr"/>
          <a:lstStyle/>
          <a:p>
            <a:pPr>
              <a:defRPr/>
            </a:pPr>
            <a:endParaRPr lang="en-US"/>
          </a:p>
        </p:txBody>
      </p:sp>
      <p:sp>
        <p:nvSpPr>
          <p:cNvPr id="1189" name="AutoShape 165">
            <a:hlinkClick r:id="" action="ppaction://hlinkshowjump?jump=lastslideviewed" highlightClick="1"/>
            <a:extLst>
              <a:ext uri="{FF2B5EF4-FFF2-40B4-BE49-F238E27FC236}">
                <a16:creationId xmlns:a16="http://schemas.microsoft.com/office/drawing/2014/main" id="{F25D2F4E-409E-A283-E1B3-61A4D2B5AC5F}"/>
              </a:ext>
            </a:extLst>
          </p:cNvPr>
          <p:cNvSpPr>
            <a:spLocks noChangeArrowheads="1"/>
          </p:cNvSpPr>
          <p:nvPr userDrawn="1"/>
        </p:nvSpPr>
        <p:spPr bwMode="auto">
          <a:xfrm>
            <a:off x="7116763" y="5867400"/>
            <a:ext cx="731837" cy="228600"/>
          </a:xfrm>
          <a:prstGeom prst="actionButtonBlank">
            <a:avLst/>
          </a:prstGeom>
          <a:solidFill>
            <a:srgbClr val="EEDA78"/>
          </a:solidFill>
          <a:ln w="9525">
            <a:noFill/>
            <a:miter lim="800000"/>
            <a:headEnd/>
            <a:tailEnd/>
          </a:ln>
          <a:effectLst/>
        </p:spPr>
        <p:txBody>
          <a:bodyPr wrap="none" anchor="ctr"/>
          <a:lstStyle/>
          <a:p>
            <a:pPr>
              <a:defRPr/>
            </a:pPr>
            <a:endParaRPr lang="en-US"/>
          </a:p>
        </p:txBody>
      </p:sp>
      <p:sp>
        <p:nvSpPr>
          <p:cNvPr id="1190" name="Text Box 166">
            <a:hlinkClick r:id="" action="ppaction://hlinkshowjump?jump=lastslideviewed"/>
            <a:extLst>
              <a:ext uri="{FF2B5EF4-FFF2-40B4-BE49-F238E27FC236}">
                <a16:creationId xmlns:a16="http://schemas.microsoft.com/office/drawing/2014/main" id="{014849D4-9BEC-8EEE-FA26-E0A8BC7B183E}"/>
              </a:ext>
            </a:extLst>
          </p:cNvPr>
          <p:cNvSpPr txBox="1">
            <a:spLocks noChangeArrowheads="1"/>
          </p:cNvSpPr>
          <p:nvPr userDrawn="1"/>
        </p:nvSpPr>
        <p:spPr bwMode="auto">
          <a:xfrm>
            <a:off x="7489825" y="5803900"/>
            <a:ext cx="358775" cy="182563"/>
          </a:xfrm>
          <a:prstGeom prst="rect">
            <a:avLst/>
          </a:prstGeom>
          <a:noFill/>
          <a:ln w="9525">
            <a:noFill/>
            <a:miter lim="800000"/>
            <a:headEnd/>
            <a:tailEnd/>
          </a:ln>
          <a:effectLst/>
        </p:spPr>
        <p:txBody>
          <a:bodyPr/>
          <a:lstStyle/>
          <a:p>
            <a:pPr algn="l">
              <a:defRPr/>
            </a:pPr>
            <a:r>
              <a:rPr lang="en-US" sz="1800">
                <a:solidFill>
                  <a:schemeClr val="tx1"/>
                </a:solidFill>
              </a:rPr>
              <a:t>►</a:t>
            </a:r>
            <a:endParaRPr lang="en-US" sz="1800">
              <a:solidFill>
                <a:schemeClr val="tx1"/>
              </a:solidFill>
              <a:latin typeface="MS Shell Dlg" charset="0"/>
            </a:endParaRPr>
          </a:p>
        </p:txBody>
      </p:sp>
      <p:sp>
        <p:nvSpPr>
          <p:cNvPr id="1191" name="Line 167">
            <a:hlinkClick r:id="" action="ppaction://hlinkshowjump?jump=lastslideviewed"/>
            <a:extLst>
              <a:ext uri="{FF2B5EF4-FFF2-40B4-BE49-F238E27FC236}">
                <a16:creationId xmlns:a16="http://schemas.microsoft.com/office/drawing/2014/main" id="{A8096590-10AD-476C-786D-DFC6B25EECA5}"/>
              </a:ext>
            </a:extLst>
          </p:cNvPr>
          <p:cNvSpPr>
            <a:spLocks noChangeShapeType="1"/>
          </p:cNvSpPr>
          <p:nvPr userDrawn="1"/>
        </p:nvSpPr>
        <p:spPr bwMode="auto">
          <a:xfrm flipH="1">
            <a:off x="7391400" y="5986463"/>
            <a:ext cx="2286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1192" name="Line 168">
            <a:hlinkClick r:id="" action="ppaction://hlinkshowjump?jump=lastslideviewed"/>
            <a:extLst>
              <a:ext uri="{FF2B5EF4-FFF2-40B4-BE49-F238E27FC236}">
                <a16:creationId xmlns:a16="http://schemas.microsoft.com/office/drawing/2014/main" id="{FED51EA1-17FE-422A-DCB0-1E8C1DA57FA3}"/>
              </a:ext>
            </a:extLst>
          </p:cNvPr>
          <p:cNvSpPr>
            <a:spLocks noChangeShapeType="1"/>
          </p:cNvSpPr>
          <p:nvPr userDrawn="1"/>
        </p:nvSpPr>
        <p:spPr bwMode="auto">
          <a:xfrm flipH="1">
            <a:off x="7391400" y="5903913"/>
            <a:ext cx="1524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1193" name="Line 169">
            <a:hlinkClick r:id="" action="ppaction://hlinkshowjump?jump=lastslideviewed"/>
            <a:extLst>
              <a:ext uri="{FF2B5EF4-FFF2-40B4-BE49-F238E27FC236}">
                <a16:creationId xmlns:a16="http://schemas.microsoft.com/office/drawing/2014/main" id="{B7EEC781-736B-3E58-86E5-AA550633FA09}"/>
              </a:ext>
            </a:extLst>
          </p:cNvPr>
          <p:cNvSpPr>
            <a:spLocks noChangeShapeType="1"/>
          </p:cNvSpPr>
          <p:nvPr userDrawn="1"/>
        </p:nvSpPr>
        <p:spPr bwMode="auto">
          <a:xfrm>
            <a:off x="7391400" y="5903913"/>
            <a:ext cx="0" cy="76200"/>
          </a:xfrm>
          <a:prstGeom prst="line">
            <a:avLst/>
          </a:prstGeom>
          <a:noFill/>
          <a:ln w="9525">
            <a:solidFill>
              <a:schemeClr val="tx1"/>
            </a:solidFill>
            <a:round/>
            <a:headEnd/>
            <a:tailEnd/>
          </a:ln>
          <a:effectLst/>
        </p:spPr>
        <p:txBody>
          <a:bodyPr wrap="none" anchor="ctr">
            <a:spAutoFit/>
          </a:bodyPr>
          <a:lstStyle/>
          <a:p>
            <a:pPr>
              <a:defRPr/>
            </a:pPr>
            <a:endParaRPr lang="en-US"/>
          </a:p>
        </p:txBody>
      </p:sp>
      <p:sp>
        <p:nvSpPr>
          <p:cNvPr id="1186" name="AutoShape 162">
            <a:hlinkClick r:id="rId18" action="ppaction://hlinksldjump" highlightClick="1"/>
            <a:extLst>
              <a:ext uri="{FF2B5EF4-FFF2-40B4-BE49-F238E27FC236}">
                <a16:creationId xmlns:a16="http://schemas.microsoft.com/office/drawing/2014/main" id="{95DEC6F0-A4AF-823E-A848-FD64FA092FB2}"/>
              </a:ext>
            </a:extLst>
          </p:cNvPr>
          <p:cNvSpPr>
            <a:spLocks noChangeArrowheads="1"/>
          </p:cNvSpPr>
          <p:nvPr userDrawn="1"/>
        </p:nvSpPr>
        <p:spPr bwMode="auto">
          <a:xfrm>
            <a:off x="4929188" y="5867400"/>
            <a:ext cx="731837" cy="228600"/>
          </a:xfrm>
          <a:prstGeom prst="actionButtonBlank">
            <a:avLst/>
          </a:prstGeom>
          <a:solidFill>
            <a:srgbClr val="EEDA78"/>
          </a:solidFill>
          <a:ln w="9525">
            <a:noFill/>
            <a:miter lim="800000"/>
            <a:headEnd/>
            <a:tailEnd/>
          </a:ln>
          <a:effectLst/>
        </p:spPr>
        <p:txBody>
          <a:bodyPr wrap="none" anchor="ctr"/>
          <a:lstStyle/>
          <a:p>
            <a:pPr>
              <a:defRPr/>
            </a:pPr>
            <a:endParaRPr lang="en-US"/>
          </a:p>
        </p:txBody>
      </p:sp>
      <p:grpSp>
        <p:nvGrpSpPr>
          <p:cNvPr id="1045" name="Group 336">
            <a:extLst>
              <a:ext uri="{FF2B5EF4-FFF2-40B4-BE49-F238E27FC236}">
                <a16:creationId xmlns:a16="http://schemas.microsoft.com/office/drawing/2014/main" id="{D9890370-3EC6-742A-377A-037E3A933FC0}"/>
              </a:ext>
            </a:extLst>
          </p:cNvPr>
          <p:cNvGrpSpPr>
            <a:grpSpLocks/>
          </p:cNvGrpSpPr>
          <p:nvPr userDrawn="1"/>
        </p:nvGrpSpPr>
        <p:grpSpPr bwMode="auto">
          <a:xfrm>
            <a:off x="5003800" y="5897563"/>
            <a:ext cx="552450" cy="163512"/>
            <a:chOff x="3152" y="3715"/>
            <a:chExt cx="348" cy="103"/>
          </a:xfrm>
        </p:grpSpPr>
        <p:pic>
          <p:nvPicPr>
            <p:cNvPr id="1048" name="Picture 337" descr="Mantaray_CH2_ButtonsON_NoText">
              <a:hlinkClick r:id="rId18" action="ppaction://hlinksldjump"/>
              <a:extLst>
                <a:ext uri="{FF2B5EF4-FFF2-40B4-BE49-F238E27FC236}">
                  <a16:creationId xmlns:a16="http://schemas.microsoft.com/office/drawing/2014/main" id="{25F70060-6F3B-D872-827A-67C56462CE5A}"/>
                </a:ext>
              </a:extLst>
            </p:cNvPr>
            <p:cNvPicPr>
              <a:picLocks noChangeAspect="1" noChangeArrowheads="1"/>
            </p:cNvPicPr>
            <p:nvPr userDrawn="1"/>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2" y="3715"/>
              <a:ext cx="34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338">
              <a:hlinkClick r:id="rId17" action="ppaction://hlinksldjump"/>
              <a:extLst>
                <a:ext uri="{FF2B5EF4-FFF2-40B4-BE49-F238E27FC236}">
                  <a16:creationId xmlns:a16="http://schemas.microsoft.com/office/drawing/2014/main" id="{708C2EBD-1AC5-DACC-7570-FF716B98D2BE}"/>
                </a:ext>
              </a:extLst>
            </p:cNvPr>
            <p:cNvGraphicFramePr>
              <a:graphicFrameLocks noChangeAspect="1"/>
            </p:cNvGraphicFramePr>
            <p:nvPr userDrawn="1"/>
          </p:nvGraphicFramePr>
          <p:xfrm>
            <a:off x="3256" y="3736"/>
            <a:ext cx="103" cy="10"/>
          </p:xfrm>
          <a:graphic>
            <a:graphicData uri="http://schemas.openxmlformats.org/presentationml/2006/ole">
              <mc:AlternateContent xmlns:mc="http://schemas.openxmlformats.org/markup-compatibility/2006">
                <mc:Choice xmlns:v="urn:schemas-microsoft-com:vml" Requires="v">
                  <p:oleObj name="Image" r:id="rId20" imgW="7974603" imgH="761636" progId="Photoshop.Image.6">
                    <p:embed/>
                  </p:oleObj>
                </mc:Choice>
                <mc:Fallback>
                  <p:oleObj name="Image" r:id="rId20" imgW="7974603" imgH="761636" progId="Photoshop.Image.6">
                    <p:embed/>
                    <p:pic>
                      <p:nvPicPr>
                        <p:cNvPr id="1026" name="Object 338">
                          <a:hlinkClick r:id="rId17" action="ppaction://hlinksldjump"/>
                          <a:extLst>
                            <a:ext uri="{FF2B5EF4-FFF2-40B4-BE49-F238E27FC236}">
                              <a16:creationId xmlns:a16="http://schemas.microsoft.com/office/drawing/2014/main" id="{708C2EBD-1AC5-DACC-7570-FF716B98D2B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6" y="3736"/>
                          <a:ext cx="103" cy="1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oleObj>
                </mc:Fallback>
              </mc:AlternateContent>
            </a:graphicData>
          </a:graphic>
        </p:graphicFrame>
        <p:graphicFrame>
          <p:nvGraphicFramePr>
            <p:cNvPr id="1027" name="Object 339">
              <a:hlinkClick r:id="rId17" action="ppaction://hlinksldjump"/>
              <a:extLst>
                <a:ext uri="{FF2B5EF4-FFF2-40B4-BE49-F238E27FC236}">
                  <a16:creationId xmlns:a16="http://schemas.microsoft.com/office/drawing/2014/main" id="{54C558B0-DC56-1038-A21F-A2866CBEEAAF}"/>
                </a:ext>
              </a:extLst>
            </p:cNvPr>
            <p:cNvGraphicFramePr>
              <a:graphicFrameLocks noChangeAspect="1"/>
            </p:cNvGraphicFramePr>
            <p:nvPr userDrawn="1"/>
          </p:nvGraphicFramePr>
          <p:xfrm>
            <a:off x="3252" y="3767"/>
            <a:ext cx="146" cy="11"/>
          </p:xfrm>
          <a:graphic>
            <a:graphicData uri="http://schemas.openxmlformats.org/presentationml/2006/ole">
              <mc:AlternateContent xmlns:mc="http://schemas.openxmlformats.org/markup-compatibility/2006">
                <mc:Choice xmlns:v="urn:schemas-microsoft-com:vml" Requires="v">
                  <p:oleObj name="Image" r:id="rId22" imgW="10425397" imgH="825106" progId="Photoshop.Image.6">
                    <p:embed/>
                  </p:oleObj>
                </mc:Choice>
                <mc:Fallback>
                  <p:oleObj name="Image" r:id="rId22" imgW="10425397" imgH="825106" progId="Photoshop.Image.6">
                    <p:embed/>
                    <p:pic>
                      <p:nvPicPr>
                        <p:cNvPr id="1027" name="Object 339">
                          <a:hlinkClick r:id="rId17" action="ppaction://hlinksldjump"/>
                          <a:extLst>
                            <a:ext uri="{FF2B5EF4-FFF2-40B4-BE49-F238E27FC236}">
                              <a16:creationId xmlns:a16="http://schemas.microsoft.com/office/drawing/2014/main" id="{54C558B0-DC56-1038-A21F-A2866CBEEAA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52" y="3767"/>
                          <a:ext cx="146" cy="11"/>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oleObj>
                </mc:Fallback>
              </mc:AlternateContent>
            </a:graphicData>
          </a:graphic>
        </p:graphicFrame>
      </p:grpSp>
      <p:sp>
        <p:nvSpPr>
          <p:cNvPr id="30" name="TextBox 29">
            <a:extLst>
              <a:ext uri="{FF2B5EF4-FFF2-40B4-BE49-F238E27FC236}">
                <a16:creationId xmlns:a16="http://schemas.microsoft.com/office/drawing/2014/main" id="{D4037A07-DBAA-CB22-F04A-E6AB945EA143}"/>
              </a:ext>
            </a:extLst>
          </p:cNvPr>
          <p:cNvSpPr txBox="1"/>
          <p:nvPr userDrawn="1"/>
        </p:nvSpPr>
        <p:spPr>
          <a:xfrm>
            <a:off x="4281488" y="1579563"/>
            <a:ext cx="955675" cy="276225"/>
          </a:xfrm>
          <a:prstGeom prst="rect">
            <a:avLst/>
          </a:prstGeom>
          <a:noFill/>
        </p:spPr>
        <p:txBody>
          <a:bodyPr wrap="none">
            <a:spAutoFit/>
          </a:bodyPr>
          <a:lstStyle/>
          <a:p>
            <a:pPr>
              <a:defRPr/>
            </a:pPr>
            <a:r>
              <a:rPr lang="en-US" dirty="0"/>
              <a:t> </a:t>
            </a:r>
            <a:r>
              <a:rPr lang="en-US" sz="1200" dirty="0"/>
              <a:t>FD DISP 1</a:t>
            </a:r>
          </a:p>
        </p:txBody>
      </p:sp>
      <p:sp>
        <p:nvSpPr>
          <p:cNvPr id="31" name="TextBox 30">
            <a:extLst>
              <a:ext uri="{FF2B5EF4-FFF2-40B4-BE49-F238E27FC236}">
                <a16:creationId xmlns:a16="http://schemas.microsoft.com/office/drawing/2014/main" id="{65F3EB41-1DAD-0FF5-BE0B-EF7E155B9A7B}"/>
              </a:ext>
            </a:extLst>
          </p:cNvPr>
          <p:cNvSpPr txBox="1"/>
          <p:nvPr userDrawn="1"/>
        </p:nvSpPr>
        <p:spPr>
          <a:xfrm>
            <a:off x="4144963" y="1411288"/>
            <a:ext cx="968375" cy="246062"/>
          </a:xfrm>
          <a:prstGeom prst="rect">
            <a:avLst/>
          </a:prstGeom>
          <a:noFill/>
        </p:spPr>
        <p:txBody>
          <a:bodyPr>
            <a:spAutoFit/>
          </a:bodyPr>
          <a:lstStyle/>
          <a:p>
            <a:pPr>
              <a:defRPr/>
            </a:pPr>
            <a:r>
              <a:rPr lang="en-US" sz="1000" dirty="0"/>
              <a:t>ZONE A</a:t>
            </a:r>
          </a:p>
        </p:txBody>
      </p:sp>
    </p:spTree>
  </p:cSld>
  <p:clrMap bg1="lt1" tx1="dk1" bg2="lt2" tx2="dk2" accent1="accent1" accent2="accent2" accent3="accent3" accent4="accent4" accent5="accent5" accent6="accent6" hlink="hlink" folHlink="folHlink"/>
  <p:sldLayoutIdLst>
    <p:sldLayoutId id="2147483947"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transition advClick="0"/>
  <p:txStyles>
    <p:title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p:titleStyle>
    <p:bodyStyle>
      <a:lvl1pPr marL="12700" indent="-12700" algn="l" defTabSz="812800" rtl="0" eaLnBrk="0" fontAlgn="base" hangingPunct="0">
        <a:spcBef>
          <a:spcPct val="20000"/>
        </a:spcBef>
        <a:spcAft>
          <a:spcPct val="0"/>
        </a:spcAft>
        <a:buChar char="•"/>
        <a:defRPr sz="1100">
          <a:solidFill>
            <a:schemeClr val="tx1"/>
          </a:solidFill>
          <a:latin typeface="+mn-lt"/>
          <a:ea typeface="+mn-ea"/>
          <a:cs typeface="+mn-cs"/>
        </a:defRPr>
      </a:lvl1pPr>
      <a:lvl2pPr marL="711200" indent="-254000" algn="l" defTabSz="812800" rtl="0" eaLnBrk="0" fontAlgn="base" hangingPunct="0">
        <a:spcBef>
          <a:spcPct val="20000"/>
        </a:spcBef>
        <a:spcAft>
          <a:spcPct val="0"/>
        </a:spcAft>
        <a:buChar char="–"/>
        <a:defRPr sz="2500">
          <a:solidFill>
            <a:schemeClr val="tx1"/>
          </a:solidFill>
          <a:latin typeface="Times New Roman" pitchFamily="18" charset="0"/>
        </a:defRPr>
      </a:lvl2pPr>
      <a:lvl3pPr marL="1028700" indent="-203200" algn="l" defTabSz="812800" rtl="0" eaLnBrk="0" fontAlgn="base" hangingPunct="0">
        <a:spcBef>
          <a:spcPct val="20000"/>
        </a:spcBef>
        <a:spcAft>
          <a:spcPct val="0"/>
        </a:spcAft>
        <a:buChar char="•"/>
        <a:defRPr sz="2100">
          <a:solidFill>
            <a:schemeClr val="tx1"/>
          </a:solidFill>
          <a:latin typeface="Times New Roman" pitchFamily="18" charset="0"/>
        </a:defRPr>
      </a:lvl3pPr>
      <a:lvl4pPr marL="1422400" indent="-203200" algn="l" defTabSz="812800" rtl="0" eaLnBrk="0" fontAlgn="base" hangingPunct="0">
        <a:spcBef>
          <a:spcPct val="20000"/>
        </a:spcBef>
        <a:spcAft>
          <a:spcPct val="0"/>
        </a:spcAft>
        <a:buChar char="–"/>
        <a:defRPr sz="2000">
          <a:solidFill>
            <a:schemeClr val="tx1"/>
          </a:solidFill>
          <a:latin typeface="Times New Roman" pitchFamily="18" charset="0"/>
        </a:defRPr>
      </a:lvl4pPr>
      <a:lvl5pPr marL="1828800" indent="-203200" algn="l" defTabSz="812800" rtl="0" eaLnBrk="0" fontAlgn="base" hangingPunct="0">
        <a:spcBef>
          <a:spcPct val="20000"/>
        </a:spcBef>
        <a:spcAft>
          <a:spcPct val="0"/>
        </a:spcAft>
        <a:buChar char="»"/>
        <a:defRPr sz="2000">
          <a:solidFill>
            <a:schemeClr val="tx1"/>
          </a:solidFill>
          <a:latin typeface="Times New Roman" pitchFamily="18" charset="0"/>
        </a:defRPr>
      </a:lvl5pPr>
      <a:lvl6pPr marL="2286000" indent="-203200" algn="l" defTabSz="812800" rtl="0" fontAlgn="base">
        <a:spcBef>
          <a:spcPct val="20000"/>
        </a:spcBef>
        <a:spcAft>
          <a:spcPct val="0"/>
        </a:spcAft>
        <a:buChar char="»"/>
        <a:defRPr>
          <a:solidFill>
            <a:schemeClr val="tx1"/>
          </a:solidFill>
          <a:latin typeface="Times New Roman" pitchFamily="18" charset="0"/>
        </a:defRPr>
      </a:lvl6pPr>
      <a:lvl7pPr marL="2743200" indent="-203200" algn="l" defTabSz="812800" rtl="0" fontAlgn="base">
        <a:spcBef>
          <a:spcPct val="20000"/>
        </a:spcBef>
        <a:spcAft>
          <a:spcPct val="0"/>
        </a:spcAft>
        <a:buChar char="»"/>
        <a:defRPr>
          <a:solidFill>
            <a:schemeClr val="tx1"/>
          </a:solidFill>
          <a:latin typeface="Times New Roman" pitchFamily="18" charset="0"/>
        </a:defRPr>
      </a:lvl7pPr>
      <a:lvl8pPr marL="3200400" indent="-203200" algn="l" defTabSz="812800" rtl="0" fontAlgn="base">
        <a:spcBef>
          <a:spcPct val="20000"/>
        </a:spcBef>
        <a:spcAft>
          <a:spcPct val="0"/>
        </a:spcAft>
        <a:buChar char="»"/>
        <a:defRPr>
          <a:solidFill>
            <a:schemeClr val="tx1"/>
          </a:solidFill>
          <a:latin typeface="Times New Roman" pitchFamily="18" charset="0"/>
        </a:defRPr>
      </a:lvl8pPr>
      <a:lvl9pPr marL="3657600" indent="-203200" algn="l" defTabSz="812800" rtl="0" fontAlgn="base">
        <a:spcBef>
          <a:spcPct val="20000"/>
        </a:spcBef>
        <a:spcAft>
          <a:spcPct val="0"/>
        </a:spcAft>
        <a:buChar char="»"/>
        <a:defRPr>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gif"/><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28.jpg"/><Relationship Id="rId12"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9.png"/><Relationship Id="rId11" Type="http://schemas.openxmlformats.org/officeDocument/2006/relationships/audio" Target="../media/audio10.wav"/><Relationship Id="rId5" Type="http://schemas.openxmlformats.org/officeDocument/2006/relationships/image" Target="../media/image14.png"/><Relationship Id="rId10" Type="http://schemas.openxmlformats.org/officeDocument/2006/relationships/audio" Target="../media/audio3.wav"/><Relationship Id="rId4" Type="http://schemas.openxmlformats.org/officeDocument/2006/relationships/image" Target="../media/image24.png"/><Relationship Id="rId9" Type="http://schemas.openxmlformats.org/officeDocument/2006/relationships/image" Target="../media/image23.jpe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5.xml"/><Relationship Id="rId7"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6.xml"/><Relationship Id="rId7"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8.jpg"/><Relationship Id="rId5" Type="http://schemas.openxmlformats.org/officeDocument/2006/relationships/image" Target="../media/image29.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8.jpg"/><Relationship Id="rId5" Type="http://schemas.openxmlformats.org/officeDocument/2006/relationships/image" Target="../media/image29.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19.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8.jpg"/><Relationship Id="rId5" Type="http://schemas.openxmlformats.org/officeDocument/2006/relationships/image" Target="../media/image29.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31.jpg"/><Relationship Id="rId5" Type="http://schemas.openxmlformats.org/officeDocument/2006/relationships/image" Target="../media/image20.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notesSlide" Target="../notesSlides/notesSlide21.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image" Target="../media/image20.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2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8.jpg"/><Relationship Id="rId5" Type="http://schemas.openxmlformats.org/officeDocument/2006/relationships/image" Target="../media/image29.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23.xml"/><Relationship Id="rId7" Type="http://schemas.openxmlformats.org/officeDocument/2006/relationships/image" Target="../media/image15.png"/><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8.jpg"/><Relationship Id="rId11" Type="http://schemas.openxmlformats.org/officeDocument/2006/relationships/audio" Target="../media/audio1.wav"/><Relationship Id="rId5" Type="http://schemas.openxmlformats.org/officeDocument/2006/relationships/image" Target="../media/image29.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2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8.jpg"/><Relationship Id="rId5" Type="http://schemas.openxmlformats.org/officeDocument/2006/relationships/image" Target="../media/image29.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2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8.jpg"/><Relationship Id="rId5" Type="http://schemas.openxmlformats.org/officeDocument/2006/relationships/image" Target="../media/image29.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26.xml"/><Relationship Id="rId7"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8.jpg"/><Relationship Id="rId5" Type="http://schemas.openxmlformats.org/officeDocument/2006/relationships/image" Target="../media/image29.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3.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3.jpg"/><Relationship Id="rId5" Type="http://schemas.openxmlformats.org/officeDocument/2006/relationships/image" Target="../media/image34.jp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5.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5.jpg"/><Relationship Id="rId5" Type="http://schemas.openxmlformats.org/officeDocument/2006/relationships/image" Target="../media/image36.jp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7.jp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7.jpg"/><Relationship Id="rId5" Type="http://schemas.openxmlformats.org/officeDocument/2006/relationships/image" Target="../media/image38.jp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9.jp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7.jpg"/><Relationship Id="rId5" Type="http://schemas.openxmlformats.org/officeDocument/2006/relationships/image" Target="../media/image38.jp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12.gif"/><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jp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3" Type="http://schemas.openxmlformats.org/officeDocument/2006/relationships/notesSlide" Target="../notesSlides/notesSlide7.xml"/><Relationship Id="rId7" Type="http://schemas.openxmlformats.org/officeDocument/2006/relationships/audio" Target="../media/audio3.wav"/><Relationship Id="rId12" Type="http://schemas.openxmlformats.org/officeDocument/2006/relationships/audio" Target="../media/audio8.wav"/><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23.jpeg"/><Relationship Id="rId10" Type="http://schemas.openxmlformats.org/officeDocument/2006/relationships/audio" Target="../media/audio6.wav"/><Relationship Id="rId4" Type="http://schemas.openxmlformats.org/officeDocument/2006/relationships/audio" Target="../media/audio1.wav"/><Relationship Id="rId9" Type="http://schemas.openxmlformats.org/officeDocument/2006/relationships/audio" Target="../media/audio5.wav"/><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notesSlide" Target="../notesSlides/notesSlide8.xml"/><Relationship Id="rId7" Type="http://schemas.openxmlformats.org/officeDocument/2006/relationships/image" Target="../media/image27.jp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15.png"/><Relationship Id="rId4" Type="http://schemas.openxmlformats.org/officeDocument/2006/relationships/image" Target="../media/image24.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05CF56-1BDE-CA70-09F3-42FF12D1D1F2}"/>
              </a:ext>
            </a:extLst>
          </p:cNvPr>
          <p:cNvSpPr/>
          <p:nvPr/>
        </p:nvSpPr>
        <p:spPr>
          <a:xfrm>
            <a:off x="2449827" y="709411"/>
            <a:ext cx="567976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FF0000"/>
                </a:solidFill>
                <a:effectLst>
                  <a:outerShdw blurRad="76200" dist="50800" dir="5400000" algn="tl" rotWithShape="0">
                    <a:srgbClr val="000000">
                      <a:alpha val="65000"/>
                    </a:srgbClr>
                  </a:outerShdw>
                </a:effectLst>
              </a:rPr>
              <a:t>CUMBERLAND COUNTY</a:t>
            </a:r>
          </a:p>
        </p:txBody>
      </p:sp>
      <p:sp>
        <p:nvSpPr>
          <p:cNvPr id="2" name="TextBox 1">
            <a:extLst>
              <a:ext uri="{FF2B5EF4-FFF2-40B4-BE49-F238E27FC236}">
                <a16:creationId xmlns:a16="http://schemas.microsoft.com/office/drawing/2014/main" id="{E8784606-99FD-7787-4E02-65E7278C4ECF}"/>
              </a:ext>
            </a:extLst>
          </p:cNvPr>
          <p:cNvSpPr txBox="1"/>
          <p:nvPr/>
        </p:nvSpPr>
        <p:spPr>
          <a:xfrm>
            <a:off x="114300" y="4899660"/>
            <a:ext cx="1645920" cy="1199515"/>
          </a:xfrm>
          <a:prstGeom prst="rect">
            <a:avLst/>
          </a:prstGeom>
          <a:solidFill>
            <a:srgbClr val="FEFEFE"/>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5185347-BD64-4C25-1798-5C2D23EBC656}"/>
              </a:ext>
            </a:extLst>
          </p:cNvPr>
          <p:cNvSpPr txBox="1"/>
          <p:nvPr/>
        </p:nvSpPr>
        <p:spPr>
          <a:xfrm>
            <a:off x="53340" y="156228"/>
            <a:ext cx="2872740" cy="646332"/>
          </a:xfrm>
          <a:prstGeom prst="rect">
            <a:avLst/>
          </a:prstGeom>
          <a:solidFill>
            <a:srgbClr val="FEFEFE"/>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B58EFA53-3BFA-0676-029E-975C692AD1ED}"/>
              </a:ext>
            </a:extLst>
          </p:cNvPr>
          <p:cNvSpPr txBox="1"/>
          <p:nvPr/>
        </p:nvSpPr>
        <p:spPr>
          <a:xfrm>
            <a:off x="3968115" y="4095431"/>
            <a:ext cx="3821906" cy="461665"/>
          </a:xfrm>
          <a:prstGeom prst="rect">
            <a:avLst/>
          </a:prstGeom>
          <a:solidFill>
            <a:srgbClr val="6083B2"/>
          </a:solidFill>
        </p:spPr>
        <p:txBody>
          <a:bodyPr wrap="square" rtlCol="0">
            <a:spAutoFit/>
          </a:bodyPr>
          <a:lstStyle/>
          <a:p>
            <a:pPr algn="l"/>
            <a:r>
              <a:rPr lang="en-US" sz="2400" b="1" dirty="0" err="1">
                <a:ln>
                  <a:solidFill>
                    <a:schemeClr val="tx1"/>
                  </a:solidFill>
                </a:ln>
                <a:solidFill>
                  <a:schemeClr val="bg1"/>
                </a:solidFill>
                <a:latin typeface="+mn-lt"/>
              </a:rPr>
              <a:t>SCICNet</a:t>
            </a:r>
            <a:endParaRPr lang="en-US" sz="2400" b="1" dirty="0">
              <a:ln>
                <a:solidFill>
                  <a:schemeClr val="tx1"/>
                </a:solidFill>
              </a:ln>
              <a:solidFill>
                <a:schemeClr val="bg1"/>
              </a:solidFill>
              <a:latin typeface="+mn-lt"/>
            </a:endParaRPr>
          </a:p>
        </p:txBody>
      </p:sp>
      <p:sp>
        <p:nvSpPr>
          <p:cNvPr id="7" name="TextBox 6">
            <a:extLst>
              <a:ext uri="{FF2B5EF4-FFF2-40B4-BE49-F238E27FC236}">
                <a16:creationId xmlns:a16="http://schemas.microsoft.com/office/drawing/2014/main" id="{68AB56F8-C378-9971-2DB6-8C9156469640}"/>
              </a:ext>
            </a:extLst>
          </p:cNvPr>
          <p:cNvSpPr txBox="1"/>
          <p:nvPr/>
        </p:nvSpPr>
        <p:spPr>
          <a:xfrm>
            <a:off x="3345180" y="5368612"/>
            <a:ext cx="4541520" cy="515526"/>
          </a:xfrm>
          <a:prstGeom prst="rect">
            <a:avLst/>
          </a:prstGeom>
          <a:solidFill>
            <a:srgbClr val="6083B2"/>
          </a:solidFill>
        </p:spPr>
        <p:txBody>
          <a:bodyPr wrap="square" rtlCol="0">
            <a:spAutoFit/>
          </a:bodyPr>
          <a:lstStyle/>
          <a:p>
            <a:endParaRPr lang="en-US" dirty="0"/>
          </a:p>
          <a:p>
            <a:endParaRPr lang="en-US" dirty="0"/>
          </a:p>
        </p:txBody>
      </p:sp>
      <p:pic>
        <p:nvPicPr>
          <p:cNvPr id="9" name="Graphic 8">
            <a:extLst>
              <a:ext uri="{FF2B5EF4-FFF2-40B4-BE49-F238E27FC236}">
                <a16:creationId xmlns:a16="http://schemas.microsoft.com/office/drawing/2014/main" id="{9ABA5A74-0329-CCF8-34A5-8FBAD6F0D5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501" y="245104"/>
            <a:ext cx="4069574" cy="468579"/>
          </a:xfrm>
          <a:prstGeom prst="rect">
            <a:avLst/>
          </a:prstGeom>
        </p:spPr>
      </p:pic>
      <p:pic>
        <p:nvPicPr>
          <p:cNvPr id="11" name="Picture 10">
            <a:extLst>
              <a:ext uri="{FF2B5EF4-FFF2-40B4-BE49-F238E27FC236}">
                <a16:creationId xmlns:a16="http://schemas.microsoft.com/office/drawing/2014/main" id="{6849034C-6BFE-2571-8B8F-9E0D9B1766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169" y="4274462"/>
            <a:ext cx="2503543" cy="1351913"/>
          </a:xfrm>
          <a:prstGeom prst="rect">
            <a:avLst/>
          </a:prstGeom>
        </p:spPr>
      </p:pic>
      <p:sp>
        <p:nvSpPr>
          <p:cNvPr id="8" name="TextBox 7">
            <a:extLst>
              <a:ext uri="{FF2B5EF4-FFF2-40B4-BE49-F238E27FC236}">
                <a16:creationId xmlns:a16="http://schemas.microsoft.com/office/drawing/2014/main" id="{9A0522D8-FFC6-9AD8-5971-FBC40245C9CB}"/>
              </a:ext>
            </a:extLst>
          </p:cNvPr>
          <p:cNvSpPr txBox="1"/>
          <p:nvPr/>
        </p:nvSpPr>
        <p:spPr>
          <a:xfrm>
            <a:off x="3968115" y="4557096"/>
            <a:ext cx="3821906" cy="1200329"/>
          </a:xfrm>
          <a:prstGeom prst="rect">
            <a:avLst/>
          </a:prstGeom>
          <a:solidFill>
            <a:srgbClr val="6083B2"/>
          </a:solidFill>
        </p:spPr>
        <p:txBody>
          <a:bodyPr wrap="square" rtlCol="0" anchor="ctr">
            <a:spAutoFit/>
          </a:bodyPr>
          <a:lstStyle/>
          <a:p>
            <a:pPr algn="l">
              <a:spcBef>
                <a:spcPts val="0"/>
              </a:spcBef>
            </a:pPr>
            <a:r>
              <a:rPr lang="en-US" sz="2400" dirty="0">
                <a:ln>
                  <a:solidFill>
                    <a:schemeClr val="tx1"/>
                  </a:solidFill>
                </a:ln>
                <a:solidFill>
                  <a:schemeClr val="bg1"/>
                </a:solidFill>
                <a:latin typeface="Arial Black" panose="020B0A04020102020204" pitchFamily="34" charset="0"/>
              </a:rPr>
              <a:t>Motorola APX8000</a:t>
            </a:r>
          </a:p>
          <a:p>
            <a:pPr algn="l">
              <a:spcBef>
                <a:spcPts val="0"/>
              </a:spcBef>
            </a:pPr>
            <a:r>
              <a:rPr lang="en-US" sz="2400" dirty="0">
                <a:ln>
                  <a:solidFill>
                    <a:schemeClr val="tx1"/>
                  </a:solidFill>
                </a:ln>
                <a:solidFill>
                  <a:schemeClr val="bg1"/>
                </a:solidFill>
                <a:latin typeface="Arial Black" panose="020B0A04020102020204" pitchFamily="34" charset="0"/>
              </a:rPr>
              <a:t>and APX6000</a:t>
            </a:r>
          </a:p>
          <a:p>
            <a:pPr algn="l">
              <a:spcBef>
                <a:spcPts val="0"/>
              </a:spcBef>
            </a:pPr>
            <a:r>
              <a:rPr lang="en-US" sz="2400" dirty="0">
                <a:ln>
                  <a:solidFill>
                    <a:schemeClr val="tx1"/>
                  </a:solidFill>
                </a:ln>
                <a:solidFill>
                  <a:schemeClr val="bg1"/>
                </a:solidFill>
                <a:latin typeface="Arial Black" panose="020B0A04020102020204" pitchFamily="34" charset="0"/>
              </a:rPr>
              <a:t>Portable Radio</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196D0C4-C89F-0DDD-E277-8E252F62BBCC}"/>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3" name="Rectangle 15">
            <a:extLst>
              <a:ext uri="{FF2B5EF4-FFF2-40B4-BE49-F238E27FC236}">
                <a16:creationId xmlns:a16="http://schemas.microsoft.com/office/drawing/2014/main" id="{4A18459D-A5AB-FEE5-0D70-C8ED457C67C3}"/>
              </a:ext>
            </a:extLst>
          </p:cNvPr>
          <p:cNvSpPr>
            <a:spLocks noGrp="1" noChangeAspect="1" noChangeArrowheads="1"/>
          </p:cNvSpPr>
          <p:nvPr>
            <p:ph type="title"/>
          </p:nvPr>
        </p:nvSpPr>
        <p:spPr/>
        <p:txBody>
          <a:bodyPr/>
          <a:lstStyle/>
          <a:p>
            <a:pPr eaLnBrk="1" hangingPunct="1">
              <a:spcAft>
                <a:spcPct val="25000"/>
              </a:spcAft>
            </a:pPr>
            <a:r>
              <a:rPr lang="en-US" altLang="en-US"/>
              <a:t>Radio On or Off</a:t>
            </a:r>
          </a:p>
        </p:txBody>
      </p:sp>
      <p:sp>
        <p:nvSpPr>
          <p:cNvPr id="24585" name="Text Box 17">
            <a:extLst>
              <a:ext uri="{FF2B5EF4-FFF2-40B4-BE49-F238E27FC236}">
                <a16:creationId xmlns:a16="http://schemas.microsoft.com/office/drawing/2014/main" id="{4E70F495-55B6-B96E-95C1-44291AA74E5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4" name="TextBox 3">
            <a:extLst>
              <a:ext uri="{FF2B5EF4-FFF2-40B4-BE49-F238E27FC236}">
                <a16:creationId xmlns:a16="http://schemas.microsoft.com/office/drawing/2014/main" id="{57BD27D2-3A0D-FC6B-2558-D2B4154F221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 name="TextBox 1">
            <a:extLst>
              <a:ext uri="{FF2B5EF4-FFF2-40B4-BE49-F238E27FC236}">
                <a16:creationId xmlns:a16="http://schemas.microsoft.com/office/drawing/2014/main" id="{CFFEEC3E-95EE-0FFC-310D-7D70DACBD31D}"/>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5" name="Rectangle 2">
            <a:extLst>
              <a:ext uri="{FF2B5EF4-FFF2-40B4-BE49-F238E27FC236}">
                <a16:creationId xmlns:a16="http://schemas.microsoft.com/office/drawing/2014/main" id="{8D30F85C-4771-84B6-8FD9-7C386A194332}"/>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6" name="Picture 5">
            <a:extLst>
              <a:ext uri="{FF2B5EF4-FFF2-40B4-BE49-F238E27FC236}">
                <a16:creationId xmlns:a16="http://schemas.microsoft.com/office/drawing/2014/main" id="{5E32472D-14C0-556B-BE60-4724FF056728}"/>
              </a:ext>
            </a:extLst>
          </p:cNvPr>
          <p:cNvPicPr>
            <a:picLocks noChangeAspect="1"/>
          </p:cNvPicPr>
          <p:nvPr/>
        </p:nvPicPr>
        <p:blipFill>
          <a:blip r:embed="rId4">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7" name="Oval 82">
            <a:extLst>
              <a:ext uri="{FF2B5EF4-FFF2-40B4-BE49-F238E27FC236}">
                <a16:creationId xmlns:a16="http://schemas.microsoft.com/office/drawing/2014/main" id="{4E7D65B3-D818-287A-FB45-534E64A271AD}"/>
              </a:ext>
            </a:extLst>
          </p:cNvPr>
          <p:cNvSpPr>
            <a:spLocks noChangeArrowheads="1"/>
          </p:cNvSpPr>
          <p:nvPr/>
        </p:nvSpPr>
        <p:spPr bwMode="auto">
          <a:xfrm>
            <a:off x="1528009" y="1701307"/>
            <a:ext cx="625220" cy="55082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Line 83">
            <a:extLst>
              <a:ext uri="{FF2B5EF4-FFF2-40B4-BE49-F238E27FC236}">
                <a16:creationId xmlns:a16="http://schemas.microsoft.com/office/drawing/2014/main" id="{0D5EE676-3A4C-F539-F892-3069C24D2949}"/>
              </a:ext>
            </a:extLst>
          </p:cNvPr>
          <p:cNvSpPr>
            <a:spLocks noChangeShapeType="1"/>
          </p:cNvSpPr>
          <p:nvPr/>
        </p:nvSpPr>
        <p:spPr bwMode="auto">
          <a:xfrm rot="-5400000" flipV="1">
            <a:off x="1242256" y="1447296"/>
            <a:ext cx="404820" cy="347613"/>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9" name="Picture 8">
            <a:extLst>
              <a:ext uri="{FF2B5EF4-FFF2-40B4-BE49-F238E27FC236}">
                <a16:creationId xmlns:a16="http://schemas.microsoft.com/office/drawing/2014/main" id="{596B6B1A-D226-A37F-A7E5-E0EA7EAA245E}"/>
              </a:ext>
            </a:extLst>
          </p:cNvPr>
          <p:cNvPicPr>
            <a:picLocks noChangeAspect="1"/>
          </p:cNvPicPr>
          <p:nvPr/>
        </p:nvPicPr>
        <p:blipFill>
          <a:blip r:embed="rId5">
            <a:extLst>
              <a:ext uri="{28A0092B-C50C-407E-A947-70E740481C1C}">
                <a14:useLocalDpi xmlns:a14="http://schemas.microsoft.com/office/drawing/2010/main" val="0"/>
              </a:ext>
            </a:extLst>
          </a:blip>
          <a:srcRect t="26999" b="23430"/>
          <a:stretch>
            <a:fillRect/>
          </a:stretch>
        </p:blipFill>
        <p:spPr>
          <a:xfrm>
            <a:off x="2042782" y="1489865"/>
            <a:ext cx="3185265" cy="1578981"/>
          </a:xfrm>
          <a:prstGeom prst="rect">
            <a:avLst/>
          </a:prstGeom>
        </p:spPr>
      </p:pic>
      <p:sp>
        <p:nvSpPr>
          <p:cNvPr id="10" name="Oval 82">
            <a:extLst>
              <a:ext uri="{FF2B5EF4-FFF2-40B4-BE49-F238E27FC236}">
                <a16:creationId xmlns:a16="http://schemas.microsoft.com/office/drawing/2014/main" id="{6FC2884D-B71E-E6B8-278E-0675A731767F}"/>
              </a:ext>
            </a:extLst>
          </p:cNvPr>
          <p:cNvSpPr>
            <a:spLocks noChangeArrowheads="1"/>
          </p:cNvSpPr>
          <p:nvPr/>
        </p:nvSpPr>
        <p:spPr bwMode="auto">
          <a:xfrm>
            <a:off x="4081446" y="1785590"/>
            <a:ext cx="737465" cy="74604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1" name="Line 83">
            <a:extLst>
              <a:ext uri="{FF2B5EF4-FFF2-40B4-BE49-F238E27FC236}">
                <a16:creationId xmlns:a16="http://schemas.microsoft.com/office/drawing/2014/main" id="{BA32035C-65EB-47E4-F085-0ECEB26A941E}"/>
              </a:ext>
            </a:extLst>
          </p:cNvPr>
          <p:cNvSpPr>
            <a:spLocks noChangeShapeType="1"/>
          </p:cNvSpPr>
          <p:nvPr/>
        </p:nvSpPr>
        <p:spPr bwMode="auto">
          <a:xfrm rot="-5400000" flipV="1">
            <a:off x="2561762" y="567570"/>
            <a:ext cx="755792" cy="235096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2" name="Text Box 96">
            <a:extLst>
              <a:ext uri="{FF2B5EF4-FFF2-40B4-BE49-F238E27FC236}">
                <a16:creationId xmlns:a16="http://schemas.microsoft.com/office/drawing/2014/main" id="{5BA8A4AB-82CF-AFEE-7AA0-55866CB7D203}"/>
              </a:ext>
            </a:extLst>
          </p:cNvPr>
          <p:cNvSpPr txBox="1">
            <a:spLocks noChangeArrowheads="1"/>
          </p:cNvSpPr>
          <p:nvPr/>
        </p:nvSpPr>
        <p:spPr bwMode="auto">
          <a:xfrm>
            <a:off x="298450" y="1055077"/>
            <a:ext cx="1427766"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Power On/Off</a:t>
            </a:r>
          </a:p>
          <a:p>
            <a:pPr eaLnBrk="1" hangingPunct="1">
              <a:spcBef>
                <a:spcPct val="0"/>
              </a:spcBef>
            </a:pPr>
            <a:r>
              <a:rPr lang="en-US" altLang="en-US" b="1" dirty="0">
                <a:solidFill>
                  <a:schemeClr val="tx1"/>
                </a:solidFill>
              </a:rPr>
              <a:t>Volume Control</a:t>
            </a:r>
          </a:p>
        </p:txBody>
      </p:sp>
      <p:sp>
        <p:nvSpPr>
          <p:cNvPr id="15" name="TextBox 14">
            <a:extLst>
              <a:ext uri="{FF2B5EF4-FFF2-40B4-BE49-F238E27FC236}">
                <a16:creationId xmlns:a16="http://schemas.microsoft.com/office/drawing/2014/main" id="{F171E696-3A45-6CE6-4CFE-7FA987272DEB}"/>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6" name="Picture 15">
            <a:extLst>
              <a:ext uri="{FF2B5EF4-FFF2-40B4-BE49-F238E27FC236}">
                <a16:creationId xmlns:a16="http://schemas.microsoft.com/office/drawing/2014/main" id="{3F97A5D7-1F0A-530D-4FEA-EE8240F5B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24581" name="Text Box 6">
            <a:extLst>
              <a:ext uri="{FF2B5EF4-FFF2-40B4-BE49-F238E27FC236}">
                <a16:creationId xmlns:a16="http://schemas.microsoft.com/office/drawing/2014/main" id="{2D1F10E1-9BE2-1B56-20FC-D1A9FE3413F7}"/>
              </a:ext>
            </a:extLst>
          </p:cNvPr>
          <p:cNvSpPr txBox="1">
            <a:spLocks noChangeArrowheads="1"/>
          </p:cNvSpPr>
          <p:nvPr/>
        </p:nvSpPr>
        <p:spPr bwMode="auto">
          <a:xfrm>
            <a:off x="3609975" y="3232260"/>
            <a:ext cx="4152900" cy="2123658"/>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The APX Portable radio is turned on by rotating the Power/Volume Control Knob clockwise. It will click and the radio will begin power up and self-test sequence.</a:t>
            </a:r>
          </a:p>
          <a:p>
            <a:pPr algn="l" eaLnBrk="1" hangingPunct="1">
              <a:spcBef>
                <a:spcPct val="0"/>
              </a:spcBef>
              <a:spcAft>
                <a:spcPct val="25000"/>
              </a:spcAft>
            </a:pPr>
            <a:endParaRPr lang="en-US" altLang="en-US" sz="1200" i="1" dirty="0">
              <a:solidFill>
                <a:schemeClr val="tx1"/>
              </a:solidFill>
            </a:endParaRPr>
          </a:p>
          <a:p>
            <a:pPr algn="l" eaLnBrk="1" hangingPunct="1">
              <a:spcBef>
                <a:spcPct val="0"/>
              </a:spcBef>
              <a:spcAft>
                <a:spcPct val="25000"/>
              </a:spcAft>
            </a:pPr>
            <a:r>
              <a:rPr lang="en-US" altLang="en-US" sz="1200" dirty="0">
                <a:solidFill>
                  <a:schemeClr val="tx1"/>
                </a:solidFill>
              </a:rPr>
              <a:t>The APX Portable radio is turned off by rotating the Power/Volume Control Knob counter-clockwise until it clicks.</a:t>
            </a:r>
          </a:p>
          <a:p>
            <a:pPr algn="l" eaLnBrk="1" hangingPunct="1">
              <a:spcBef>
                <a:spcPct val="0"/>
              </a:spcBef>
              <a:spcAft>
                <a:spcPct val="25000"/>
              </a:spcAft>
            </a:pPr>
            <a:endParaRPr lang="en-US" altLang="en-US" sz="1200" b="1" dirty="0">
              <a:solidFill>
                <a:schemeClr val="tx1"/>
              </a:solidFill>
            </a:endParaRPr>
          </a:p>
          <a:p>
            <a:pPr algn="l">
              <a:spcBef>
                <a:spcPct val="0"/>
              </a:spcBef>
              <a:spcAft>
                <a:spcPct val="25000"/>
              </a:spcAft>
            </a:pPr>
            <a:r>
              <a:rPr lang="en-US" altLang="en-US" sz="1200" dirty="0">
                <a:solidFill>
                  <a:schemeClr val="tx1"/>
                </a:solidFill>
              </a:rPr>
              <a:t>Rotate the Volume knob clockwise to increase the volume and counterclockwise to decrease the volume.</a:t>
            </a:r>
          </a:p>
        </p:txBody>
      </p:sp>
      <p:sp>
        <p:nvSpPr>
          <p:cNvPr id="13" name="TextBox 12">
            <a:extLst>
              <a:ext uri="{FF2B5EF4-FFF2-40B4-BE49-F238E27FC236}">
                <a16:creationId xmlns:a16="http://schemas.microsoft.com/office/drawing/2014/main" id="{048F8C8A-85B2-6D52-5893-BACC18F2FE21}"/>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F8D00FBF-4D57-64C2-7DFD-076D0C39CB0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7E252-B199-AE7F-D0FB-335D58915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6" name="Rectangle 2">
            <a:extLst>
              <a:ext uri="{FF2B5EF4-FFF2-40B4-BE49-F238E27FC236}">
                <a16:creationId xmlns:a16="http://schemas.microsoft.com/office/drawing/2014/main" id="{4E4ED654-1B0A-AA81-FF9B-9AADBD96F05F}"/>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7650" name="Rectangle 2">
            <a:extLst>
              <a:ext uri="{FF2B5EF4-FFF2-40B4-BE49-F238E27FC236}">
                <a16:creationId xmlns:a16="http://schemas.microsoft.com/office/drawing/2014/main" id="{4C2B0594-34E1-291A-4A54-77383DEB7823}"/>
              </a:ext>
            </a:extLst>
          </p:cNvPr>
          <p:cNvSpPr>
            <a:spLocks noChangeArrowheads="1"/>
          </p:cNvSpPr>
          <p:nvPr/>
        </p:nvSpPr>
        <p:spPr bwMode="auto">
          <a:xfrm>
            <a:off x="0" y="641350"/>
            <a:ext cx="1905000" cy="240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503811" name="Group 3">
            <a:extLst>
              <a:ext uri="{FF2B5EF4-FFF2-40B4-BE49-F238E27FC236}">
                <a16:creationId xmlns:a16="http://schemas.microsoft.com/office/drawing/2014/main" id="{37A49728-7CC7-1B1A-4743-51DA74DFFF45}"/>
              </a:ext>
            </a:extLst>
          </p:cNvPr>
          <p:cNvGraphicFramePr>
            <a:graphicFrameLocks noGrp="1"/>
          </p:cNvGraphicFramePr>
          <p:nvPr/>
        </p:nvGraphicFramePr>
        <p:xfrm>
          <a:off x="246063" y="2897188"/>
          <a:ext cx="3581400" cy="317500"/>
        </p:xfrm>
        <a:graphic>
          <a:graphicData uri="http://schemas.openxmlformats.org/drawingml/2006/table">
            <a:tbl>
              <a:tblPr/>
              <a:tblGrid>
                <a:gridCol w="3581400">
                  <a:extLst>
                    <a:ext uri="{9D8B030D-6E8A-4147-A177-3AD203B41FA5}">
                      <a16:colId xmlns:a16="http://schemas.microsoft.com/office/drawing/2014/main" val="20000"/>
                    </a:ext>
                  </a:extLst>
                </a:gridCol>
              </a:tblGrid>
              <a:tr h="317500">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200" b="1" i="0" u="none" strike="noStrike" cap="none" normalizeH="0" baseline="0">
                          <a:ln>
                            <a:noFill/>
                          </a:ln>
                          <a:solidFill>
                            <a:schemeClr val="tx1"/>
                          </a:solidFill>
                          <a:effectLst/>
                          <a:latin typeface="Arial" pitchFamily="34" charset="0"/>
                        </a:rPr>
                        <a:t>To select the home mode:</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53" name="Rectangle 9">
            <a:extLst>
              <a:ext uri="{FF2B5EF4-FFF2-40B4-BE49-F238E27FC236}">
                <a16:creationId xmlns:a16="http://schemas.microsoft.com/office/drawing/2014/main" id="{C29E6671-E968-1994-21CA-2258D77B84F2}"/>
              </a:ext>
            </a:extLst>
          </p:cNvPr>
          <p:cNvSpPr>
            <a:spLocks noGrp="1" noChangeAspect="1" noChangeArrowheads="1"/>
          </p:cNvSpPr>
          <p:nvPr>
            <p:ph type="title"/>
          </p:nvPr>
        </p:nvSpPr>
        <p:spPr/>
        <p:txBody>
          <a:bodyPr/>
          <a:lstStyle/>
          <a:p>
            <a:pPr eaLnBrk="1" hangingPunct="1">
              <a:spcAft>
                <a:spcPct val="25000"/>
              </a:spcAft>
            </a:pPr>
            <a:r>
              <a:rPr lang="en-US" altLang="en-US"/>
              <a:t>Home Mode Select</a:t>
            </a:r>
          </a:p>
        </p:txBody>
      </p:sp>
      <p:sp>
        <p:nvSpPr>
          <p:cNvPr id="27655" name="Text Box 22">
            <a:extLst>
              <a:ext uri="{FF2B5EF4-FFF2-40B4-BE49-F238E27FC236}">
                <a16:creationId xmlns:a16="http://schemas.microsoft.com/office/drawing/2014/main" id="{EE8564A8-2D6B-4C94-77F3-6D0BEDA3C68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 Box 10">
            <a:extLst>
              <a:ext uri="{FF2B5EF4-FFF2-40B4-BE49-F238E27FC236}">
                <a16:creationId xmlns:a16="http://schemas.microsoft.com/office/drawing/2014/main" id="{0CB50B4A-51B7-1D02-0C38-0B288DD6C189}"/>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7658" name="Text Box 25">
            <a:extLst>
              <a:ext uri="{FF2B5EF4-FFF2-40B4-BE49-F238E27FC236}">
                <a16:creationId xmlns:a16="http://schemas.microsoft.com/office/drawing/2014/main" id="{D9A3811C-67C0-06B2-AB1A-B52A574AE8F8}"/>
              </a:ext>
            </a:extLst>
          </p:cNvPr>
          <p:cNvSpPr txBox="1">
            <a:spLocks noChangeArrowheads="1"/>
          </p:cNvSpPr>
          <p:nvPr/>
        </p:nvSpPr>
        <p:spPr bwMode="auto">
          <a:xfrm>
            <a:off x="2573605" y="2117246"/>
            <a:ext cx="1071563"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Home Button</a:t>
            </a:r>
          </a:p>
        </p:txBody>
      </p:sp>
      <p:pic>
        <p:nvPicPr>
          <p:cNvPr id="8" name="Picture 7">
            <a:extLst>
              <a:ext uri="{FF2B5EF4-FFF2-40B4-BE49-F238E27FC236}">
                <a16:creationId xmlns:a16="http://schemas.microsoft.com/office/drawing/2014/main" id="{E618BA6F-9ABD-BF0F-1E4C-8D742983C575}"/>
              </a:ext>
            </a:extLst>
          </p:cNvPr>
          <p:cNvPicPr>
            <a:picLocks noChangeAspect="1"/>
          </p:cNvPicPr>
          <p:nvPr/>
        </p:nvPicPr>
        <p:blipFill>
          <a:blip r:embed="rId4">
            <a:extLst>
              <a:ext uri="{28A0092B-C50C-407E-A947-70E740481C1C}">
                <a14:useLocalDpi xmlns:a14="http://schemas.microsoft.com/office/drawing/2010/main" val="0"/>
              </a:ext>
            </a:extLst>
          </a:blip>
          <a:srcRect l="91789" t="70750" r="2829" b="10934"/>
          <a:stretch>
            <a:fillRect/>
          </a:stretch>
        </p:blipFill>
        <p:spPr>
          <a:xfrm>
            <a:off x="1363782" y="3272827"/>
            <a:ext cx="327257" cy="3211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5E853A97-2A51-BB93-697A-4D41A478997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5" name="TextBox 4">
            <a:extLst>
              <a:ext uri="{FF2B5EF4-FFF2-40B4-BE49-F238E27FC236}">
                <a16:creationId xmlns:a16="http://schemas.microsoft.com/office/drawing/2014/main" id="{35544F53-8E92-EB90-546D-5C3440360B3A}"/>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27654" name="Text Box 10">
            <a:extLst>
              <a:ext uri="{FF2B5EF4-FFF2-40B4-BE49-F238E27FC236}">
                <a16:creationId xmlns:a16="http://schemas.microsoft.com/office/drawing/2014/main" id="{5852C1E8-EF19-258C-1774-C4E7ED492028}"/>
              </a:ext>
            </a:extLst>
          </p:cNvPr>
          <p:cNvSpPr txBox="1">
            <a:spLocks noChangeArrowheads="1"/>
          </p:cNvSpPr>
          <p:nvPr/>
        </p:nvSpPr>
        <p:spPr bwMode="auto">
          <a:xfrm>
            <a:off x="241299" y="3214688"/>
            <a:ext cx="3519817" cy="1165704"/>
          </a:xfrm>
          <a:prstGeom prst="rect">
            <a:avLst/>
          </a:prstGeom>
          <a:solidFill>
            <a:srgbClr val="EAEAEA"/>
          </a:solidFill>
          <a:ln w="19050">
            <a:solidFill>
              <a:schemeClr val="tx1"/>
            </a:solidFill>
            <a:miter lim="800000"/>
            <a:headEnd/>
            <a:tailEnd/>
          </a:ln>
        </p:spPr>
        <p:txBody>
          <a:bodyPr wrap="square" tIns="9144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dirty="0">
                <a:solidFill>
                  <a:schemeClr val="tx1"/>
                </a:solidFill>
              </a:rPr>
              <a:t>Press and hold         .</a:t>
            </a:r>
          </a:p>
          <a:p>
            <a:pPr algn="l">
              <a:spcBef>
                <a:spcPct val="0"/>
              </a:spcBef>
              <a:spcAft>
                <a:spcPct val="25000"/>
              </a:spcAft>
            </a:pPr>
            <a:endParaRPr lang="en-US" altLang="en-US" dirty="0">
              <a:solidFill>
                <a:schemeClr val="tx1"/>
              </a:solidFill>
            </a:endParaRPr>
          </a:p>
          <a:p>
            <a:pPr algn="l">
              <a:spcBef>
                <a:spcPct val="0"/>
              </a:spcBef>
              <a:spcAft>
                <a:spcPct val="25000"/>
              </a:spcAft>
            </a:pPr>
            <a:endParaRPr lang="en-US" altLang="en-US" sz="500" dirty="0">
              <a:solidFill>
                <a:schemeClr val="tx1"/>
              </a:solidFill>
            </a:endParaRPr>
          </a:p>
          <a:p>
            <a:pPr algn="l">
              <a:spcBef>
                <a:spcPct val="0"/>
              </a:spcBef>
              <a:spcAft>
                <a:spcPct val="25000"/>
              </a:spcAft>
            </a:pPr>
            <a:r>
              <a:rPr lang="en-US" altLang="en-US" dirty="0">
                <a:solidFill>
                  <a:schemeClr val="tx1"/>
                </a:solidFill>
              </a:rPr>
              <a:t>This will revert the radio to your pre-programmed ‘Home Channel.’ This is set as the primary dispatch </a:t>
            </a:r>
            <a:r>
              <a:rPr lang="en-US" altLang="en-US" dirty="0" err="1">
                <a:solidFill>
                  <a:schemeClr val="tx1"/>
                </a:solidFill>
              </a:rPr>
              <a:t>talkgroup</a:t>
            </a:r>
            <a:r>
              <a:rPr lang="en-US" altLang="en-US" dirty="0">
                <a:solidFill>
                  <a:schemeClr val="tx1"/>
                </a:solidFill>
              </a:rPr>
              <a:t> for your Home County.</a:t>
            </a:r>
            <a:endParaRPr lang="en-US" altLang="en-US" dirty="0"/>
          </a:p>
        </p:txBody>
      </p:sp>
      <p:pic>
        <p:nvPicPr>
          <p:cNvPr id="9" name="Picture 8">
            <a:extLst>
              <a:ext uri="{FF2B5EF4-FFF2-40B4-BE49-F238E27FC236}">
                <a16:creationId xmlns:a16="http://schemas.microsoft.com/office/drawing/2014/main" id="{DC00D53A-A545-B2C1-AB7E-2AC5D31B40F2}"/>
              </a:ext>
            </a:extLst>
          </p:cNvPr>
          <p:cNvPicPr>
            <a:picLocks noChangeAspect="1"/>
          </p:cNvPicPr>
          <p:nvPr/>
        </p:nvPicPr>
        <p:blipFill>
          <a:blip r:embed="rId5">
            <a:extLst>
              <a:ext uri="{28A0092B-C50C-407E-A947-70E740481C1C}">
                <a14:useLocalDpi xmlns:a14="http://schemas.microsoft.com/office/drawing/2010/main" val="0"/>
              </a:ext>
            </a:extLst>
          </a:blip>
          <a:srcRect l="36517" t="42866" r="39310" b="4375"/>
          <a:stretch>
            <a:fillRect/>
          </a:stretch>
        </p:blipFill>
        <p:spPr>
          <a:xfrm>
            <a:off x="4549194" y="739129"/>
            <a:ext cx="2115712" cy="4617742"/>
          </a:xfrm>
          <a:prstGeom prst="rect">
            <a:avLst/>
          </a:prstGeom>
        </p:spPr>
      </p:pic>
      <p:sp>
        <p:nvSpPr>
          <p:cNvPr id="10" name="TextBox 9">
            <a:extLst>
              <a:ext uri="{FF2B5EF4-FFF2-40B4-BE49-F238E27FC236}">
                <a16:creationId xmlns:a16="http://schemas.microsoft.com/office/drawing/2014/main" id="{D7F93BB6-5499-94FC-AE74-80940E5E8239}"/>
              </a:ext>
            </a:extLst>
          </p:cNvPr>
          <p:cNvSpPr txBox="1"/>
          <p:nvPr/>
        </p:nvSpPr>
        <p:spPr>
          <a:xfrm>
            <a:off x="5338993" y="2576901"/>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1" name="Picture 10">
            <a:extLst>
              <a:ext uri="{FF2B5EF4-FFF2-40B4-BE49-F238E27FC236}">
                <a16:creationId xmlns:a16="http://schemas.microsoft.com/office/drawing/2014/main" id="{079A6965-253B-5001-4475-1C14F4C2B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5338" y="2580398"/>
            <a:ext cx="181884" cy="181884"/>
          </a:xfrm>
          <a:prstGeom prst="rect">
            <a:avLst/>
          </a:prstGeom>
          <a:solidFill>
            <a:schemeClr val="bg2">
              <a:lumMod val="65000"/>
              <a:alpha val="0"/>
            </a:schemeClr>
          </a:solidFill>
          <a:effectLst>
            <a:softEdge rad="12700"/>
          </a:effectLst>
        </p:spPr>
      </p:pic>
      <p:sp>
        <p:nvSpPr>
          <p:cNvPr id="27657" name="Oval 24">
            <a:extLst>
              <a:ext uri="{FF2B5EF4-FFF2-40B4-BE49-F238E27FC236}">
                <a16:creationId xmlns:a16="http://schemas.microsoft.com/office/drawing/2014/main" id="{346D1718-A5EA-C1BD-5C41-900E3914AC43}"/>
              </a:ext>
            </a:extLst>
          </p:cNvPr>
          <p:cNvSpPr>
            <a:spLocks noChangeArrowheads="1"/>
          </p:cNvSpPr>
          <p:nvPr/>
        </p:nvSpPr>
        <p:spPr bwMode="auto">
          <a:xfrm>
            <a:off x="5235258" y="3608310"/>
            <a:ext cx="371792" cy="378460"/>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503831" name="Line 23">
            <a:extLst>
              <a:ext uri="{FF2B5EF4-FFF2-40B4-BE49-F238E27FC236}">
                <a16:creationId xmlns:a16="http://schemas.microsoft.com/office/drawing/2014/main" id="{DE202B4D-FBFF-EC3D-887C-7CFD079CA5D0}"/>
              </a:ext>
            </a:extLst>
          </p:cNvPr>
          <p:cNvSpPr>
            <a:spLocks noChangeShapeType="1"/>
          </p:cNvSpPr>
          <p:nvPr/>
        </p:nvSpPr>
        <p:spPr bwMode="auto">
          <a:xfrm flipH="1" flipV="1">
            <a:off x="3161506" y="2347751"/>
            <a:ext cx="2115712" cy="1360649"/>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12" name="Picture 11">
            <a:extLst>
              <a:ext uri="{FF2B5EF4-FFF2-40B4-BE49-F238E27FC236}">
                <a16:creationId xmlns:a16="http://schemas.microsoft.com/office/drawing/2014/main" id="{95FE8899-2CA3-35F6-EF42-2F851A3E0433}"/>
              </a:ext>
            </a:extLst>
          </p:cNvPr>
          <p:cNvPicPr>
            <a:picLocks noChangeAspect="1"/>
          </p:cNvPicPr>
          <p:nvPr/>
        </p:nvPicPr>
        <p:blipFill>
          <a:blip r:embed="rId5">
            <a:extLst>
              <a:ext uri="{28A0092B-C50C-407E-A947-70E740481C1C}">
                <a14:useLocalDpi xmlns:a14="http://schemas.microsoft.com/office/drawing/2010/main" val="0"/>
              </a:ext>
            </a:extLst>
          </a:blip>
          <a:srcRect l="44961" t="76499" r="52231" b="20943"/>
          <a:stretch>
            <a:fillRect/>
          </a:stretch>
        </p:blipFill>
        <p:spPr>
          <a:xfrm>
            <a:off x="1285662" y="3272012"/>
            <a:ext cx="327257" cy="298182"/>
          </a:xfrm>
          <a:prstGeom prst="rect">
            <a:avLst/>
          </a:prstGeom>
        </p:spPr>
      </p:pic>
      <p:sp>
        <p:nvSpPr>
          <p:cNvPr id="13" name="TextBox 12">
            <a:extLst>
              <a:ext uri="{FF2B5EF4-FFF2-40B4-BE49-F238E27FC236}">
                <a16:creationId xmlns:a16="http://schemas.microsoft.com/office/drawing/2014/main" id="{2F337295-ED26-8908-88E9-3C5DEF47A452}"/>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D9675B9-9C80-BEDB-1152-D1B14FACEA00}"/>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A6398-8E35-90D5-E1B0-390DBB1675F2}"/>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4565BB11-0976-490F-D631-5188BD6D63E8}"/>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3" name="Rectangle 15">
            <a:extLst>
              <a:ext uri="{FF2B5EF4-FFF2-40B4-BE49-F238E27FC236}">
                <a16:creationId xmlns:a16="http://schemas.microsoft.com/office/drawing/2014/main" id="{5C498807-833E-F7A1-CBB0-36D9CD3CBBEE}"/>
              </a:ext>
            </a:extLst>
          </p:cNvPr>
          <p:cNvSpPr>
            <a:spLocks noGrp="1" noChangeAspect="1" noChangeArrowheads="1"/>
          </p:cNvSpPr>
          <p:nvPr>
            <p:ph type="title"/>
          </p:nvPr>
        </p:nvSpPr>
        <p:spPr/>
        <p:txBody>
          <a:bodyPr/>
          <a:lstStyle/>
          <a:p>
            <a:pPr eaLnBrk="1" hangingPunct="1">
              <a:spcAft>
                <a:spcPct val="25000"/>
              </a:spcAft>
            </a:pPr>
            <a:r>
              <a:rPr lang="en-US" altLang="en-US" dirty="0"/>
              <a:t>Changing Zones or Channels</a:t>
            </a:r>
          </a:p>
        </p:txBody>
      </p:sp>
      <p:sp>
        <p:nvSpPr>
          <p:cNvPr id="24585" name="Text Box 17">
            <a:extLst>
              <a:ext uri="{FF2B5EF4-FFF2-40B4-BE49-F238E27FC236}">
                <a16:creationId xmlns:a16="http://schemas.microsoft.com/office/drawing/2014/main" id="{C4815F5C-6AFC-9BF3-BF01-1B93D56F41A5}"/>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4" name="TextBox 3">
            <a:extLst>
              <a:ext uri="{FF2B5EF4-FFF2-40B4-BE49-F238E27FC236}">
                <a16:creationId xmlns:a16="http://schemas.microsoft.com/office/drawing/2014/main" id="{8005E2E2-E479-3874-DB00-91727CE5C4B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 name="TextBox 1">
            <a:extLst>
              <a:ext uri="{FF2B5EF4-FFF2-40B4-BE49-F238E27FC236}">
                <a16:creationId xmlns:a16="http://schemas.microsoft.com/office/drawing/2014/main" id="{9C96A99B-0E3F-8485-1185-3CD7B32F6317}"/>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5" name="Rectangle 2">
            <a:extLst>
              <a:ext uri="{FF2B5EF4-FFF2-40B4-BE49-F238E27FC236}">
                <a16:creationId xmlns:a16="http://schemas.microsoft.com/office/drawing/2014/main" id="{7487C04E-BD94-6392-3E8A-D51679498248}"/>
              </a:ext>
            </a:extLst>
          </p:cNvPr>
          <p:cNvSpPr>
            <a:spLocks noChangeArrowheads="1"/>
          </p:cNvSpPr>
          <p:nvPr/>
        </p:nvSpPr>
        <p:spPr bwMode="auto">
          <a:xfrm>
            <a:off x="-95288" y="706654"/>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6" name="Picture 5">
            <a:extLst>
              <a:ext uri="{FF2B5EF4-FFF2-40B4-BE49-F238E27FC236}">
                <a16:creationId xmlns:a16="http://schemas.microsoft.com/office/drawing/2014/main" id="{C205F0FD-035C-FF2B-B59B-1E4CD9CAADE9}"/>
              </a:ext>
            </a:extLst>
          </p:cNvPr>
          <p:cNvPicPr>
            <a:picLocks noChangeAspect="1"/>
          </p:cNvPicPr>
          <p:nvPr/>
        </p:nvPicPr>
        <p:blipFill>
          <a:blip r:embed="rId4">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pic>
        <p:nvPicPr>
          <p:cNvPr id="9" name="Picture 8">
            <a:extLst>
              <a:ext uri="{FF2B5EF4-FFF2-40B4-BE49-F238E27FC236}">
                <a16:creationId xmlns:a16="http://schemas.microsoft.com/office/drawing/2014/main" id="{A7A74876-4F37-A5A6-ADC8-3CE0AAE8B851}"/>
              </a:ext>
            </a:extLst>
          </p:cNvPr>
          <p:cNvPicPr>
            <a:picLocks noChangeAspect="1"/>
          </p:cNvPicPr>
          <p:nvPr/>
        </p:nvPicPr>
        <p:blipFill>
          <a:blip r:embed="rId5">
            <a:extLst>
              <a:ext uri="{28A0092B-C50C-407E-A947-70E740481C1C}">
                <a14:useLocalDpi xmlns:a14="http://schemas.microsoft.com/office/drawing/2010/main" val="0"/>
              </a:ext>
            </a:extLst>
          </a:blip>
          <a:srcRect t="26999" b="23430"/>
          <a:stretch>
            <a:fillRect/>
          </a:stretch>
        </p:blipFill>
        <p:spPr>
          <a:xfrm>
            <a:off x="2042782" y="1489865"/>
            <a:ext cx="3185265" cy="1578981"/>
          </a:xfrm>
          <a:prstGeom prst="rect">
            <a:avLst/>
          </a:prstGeom>
        </p:spPr>
      </p:pic>
      <p:sp>
        <p:nvSpPr>
          <p:cNvPr id="15" name="TextBox 14">
            <a:extLst>
              <a:ext uri="{FF2B5EF4-FFF2-40B4-BE49-F238E27FC236}">
                <a16:creationId xmlns:a16="http://schemas.microsoft.com/office/drawing/2014/main" id="{05AB3C1C-12A3-9101-DE4A-E4718B62A245}"/>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16" name="Picture 15">
            <a:extLst>
              <a:ext uri="{FF2B5EF4-FFF2-40B4-BE49-F238E27FC236}">
                <a16:creationId xmlns:a16="http://schemas.microsoft.com/office/drawing/2014/main" id="{1C1F4E4F-4874-4584-2168-D53B062EB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24581" name="Text Box 6">
            <a:extLst>
              <a:ext uri="{FF2B5EF4-FFF2-40B4-BE49-F238E27FC236}">
                <a16:creationId xmlns:a16="http://schemas.microsoft.com/office/drawing/2014/main" id="{A5004159-3095-B87A-FD0C-7F4CAF00684A}"/>
              </a:ext>
            </a:extLst>
          </p:cNvPr>
          <p:cNvSpPr txBox="1">
            <a:spLocks noChangeArrowheads="1"/>
          </p:cNvSpPr>
          <p:nvPr/>
        </p:nvSpPr>
        <p:spPr bwMode="auto">
          <a:xfrm>
            <a:off x="2488287" y="3806835"/>
            <a:ext cx="3742927" cy="1015663"/>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To select a zone outside of the first three in the </a:t>
            </a:r>
            <a:r>
              <a:rPr lang="en-US" altLang="en-US" sz="1200" dirty="0" err="1">
                <a:solidFill>
                  <a:schemeClr val="tx1"/>
                </a:solidFill>
              </a:rPr>
              <a:t>fleetmap</a:t>
            </a:r>
            <a:r>
              <a:rPr lang="en-US" altLang="en-US" sz="1200" dirty="0">
                <a:solidFill>
                  <a:schemeClr val="tx1"/>
                </a:solidFill>
              </a:rPr>
              <a:t>, select the ‘Zone’ soft-menu button and use the </a:t>
            </a:r>
            <a:r>
              <a:rPr lang="en-US" sz="1200" dirty="0"/>
              <a:t>“Up and Down Buttons” on the 4-Way Navigation Buttons will allow users to scroll upwards or downwards through the zone list.</a:t>
            </a:r>
            <a:endParaRPr lang="en-US" altLang="en-US" sz="1200" dirty="0">
              <a:solidFill>
                <a:schemeClr val="tx1"/>
              </a:solidFill>
            </a:endParaRPr>
          </a:p>
        </p:txBody>
      </p:sp>
      <p:sp>
        <p:nvSpPr>
          <p:cNvPr id="3" name="Text Box 42">
            <a:extLst>
              <a:ext uri="{FF2B5EF4-FFF2-40B4-BE49-F238E27FC236}">
                <a16:creationId xmlns:a16="http://schemas.microsoft.com/office/drawing/2014/main" id="{111FF7CB-49AB-0FD6-9B2C-EF1152DC46A5}"/>
              </a:ext>
            </a:extLst>
          </p:cNvPr>
          <p:cNvSpPr txBox="1">
            <a:spLocks noChangeArrowheads="1"/>
          </p:cNvSpPr>
          <p:nvPr/>
        </p:nvSpPr>
        <p:spPr bwMode="auto">
          <a:xfrm>
            <a:off x="74267" y="4139040"/>
            <a:ext cx="977900"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Mode Name</a:t>
            </a:r>
          </a:p>
        </p:txBody>
      </p:sp>
      <p:sp>
        <p:nvSpPr>
          <p:cNvPr id="13" name="Text Box 43">
            <a:extLst>
              <a:ext uri="{FF2B5EF4-FFF2-40B4-BE49-F238E27FC236}">
                <a16:creationId xmlns:a16="http://schemas.microsoft.com/office/drawing/2014/main" id="{5221055E-514F-D133-2F6E-B4FFFBF92A53}"/>
              </a:ext>
            </a:extLst>
          </p:cNvPr>
          <p:cNvSpPr txBox="1">
            <a:spLocks noChangeArrowheads="1"/>
          </p:cNvSpPr>
          <p:nvPr/>
        </p:nvSpPr>
        <p:spPr bwMode="auto">
          <a:xfrm>
            <a:off x="17893" y="2487733"/>
            <a:ext cx="947738"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Zone Name</a:t>
            </a:r>
          </a:p>
        </p:txBody>
      </p:sp>
      <p:sp>
        <p:nvSpPr>
          <p:cNvPr id="14" name="Line 65">
            <a:extLst>
              <a:ext uri="{FF2B5EF4-FFF2-40B4-BE49-F238E27FC236}">
                <a16:creationId xmlns:a16="http://schemas.microsoft.com/office/drawing/2014/main" id="{63A507EB-661E-3CD2-0CFB-DA561856B676}"/>
              </a:ext>
            </a:extLst>
          </p:cNvPr>
          <p:cNvSpPr>
            <a:spLocks noChangeShapeType="1"/>
          </p:cNvSpPr>
          <p:nvPr/>
        </p:nvSpPr>
        <p:spPr bwMode="auto">
          <a:xfrm rot="5400000" flipH="1">
            <a:off x="403059" y="2586927"/>
            <a:ext cx="320317" cy="440335"/>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18" name="AutoShape 93">
            <a:extLst>
              <a:ext uri="{FF2B5EF4-FFF2-40B4-BE49-F238E27FC236}">
                <a16:creationId xmlns:a16="http://schemas.microsoft.com/office/drawing/2014/main" id="{CA46D951-9F1D-AA2A-5685-C11D729275A5}"/>
              </a:ext>
            </a:extLst>
          </p:cNvPr>
          <p:cNvSpPr>
            <a:spLocks noChangeArrowheads="1"/>
          </p:cNvSpPr>
          <p:nvPr/>
        </p:nvSpPr>
        <p:spPr bwMode="auto">
          <a:xfrm>
            <a:off x="757818" y="2946400"/>
            <a:ext cx="860655" cy="17421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9" name="AutoShape 93">
            <a:extLst>
              <a:ext uri="{FF2B5EF4-FFF2-40B4-BE49-F238E27FC236}">
                <a16:creationId xmlns:a16="http://schemas.microsoft.com/office/drawing/2014/main" id="{920EE6F8-3317-05B0-32D9-295B897CB742}"/>
              </a:ext>
            </a:extLst>
          </p:cNvPr>
          <p:cNvSpPr>
            <a:spLocks noChangeArrowheads="1"/>
          </p:cNvSpPr>
          <p:nvPr/>
        </p:nvSpPr>
        <p:spPr bwMode="auto">
          <a:xfrm>
            <a:off x="757817" y="3174417"/>
            <a:ext cx="860656" cy="14485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1" name="Text Box 78">
            <a:extLst>
              <a:ext uri="{FF2B5EF4-FFF2-40B4-BE49-F238E27FC236}">
                <a16:creationId xmlns:a16="http://schemas.microsoft.com/office/drawing/2014/main" id="{F8635A66-0E27-500A-6885-E661363C9CDB}"/>
              </a:ext>
            </a:extLst>
          </p:cNvPr>
          <p:cNvSpPr txBox="1">
            <a:spLocks noChangeArrowheads="1"/>
          </p:cNvSpPr>
          <p:nvPr/>
        </p:nvSpPr>
        <p:spPr bwMode="auto">
          <a:xfrm>
            <a:off x="4431322" y="1000724"/>
            <a:ext cx="865943" cy="375487"/>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3-Position</a:t>
            </a:r>
          </a:p>
          <a:p>
            <a:pPr eaLnBrk="1" hangingPunct="1">
              <a:spcBef>
                <a:spcPct val="0"/>
              </a:spcBef>
            </a:pPr>
            <a:r>
              <a:rPr lang="en-US" altLang="en-US" b="1" dirty="0">
                <a:solidFill>
                  <a:schemeClr val="tx1"/>
                </a:solidFill>
              </a:rPr>
              <a:t>Switch</a:t>
            </a:r>
          </a:p>
        </p:txBody>
      </p:sp>
      <p:sp>
        <p:nvSpPr>
          <p:cNvPr id="24" name="Line 65">
            <a:extLst>
              <a:ext uri="{FF2B5EF4-FFF2-40B4-BE49-F238E27FC236}">
                <a16:creationId xmlns:a16="http://schemas.microsoft.com/office/drawing/2014/main" id="{0C9DF9BB-07A5-3274-8245-5FF3CD758994}"/>
              </a:ext>
            </a:extLst>
          </p:cNvPr>
          <p:cNvSpPr>
            <a:spLocks noChangeShapeType="1"/>
          </p:cNvSpPr>
          <p:nvPr/>
        </p:nvSpPr>
        <p:spPr bwMode="auto">
          <a:xfrm rot="5400000" flipH="1" flipV="1">
            <a:off x="4117582" y="1550640"/>
            <a:ext cx="887255" cy="524508"/>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25" name="TextBox 24">
            <a:extLst>
              <a:ext uri="{FF2B5EF4-FFF2-40B4-BE49-F238E27FC236}">
                <a16:creationId xmlns:a16="http://schemas.microsoft.com/office/drawing/2014/main" id="{1C3C3A2B-5B0C-E180-5656-D0779BC2910F}"/>
              </a:ext>
            </a:extLst>
          </p:cNvPr>
          <p:cNvSpPr txBox="1"/>
          <p:nvPr/>
        </p:nvSpPr>
        <p:spPr>
          <a:xfrm>
            <a:off x="738919" y="3448759"/>
            <a:ext cx="385259"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sp>
        <p:nvSpPr>
          <p:cNvPr id="26" name="TextBox 25">
            <a:extLst>
              <a:ext uri="{FF2B5EF4-FFF2-40B4-BE49-F238E27FC236}">
                <a16:creationId xmlns:a16="http://schemas.microsoft.com/office/drawing/2014/main" id="{0DAB384C-CE2B-3638-A234-BD01C26AFE56}"/>
              </a:ext>
            </a:extLst>
          </p:cNvPr>
          <p:cNvSpPr txBox="1"/>
          <p:nvPr/>
        </p:nvSpPr>
        <p:spPr>
          <a:xfrm>
            <a:off x="1009526" y="3448759"/>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7" name="TextBox 26">
            <a:extLst>
              <a:ext uri="{FF2B5EF4-FFF2-40B4-BE49-F238E27FC236}">
                <a16:creationId xmlns:a16="http://schemas.microsoft.com/office/drawing/2014/main" id="{19778D32-6379-C86E-0235-CD3E749A1505}"/>
              </a:ext>
            </a:extLst>
          </p:cNvPr>
          <p:cNvSpPr txBox="1"/>
          <p:nvPr/>
        </p:nvSpPr>
        <p:spPr>
          <a:xfrm>
            <a:off x="1292012" y="3448759"/>
            <a:ext cx="385259" cy="169277"/>
          </a:xfrm>
          <a:prstGeom prst="rect">
            <a:avLst/>
          </a:prstGeom>
          <a:solidFill>
            <a:srgbClr val="404040"/>
          </a:solidFill>
        </p:spPr>
        <p:txBody>
          <a:bodyPr wrap="square" rtlCol="0">
            <a:spAutoFit/>
          </a:bodyPr>
          <a:lstStyle/>
          <a:p>
            <a:r>
              <a:rPr lang="en-US" sz="500" dirty="0">
                <a:solidFill>
                  <a:schemeClr val="bg1"/>
                </a:solidFill>
              </a:rPr>
              <a:t>REKY</a:t>
            </a:r>
            <a:endParaRPr lang="en-US" sz="1000" dirty="0">
              <a:solidFill>
                <a:schemeClr val="bg1"/>
              </a:solidFill>
            </a:endParaRPr>
          </a:p>
        </p:txBody>
      </p:sp>
      <p:sp>
        <p:nvSpPr>
          <p:cNvPr id="29" name="Oval 24">
            <a:extLst>
              <a:ext uri="{FF2B5EF4-FFF2-40B4-BE49-F238E27FC236}">
                <a16:creationId xmlns:a16="http://schemas.microsoft.com/office/drawing/2014/main" id="{E75075F7-052C-B8D3-77A0-CC98F17D0093}"/>
              </a:ext>
            </a:extLst>
          </p:cNvPr>
          <p:cNvSpPr>
            <a:spLocks noChangeArrowheads="1"/>
          </p:cNvSpPr>
          <p:nvPr/>
        </p:nvSpPr>
        <p:spPr bwMode="auto">
          <a:xfrm>
            <a:off x="738919" y="3604813"/>
            <a:ext cx="360326" cy="3141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30" name="Oval 24">
            <a:extLst>
              <a:ext uri="{FF2B5EF4-FFF2-40B4-BE49-F238E27FC236}">
                <a16:creationId xmlns:a16="http://schemas.microsoft.com/office/drawing/2014/main" id="{0D4BD0A6-E619-FAB6-768D-527DBE946ABD}"/>
              </a:ext>
            </a:extLst>
          </p:cNvPr>
          <p:cNvSpPr>
            <a:spLocks noChangeArrowheads="1"/>
          </p:cNvSpPr>
          <p:nvPr/>
        </p:nvSpPr>
        <p:spPr bwMode="auto">
          <a:xfrm rot="19127344">
            <a:off x="3762229" y="2338199"/>
            <a:ext cx="672216" cy="367873"/>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dirty="0"/>
              <a:t>C</a:t>
            </a:r>
          </a:p>
        </p:txBody>
      </p:sp>
      <p:sp>
        <p:nvSpPr>
          <p:cNvPr id="32" name="Text Box 42">
            <a:extLst>
              <a:ext uri="{FF2B5EF4-FFF2-40B4-BE49-F238E27FC236}">
                <a16:creationId xmlns:a16="http://schemas.microsoft.com/office/drawing/2014/main" id="{4C6E45A9-DEA3-0A7A-D21D-E28D7E2C8375}"/>
              </a:ext>
            </a:extLst>
          </p:cNvPr>
          <p:cNvSpPr txBox="1">
            <a:spLocks noChangeArrowheads="1"/>
          </p:cNvSpPr>
          <p:nvPr/>
        </p:nvSpPr>
        <p:spPr bwMode="auto">
          <a:xfrm>
            <a:off x="3102677" y="3102577"/>
            <a:ext cx="1257074" cy="169277"/>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Zone Menu Item</a:t>
            </a:r>
          </a:p>
        </p:txBody>
      </p:sp>
      <p:sp>
        <p:nvSpPr>
          <p:cNvPr id="33" name="Line 65">
            <a:extLst>
              <a:ext uri="{FF2B5EF4-FFF2-40B4-BE49-F238E27FC236}">
                <a16:creationId xmlns:a16="http://schemas.microsoft.com/office/drawing/2014/main" id="{73E33D2F-546C-64CA-FBF2-F0879DA1D176}"/>
              </a:ext>
            </a:extLst>
          </p:cNvPr>
          <p:cNvSpPr>
            <a:spLocks noChangeShapeType="1"/>
          </p:cNvSpPr>
          <p:nvPr/>
        </p:nvSpPr>
        <p:spPr bwMode="auto">
          <a:xfrm rot="5400000" flipH="1" flipV="1">
            <a:off x="1852960" y="2494426"/>
            <a:ext cx="502422" cy="1997016"/>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7" name="Text Box 6">
            <a:extLst>
              <a:ext uri="{FF2B5EF4-FFF2-40B4-BE49-F238E27FC236}">
                <a16:creationId xmlns:a16="http://schemas.microsoft.com/office/drawing/2014/main" id="{00FA9C9E-DFDD-32B3-16AE-47A14E67F615}"/>
              </a:ext>
            </a:extLst>
          </p:cNvPr>
          <p:cNvSpPr txBox="1">
            <a:spLocks noChangeArrowheads="1"/>
          </p:cNvSpPr>
          <p:nvPr/>
        </p:nvSpPr>
        <p:spPr bwMode="auto">
          <a:xfrm>
            <a:off x="5463528" y="1212729"/>
            <a:ext cx="2404508" cy="1200329"/>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To toggle between the first three zones of the </a:t>
            </a:r>
            <a:r>
              <a:rPr lang="en-US" altLang="en-US" sz="1200" dirty="0" err="1">
                <a:solidFill>
                  <a:schemeClr val="tx1"/>
                </a:solidFill>
              </a:rPr>
              <a:t>fleetmap</a:t>
            </a:r>
            <a:r>
              <a:rPr lang="en-US" altLang="en-US" sz="1200" dirty="0">
                <a:solidFill>
                  <a:schemeClr val="tx1"/>
                </a:solidFill>
              </a:rPr>
              <a:t>, move the 3-Position Switch to Position A, B, or C to select Zone 1, 2, or 3 of the radio </a:t>
            </a:r>
            <a:r>
              <a:rPr lang="en-US" altLang="en-US" sz="1200" dirty="0" err="1">
                <a:solidFill>
                  <a:schemeClr val="tx1"/>
                </a:solidFill>
              </a:rPr>
              <a:t>fleetmap</a:t>
            </a:r>
            <a:r>
              <a:rPr lang="en-US" altLang="en-US" sz="1200" dirty="0">
                <a:solidFill>
                  <a:schemeClr val="tx1"/>
                </a:solidFill>
              </a:rPr>
              <a:t>.</a:t>
            </a:r>
          </a:p>
        </p:txBody>
      </p:sp>
      <p:sp>
        <p:nvSpPr>
          <p:cNvPr id="17" name="Line 65">
            <a:extLst>
              <a:ext uri="{FF2B5EF4-FFF2-40B4-BE49-F238E27FC236}">
                <a16:creationId xmlns:a16="http://schemas.microsoft.com/office/drawing/2014/main" id="{75940AB8-814B-0BAE-42EA-E468607CAFFD}"/>
              </a:ext>
            </a:extLst>
          </p:cNvPr>
          <p:cNvSpPr>
            <a:spLocks noChangeShapeType="1"/>
          </p:cNvSpPr>
          <p:nvPr/>
        </p:nvSpPr>
        <p:spPr bwMode="auto">
          <a:xfrm rot="5400000">
            <a:off x="172859" y="3436856"/>
            <a:ext cx="805663" cy="672307"/>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8" name="TextBox 7">
            <a:extLst>
              <a:ext uri="{FF2B5EF4-FFF2-40B4-BE49-F238E27FC236}">
                <a16:creationId xmlns:a16="http://schemas.microsoft.com/office/drawing/2014/main" id="{121515DB-F847-907B-D864-9699C107A511}"/>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74301F0A-5B44-E916-CBF8-E2504E1DC569}"/>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55158540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CAE4F-F718-579C-9F3B-DD931B3B3D53}"/>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892F8FB0-7F51-68DD-1A42-EF1AD9A972AF}"/>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3" name="Rectangle 15">
            <a:extLst>
              <a:ext uri="{FF2B5EF4-FFF2-40B4-BE49-F238E27FC236}">
                <a16:creationId xmlns:a16="http://schemas.microsoft.com/office/drawing/2014/main" id="{110F98B8-1449-3947-E2FD-BDC5A301B20A}"/>
              </a:ext>
            </a:extLst>
          </p:cNvPr>
          <p:cNvSpPr>
            <a:spLocks noGrp="1" noChangeAspect="1" noChangeArrowheads="1"/>
          </p:cNvSpPr>
          <p:nvPr>
            <p:ph type="title"/>
          </p:nvPr>
        </p:nvSpPr>
        <p:spPr/>
        <p:txBody>
          <a:bodyPr/>
          <a:lstStyle/>
          <a:p>
            <a:pPr eaLnBrk="1" hangingPunct="1">
              <a:spcAft>
                <a:spcPct val="25000"/>
              </a:spcAft>
            </a:pPr>
            <a:r>
              <a:rPr lang="en-US" altLang="en-US" dirty="0"/>
              <a:t>Changing Zones or Channels</a:t>
            </a:r>
          </a:p>
        </p:txBody>
      </p:sp>
      <p:sp>
        <p:nvSpPr>
          <p:cNvPr id="24585" name="Text Box 17">
            <a:extLst>
              <a:ext uri="{FF2B5EF4-FFF2-40B4-BE49-F238E27FC236}">
                <a16:creationId xmlns:a16="http://schemas.microsoft.com/office/drawing/2014/main" id="{980C48CA-2AE5-F040-45A5-3B920E521E43}"/>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4" name="TextBox 3">
            <a:extLst>
              <a:ext uri="{FF2B5EF4-FFF2-40B4-BE49-F238E27FC236}">
                <a16:creationId xmlns:a16="http://schemas.microsoft.com/office/drawing/2014/main" id="{B7F182D4-F716-A180-0009-FDBC7D04C4A9}"/>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 name="TextBox 1">
            <a:extLst>
              <a:ext uri="{FF2B5EF4-FFF2-40B4-BE49-F238E27FC236}">
                <a16:creationId xmlns:a16="http://schemas.microsoft.com/office/drawing/2014/main" id="{E3FA9C70-3777-7ED2-738D-09F7B63F3AE5}"/>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5" name="Rectangle 2">
            <a:extLst>
              <a:ext uri="{FF2B5EF4-FFF2-40B4-BE49-F238E27FC236}">
                <a16:creationId xmlns:a16="http://schemas.microsoft.com/office/drawing/2014/main" id="{5E6E9C3A-7D54-04C0-5600-3E2B2DF63B63}"/>
              </a:ext>
            </a:extLst>
          </p:cNvPr>
          <p:cNvSpPr>
            <a:spLocks noChangeArrowheads="1"/>
          </p:cNvSpPr>
          <p:nvPr/>
        </p:nvSpPr>
        <p:spPr bwMode="auto">
          <a:xfrm>
            <a:off x="-17893" y="706654"/>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6" name="Picture 5">
            <a:extLst>
              <a:ext uri="{FF2B5EF4-FFF2-40B4-BE49-F238E27FC236}">
                <a16:creationId xmlns:a16="http://schemas.microsoft.com/office/drawing/2014/main" id="{7BD9A079-C88D-02CC-6775-C381387FD2EE}"/>
              </a:ext>
            </a:extLst>
          </p:cNvPr>
          <p:cNvPicPr>
            <a:picLocks noChangeAspect="1"/>
          </p:cNvPicPr>
          <p:nvPr/>
        </p:nvPicPr>
        <p:blipFill>
          <a:blip r:embed="rId4">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pic>
        <p:nvPicPr>
          <p:cNvPr id="9" name="Picture 8">
            <a:extLst>
              <a:ext uri="{FF2B5EF4-FFF2-40B4-BE49-F238E27FC236}">
                <a16:creationId xmlns:a16="http://schemas.microsoft.com/office/drawing/2014/main" id="{E44056D3-BA05-6076-0E0A-BCE74F13B404}"/>
              </a:ext>
            </a:extLst>
          </p:cNvPr>
          <p:cNvPicPr>
            <a:picLocks noChangeAspect="1"/>
          </p:cNvPicPr>
          <p:nvPr/>
        </p:nvPicPr>
        <p:blipFill>
          <a:blip r:embed="rId5">
            <a:extLst>
              <a:ext uri="{28A0092B-C50C-407E-A947-70E740481C1C}">
                <a14:useLocalDpi xmlns:a14="http://schemas.microsoft.com/office/drawing/2010/main" val="0"/>
              </a:ext>
            </a:extLst>
          </a:blip>
          <a:srcRect t="26999" b="23430"/>
          <a:stretch>
            <a:fillRect/>
          </a:stretch>
        </p:blipFill>
        <p:spPr>
          <a:xfrm>
            <a:off x="2042782" y="1489865"/>
            <a:ext cx="3185265" cy="1578981"/>
          </a:xfrm>
          <a:prstGeom prst="rect">
            <a:avLst/>
          </a:prstGeom>
        </p:spPr>
      </p:pic>
      <p:sp>
        <p:nvSpPr>
          <p:cNvPr id="15" name="TextBox 14">
            <a:extLst>
              <a:ext uri="{FF2B5EF4-FFF2-40B4-BE49-F238E27FC236}">
                <a16:creationId xmlns:a16="http://schemas.microsoft.com/office/drawing/2014/main" id="{81678961-E40C-0FB1-C6BB-E79DD5F6B648}"/>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16" name="Picture 15">
            <a:extLst>
              <a:ext uri="{FF2B5EF4-FFF2-40B4-BE49-F238E27FC236}">
                <a16:creationId xmlns:a16="http://schemas.microsoft.com/office/drawing/2014/main" id="{01AF697F-C485-E691-22C5-3668B06467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24581" name="Text Box 6">
            <a:extLst>
              <a:ext uri="{FF2B5EF4-FFF2-40B4-BE49-F238E27FC236}">
                <a16:creationId xmlns:a16="http://schemas.microsoft.com/office/drawing/2014/main" id="{CE39D7E0-F053-8955-15C3-F54C2C2E4DB9}"/>
              </a:ext>
            </a:extLst>
          </p:cNvPr>
          <p:cNvSpPr txBox="1">
            <a:spLocks noChangeArrowheads="1"/>
          </p:cNvSpPr>
          <p:nvPr/>
        </p:nvSpPr>
        <p:spPr bwMode="auto">
          <a:xfrm>
            <a:off x="3817593" y="3649046"/>
            <a:ext cx="2820907" cy="646331"/>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Use the Channel/Mode Select Knob to change the selected mode/channel within the selected zone.</a:t>
            </a:r>
          </a:p>
        </p:txBody>
      </p:sp>
      <p:sp>
        <p:nvSpPr>
          <p:cNvPr id="3" name="Text Box 42">
            <a:extLst>
              <a:ext uri="{FF2B5EF4-FFF2-40B4-BE49-F238E27FC236}">
                <a16:creationId xmlns:a16="http://schemas.microsoft.com/office/drawing/2014/main" id="{1BA38D3C-DFF1-0BE6-6988-4FF6F73ACFD6}"/>
              </a:ext>
            </a:extLst>
          </p:cNvPr>
          <p:cNvSpPr txBox="1">
            <a:spLocks noChangeArrowheads="1"/>
          </p:cNvSpPr>
          <p:nvPr/>
        </p:nvSpPr>
        <p:spPr bwMode="auto">
          <a:xfrm>
            <a:off x="74267" y="4139040"/>
            <a:ext cx="977900"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Mode Name</a:t>
            </a:r>
          </a:p>
        </p:txBody>
      </p:sp>
      <p:sp>
        <p:nvSpPr>
          <p:cNvPr id="13" name="Text Box 43">
            <a:extLst>
              <a:ext uri="{FF2B5EF4-FFF2-40B4-BE49-F238E27FC236}">
                <a16:creationId xmlns:a16="http://schemas.microsoft.com/office/drawing/2014/main" id="{0F244AAD-DE06-7610-7379-465E41A38F19}"/>
              </a:ext>
            </a:extLst>
          </p:cNvPr>
          <p:cNvSpPr txBox="1">
            <a:spLocks noChangeArrowheads="1"/>
          </p:cNvSpPr>
          <p:nvPr/>
        </p:nvSpPr>
        <p:spPr bwMode="auto">
          <a:xfrm>
            <a:off x="17893" y="2487733"/>
            <a:ext cx="947738"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Zone Name</a:t>
            </a:r>
          </a:p>
        </p:txBody>
      </p:sp>
      <p:sp>
        <p:nvSpPr>
          <p:cNvPr id="14" name="Line 65">
            <a:extLst>
              <a:ext uri="{FF2B5EF4-FFF2-40B4-BE49-F238E27FC236}">
                <a16:creationId xmlns:a16="http://schemas.microsoft.com/office/drawing/2014/main" id="{C205FD25-4C26-B5CA-E9E1-42254EA7A6EF}"/>
              </a:ext>
            </a:extLst>
          </p:cNvPr>
          <p:cNvSpPr>
            <a:spLocks noChangeShapeType="1"/>
          </p:cNvSpPr>
          <p:nvPr/>
        </p:nvSpPr>
        <p:spPr bwMode="auto">
          <a:xfrm rot="5400000" flipH="1">
            <a:off x="403059" y="2586927"/>
            <a:ext cx="320317" cy="440335"/>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24" name="Line 65">
            <a:extLst>
              <a:ext uri="{FF2B5EF4-FFF2-40B4-BE49-F238E27FC236}">
                <a16:creationId xmlns:a16="http://schemas.microsoft.com/office/drawing/2014/main" id="{A2D4A79E-7C62-3003-119D-819F3AF86D98}"/>
              </a:ext>
            </a:extLst>
          </p:cNvPr>
          <p:cNvSpPr>
            <a:spLocks noChangeShapeType="1"/>
          </p:cNvSpPr>
          <p:nvPr/>
        </p:nvSpPr>
        <p:spPr bwMode="auto">
          <a:xfrm rot="5400000" flipH="1" flipV="1">
            <a:off x="1476479" y="1179544"/>
            <a:ext cx="511475" cy="643250"/>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34" name="Line 75">
            <a:extLst>
              <a:ext uri="{FF2B5EF4-FFF2-40B4-BE49-F238E27FC236}">
                <a16:creationId xmlns:a16="http://schemas.microsoft.com/office/drawing/2014/main" id="{930C53D1-4DCC-A9BE-2E10-D1F17B22CCAC}"/>
              </a:ext>
            </a:extLst>
          </p:cNvPr>
          <p:cNvSpPr>
            <a:spLocks noChangeShapeType="1"/>
          </p:cNvSpPr>
          <p:nvPr/>
        </p:nvSpPr>
        <p:spPr bwMode="auto">
          <a:xfrm rot="-5400000" flipH="1">
            <a:off x="2449136" y="1234700"/>
            <a:ext cx="969131" cy="99059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7" name="Oval 76">
            <a:extLst>
              <a:ext uri="{FF2B5EF4-FFF2-40B4-BE49-F238E27FC236}">
                <a16:creationId xmlns:a16="http://schemas.microsoft.com/office/drawing/2014/main" id="{F3DC6D22-7971-5E80-5C71-B53C02227B32}"/>
              </a:ext>
            </a:extLst>
          </p:cNvPr>
          <p:cNvSpPr>
            <a:spLocks noChangeArrowheads="1"/>
          </p:cNvSpPr>
          <p:nvPr/>
        </p:nvSpPr>
        <p:spPr bwMode="auto">
          <a:xfrm>
            <a:off x="904727" y="1637330"/>
            <a:ext cx="505863" cy="511474"/>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38" name="Oval 77">
            <a:extLst>
              <a:ext uri="{FF2B5EF4-FFF2-40B4-BE49-F238E27FC236}">
                <a16:creationId xmlns:a16="http://schemas.microsoft.com/office/drawing/2014/main" id="{45E56422-9834-78CF-51ED-37734B36EDA0}"/>
              </a:ext>
            </a:extLst>
          </p:cNvPr>
          <p:cNvSpPr>
            <a:spLocks noChangeArrowheads="1"/>
          </p:cNvSpPr>
          <p:nvPr/>
        </p:nvSpPr>
        <p:spPr bwMode="auto">
          <a:xfrm>
            <a:off x="3264334" y="2121838"/>
            <a:ext cx="678114" cy="68690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1" name="Text Box 78">
            <a:extLst>
              <a:ext uri="{FF2B5EF4-FFF2-40B4-BE49-F238E27FC236}">
                <a16:creationId xmlns:a16="http://schemas.microsoft.com/office/drawing/2014/main" id="{1F621DF6-2949-8217-D8C5-A5FA919159FE}"/>
              </a:ext>
            </a:extLst>
          </p:cNvPr>
          <p:cNvSpPr txBox="1">
            <a:spLocks noChangeArrowheads="1"/>
          </p:cNvSpPr>
          <p:nvPr/>
        </p:nvSpPr>
        <p:spPr bwMode="auto">
          <a:xfrm>
            <a:off x="1905000" y="877314"/>
            <a:ext cx="1149674" cy="375487"/>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Channel/Mode</a:t>
            </a:r>
          </a:p>
          <a:p>
            <a:pPr eaLnBrk="1" hangingPunct="1">
              <a:spcBef>
                <a:spcPct val="0"/>
              </a:spcBef>
            </a:pPr>
            <a:r>
              <a:rPr lang="en-US" altLang="en-US" b="1" dirty="0">
                <a:solidFill>
                  <a:schemeClr val="tx1"/>
                </a:solidFill>
              </a:rPr>
              <a:t> Select Knob</a:t>
            </a:r>
          </a:p>
        </p:txBody>
      </p:sp>
      <p:sp>
        <p:nvSpPr>
          <p:cNvPr id="39" name="TextBox 38">
            <a:extLst>
              <a:ext uri="{FF2B5EF4-FFF2-40B4-BE49-F238E27FC236}">
                <a16:creationId xmlns:a16="http://schemas.microsoft.com/office/drawing/2014/main" id="{3CF44FE0-79D5-79CE-8B6D-89B7A2C68162}"/>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40" name="Picture 39">
            <a:extLst>
              <a:ext uri="{FF2B5EF4-FFF2-40B4-BE49-F238E27FC236}">
                <a16:creationId xmlns:a16="http://schemas.microsoft.com/office/drawing/2014/main" id="{112327DF-249A-8ECB-2144-0E32E4A0A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41" name="TextBox 40">
            <a:extLst>
              <a:ext uri="{FF2B5EF4-FFF2-40B4-BE49-F238E27FC236}">
                <a16:creationId xmlns:a16="http://schemas.microsoft.com/office/drawing/2014/main" id="{C2327A61-5A61-B258-B9F8-1134714E2B99}"/>
              </a:ext>
            </a:extLst>
          </p:cNvPr>
          <p:cNvSpPr txBox="1"/>
          <p:nvPr/>
        </p:nvSpPr>
        <p:spPr>
          <a:xfrm>
            <a:off x="738919" y="3448759"/>
            <a:ext cx="385259"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sp>
        <p:nvSpPr>
          <p:cNvPr id="42" name="TextBox 41">
            <a:extLst>
              <a:ext uri="{FF2B5EF4-FFF2-40B4-BE49-F238E27FC236}">
                <a16:creationId xmlns:a16="http://schemas.microsoft.com/office/drawing/2014/main" id="{BAA8FB9F-3175-9858-2740-32BD42B22EFC}"/>
              </a:ext>
            </a:extLst>
          </p:cNvPr>
          <p:cNvSpPr txBox="1"/>
          <p:nvPr/>
        </p:nvSpPr>
        <p:spPr>
          <a:xfrm>
            <a:off x="1006694" y="3447565"/>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43" name="TextBox 42">
            <a:extLst>
              <a:ext uri="{FF2B5EF4-FFF2-40B4-BE49-F238E27FC236}">
                <a16:creationId xmlns:a16="http://schemas.microsoft.com/office/drawing/2014/main" id="{FD304D42-6346-9C5C-4218-5EA792F9F903}"/>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a:solidFill>
                  <a:schemeClr val="bg1"/>
                </a:solidFill>
              </a:rPr>
              <a:t>REKY</a:t>
            </a:r>
            <a:endParaRPr lang="en-US" sz="1000" dirty="0">
              <a:solidFill>
                <a:schemeClr val="bg1"/>
              </a:solidFill>
            </a:endParaRPr>
          </a:p>
        </p:txBody>
      </p:sp>
      <p:sp>
        <p:nvSpPr>
          <p:cNvPr id="18" name="AutoShape 93">
            <a:extLst>
              <a:ext uri="{FF2B5EF4-FFF2-40B4-BE49-F238E27FC236}">
                <a16:creationId xmlns:a16="http://schemas.microsoft.com/office/drawing/2014/main" id="{38438F91-D42B-F2BB-5742-5BA46BE2C13B}"/>
              </a:ext>
            </a:extLst>
          </p:cNvPr>
          <p:cNvSpPr>
            <a:spLocks noChangeArrowheads="1"/>
          </p:cNvSpPr>
          <p:nvPr/>
        </p:nvSpPr>
        <p:spPr bwMode="auto">
          <a:xfrm>
            <a:off x="757818" y="2946400"/>
            <a:ext cx="860655" cy="17421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9" name="AutoShape 93">
            <a:extLst>
              <a:ext uri="{FF2B5EF4-FFF2-40B4-BE49-F238E27FC236}">
                <a16:creationId xmlns:a16="http://schemas.microsoft.com/office/drawing/2014/main" id="{9C8AA676-3887-476F-5E74-82DECE56D7C9}"/>
              </a:ext>
            </a:extLst>
          </p:cNvPr>
          <p:cNvSpPr>
            <a:spLocks noChangeArrowheads="1"/>
          </p:cNvSpPr>
          <p:nvPr/>
        </p:nvSpPr>
        <p:spPr bwMode="auto">
          <a:xfrm>
            <a:off x="757817" y="3174417"/>
            <a:ext cx="860656" cy="14485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7" name="Line 65">
            <a:extLst>
              <a:ext uri="{FF2B5EF4-FFF2-40B4-BE49-F238E27FC236}">
                <a16:creationId xmlns:a16="http://schemas.microsoft.com/office/drawing/2014/main" id="{ED368078-E0E9-6169-3E31-31A415916B55}"/>
              </a:ext>
            </a:extLst>
          </p:cNvPr>
          <p:cNvSpPr>
            <a:spLocks noChangeShapeType="1"/>
          </p:cNvSpPr>
          <p:nvPr/>
        </p:nvSpPr>
        <p:spPr bwMode="auto">
          <a:xfrm rot="5400000">
            <a:off x="172859" y="3436856"/>
            <a:ext cx="805663" cy="672307"/>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8" name="TextBox 7">
            <a:extLst>
              <a:ext uri="{FF2B5EF4-FFF2-40B4-BE49-F238E27FC236}">
                <a16:creationId xmlns:a16="http://schemas.microsoft.com/office/drawing/2014/main" id="{98F3ACBA-C163-2AF1-E537-DC9B3EA5EE5B}"/>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9E41DC65-6B85-25C9-9482-1C691B2BB6BC}"/>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3448995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93A75-AC94-85FA-C349-5893856DA1E3}"/>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DC75EDD4-C99E-94F7-D4C8-D0377369113E}"/>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3" name="Rectangle 15">
            <a:extLst>
              <a:ext uri="{FF2B5EF4-FFF2-40B4-BE49-F238E27FC236}">
                <a16:creationId xmlns:a16="http://schemas.microsoft.com/office/drawing/2014/main" id="{18145B72-18C8-1DF4-36E5-40FBF8E32931}"/>
              </a:ext>
            </a:extLst>
          </p:cNvPr>
          <p:cNvSpPr>
            <a:spLocks noGrp="1" noChangeAspect="1" noChangeArrowheads="1"/>
          </p:cNvSpPr>
          <p:nvPr>
            <p:ph type="title"/>
          </p:nvPr>
        </p:nvSpPr>
        <p:spPr/>
        <p:txBody>
          <a:bodyPr/>
          <a:lstStyle/>
          <a:p>
            <a:pPr eaLnBrk="1" hangingPunct="1">
              <a:spcAft>
                <a:spcPct val="25000"/>
              </a:spcAft>
            </a:pPr>
            <a:r>
              <a:rPr lang="en-US" altLang="en-US" dirty="0"/>
              <a:t>Keypad/Control Lock</a:t>
            </a:r>
          </a:p>
        </p:txBody>
      </p:sp>
      <p:sp>
        <p:nvSpPr>
          <p:cNvPr id="24585" name="Text Box 17">
            <a:extLst>
              <a:ext uri="{FF2B5EF4-FFF2-40B4-BE49-F238E27FC236}">
                <a16:creationId xmlns:a16="http://schemas.microsoft.com/office/drawing/2014/main" id="{5872EE7A-1215-F6A3-AF39-CB4A6772434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4" name="TextBox 3">
            <a:extLst>
              <a:ext uri="{FF2B5EF4-FFF2-40B4-BE49-F238E27FC236}">
                <a16:creationId xmlns:a16="http://schemas.microsoft.com/office/drawing/2014/main" id="{08115793-1369-6568-95D5-2061DE7198B2}"/>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 name="TextBox 1">
            <a:extLst>
              <a:ext uri="{FF2B5EF4-FFF2-40B4-BE49-F238E27FC236}">
                <a16:creationId xmlns:a16="http://schemas.microsoft.com/office/drawing/2014/main" id="{C0670F91-96A5-C3AC-5C6C-11AA524EC75E}"/>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5" name="Rectangle 2">
            <a:extLst>
              <a:ext uri="{FF2B5EF4-FFF2-40B4-BE49-F238E27FC236}">
                <a16:creationId xmlns:a16="http://schemas.microsoft.com/office/drawing/2014/main" id="{23F0C4CB-43AD-9785-3236-8E360685C619}"/>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6" name="Picture 5">
            <a:extLst>
              <a:ext uri="{FF2B5EF4-FFF2-40B4-BE49-F238E27FC236}">
                <a16:creationId xmlns:a16="http://schemas.microsoft.com/office/drawing/2014/main" id="{2E7B1ED3-8B8F-4BFE-422C-A2D11B3373B6}"/>
              </a:ext>
            </a:extLst>
          </p:cNvPr>
          <p:cNvPicPr>
            <a:picLocks noChangeAspect="1"/>
          </p:cNvPicPr>
          <p:nvPr/>
        </p:nvPicPr>
        <p:blipFill>
          <a:blip r:embed="rId4">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7" name="Oval 82">
            <a:extLst>
              <a:ext uri="{FF2B5EF4-FFF2-40B4-BE49-F238E27FC236}">
                <a16:creationId xmlns:a16="http://schemas.microsoft.com/office/drawing/2014/main" id="{0F5D4097-DB1D-7857-F6D5-E1954958ACFB}"/>
              </a:ext>
            </a:extLst>
          </p:cNvPr>
          <p:cNvSpPr>
            <a:spLocks noChangeArrowheads="1"/>
          </p:cNvSpPr>
          <p:nvPr/>
        </p:nvSpPr>
        <p:spPr bwMode="auto">
          <a:xfrm>
            <a:off x="869558" y="2035467"/>
            <a:ext cx="524707" cy="404405"/>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Line 83">
            <a:extLst>
              <a:ext uri="{FF2B5EF4-FFF2-40B4-BE49-F238E27FC236}">
                <a16:creationId xmlns:a16="http://schemas.microsoft.com/office/drawing/2014/main" id="{A0E2F797-E744-4A3B-F92B-BD70FFB56806}"/>
              </a:ext>
            </a:extLst>
          </p:cNvPr>
          <p:cNvSpPr>
            <a:spLocks noChangeShapeType="1"/>
          </p:cNvSpPr>
          <p:nvPr/>
        </p:nvSpPr>
        <p:spPr bwMode="auto">
          <a:xfrm rot="-5400000">
            <a:off x="831457" y="1581050"/>
            <a:ext cx="778660" cy="130174"/>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9" name="Picture 8">
            <a:extLst>
              <a:ext uri="{FF2B5EF4-FFF2-40B4-BE49-F238E27FC236}">
                <a16:creationId xmlns:a16="http://schemas.microsoft.com/office/drawing/2014/main" id="{2B3E71E5-4D11-04D1-641B-745A51747E99}"/>
              </a:ext>
            </a:extLst>
          </p:cNvPr>
          <p:cNvPicPr>
            <a:picLocks noChangeAspect="1"/>
          </p:cNvPicPr>
          <p:nvPr/>
        </p:nvPicPr>
        <p:blipFill>
          <a:blip r:embed="rId5">
            <a:extLst>
              <a:ext uri="{28A0092B-C50C-407E-A947-70E740481C1C}">
                <a14:useLocalDpi xmlns:a14="http://schemas.microsoft.com/office/drawing/2010/main" val="0"/>
              </a:ext>
            </a:extLst>
          </a:blip>
          <a:srcRect t="26999" b="23430"/>
          <a:stretch>
            <a:fillRect/>
          </a:stretch>
        </p:blipFill>
        <p:spPr>
          <a:xfrm>
            <a:off x="2042782" y="1489865"/>
            <a:ext cx="3185265" cy="1578981"/>
          </a:xfrm>
          <a:prstGeom prst="rect">
            <a:avLst/>
          </a:prstGeom>
        </p:spPr>
      </p:pic>
      <p:sp>
        <p:nvSpPr>
          <p:cNvPr id="10" name="Oval 82">
            <a:extLst>
              <a:ext uri="{FF2B5EF4-FFF2-40B4-BE49-F238E27FC236}">
                <a16:creationId xmlns:a16="http://schemas.microsoft.com/office/drawing/2014/main" id="{63EAD245-152C-25D1-0B10-102D1059C431}"/>
              </a:ext>
            </a:extLst>
          </p:cNvPr>
          <p:cNvSpPr>
            <a:spLocks noChangeArrowheads="1"/>
          </p:cNvSpPr>
          <p:nvPr/>
        </p:nvSpPr>
        <p:spPr bwMode="auto">
          <a:xfrm>
            <a:off x="3390900" y="2567956"/>
            <a:ext cx="438150" cy="404064"/>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1" name="Line 83">
            <a:extLst>
              <a:ext uri="{FF2B5EF4-FFF2-40B4-BE49-F238E27FC236}">
                <a16:creationId xmlns:a16="http://schemas.microsoft.com/office/drawing/2014/main" id="{669EFB19-37D7-B839-4C1F-6C378DE3E2A4}"/>
              </a:ext>
            </a:extLst>
          </p:cNvPr>
          <p:cNvSpPr>
            <a:spLocks noChangeShapeType="1"/>
          </p:cNvSpPr>
          <p:nvPr/>
        </p:nvSpPr>
        <p:spPr bwMode="auto">
          <a:xfrm rot="-5400000" flipV="1">
            <a:off x="1913701" y="1139001"/>
            <a:ext cx="1430395" cy="165100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2" name="Text Box 96">
            <a:extLst>
              <a:ext uri="{FF2B5EF4-FFF2-40B4-BE49-F238E27FC236}">
                <a16:creationId xmlns:a16="http://schemas.microsoft.com/office/drawing/2014/main" id="{02C22E7A-1050-47E7-C7C9-3F08EF2377B4}"/>
              </a:ext>
            </a:extLst>
          </p:cNvPr>
          <p:cNvSpPr txBox="1">
            <a:spLocks noChangeArrowheads="1"/>
          </p:cNvSpPr>
          <p:nvPr/>
        </p:nvSpPr>
        <p:spPr bwMode="auto">
          <a:xfrm>
            <a:off x="977897" y="873816"/>
            <a:ext cx="1651001" cy="375487"/>
          </a:xfrm>
          <a:prstGeom prst="rect">
            <a:avLst/>
          </a:prstGeom>
          <a:solidFill>
            <a:srgbClr val="FFC000"/>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2-Position</a:t>
            </a:r>
          </a:p>
          <a:p>
            <a:pPr eaLnBrk="1" hangingPunct="1">
              <a:spcBef>
                <a:spcPct val="0"/>
              </a:spcBef>
            </a:pPr>
            <a:r>
              <a:rPr lang="en-US" altLang="en-US" b="1" dirty="0">
                <a:solidFill>
                  <a:schemeClr val="tx1"/>
                </a:solidFill>
              </a:rPr>
              <a:t>Concentric Switch</a:t>
            </a:r>
          </a:p>
        </p:txBody>
      </p:sp>
      <p:sp>
        <p:nvSpPr>
          <p:cNvPr id="15" name="TextBox 14">
            <a:extLst>
              <a:ext uri="{FF2B5EF4-FFF2-40B4-BE49-F238E27FC236}">
                <a16:creationId xmlns:a16="http://schemas.microsoft.com/office/drawing/2014/main" id="{CBDCE84C-FAE8-D530-DBFE-753E0D40EBF6}"/>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6" name="Picture 15">
            <a:extLst>
              <a:ext uri="{FF2B5EF4-FFF2-40B4-BE49-F238E27FC236}">
                <a16:creationId xmlns:a16="http://schemas.microsoft.com/office/drawing/2014/main" id="{091FBF05-9C8C-F22E-2817-55298A5D24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24581" name="Text Box 6">
            <a:extLst>
              <a:ext uri="{FF2B5EF4-FFF2-40B4-BE49-F238E27FC236}">
                <a16:creationId xmlns:a16="http://schemas.microsoft.com/office/drawing/2014/main" id="{FEC55E34-A3E2-A5FA-E0E2-A78B905B4604}"/>
              </a:ext>
            </a:extLst>
          </p:cNvPr>
          <p:cNvSpPr txBox="1">
            <a:spLocks noChangeArrowheads="1"/>
          </p:cNvSpPr>
          <p:nvPr/>
        </p:nvSpPr>
        <p:spPr bwMode="auto">
          <a:xfrm>
            <a:off x="4729587" y="836186"/>
            <a:ext cx="3406775" cy="1846659"/>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The APX Portable controls can be locked to prevent accidental an accidental button press using the 2-Position Concentric Switch, located beneath the Channel Selector Knob.</a:t>
            </a:r>
            <a:endParaRPr lang="en-US" altLang="en-US" sz="1200" i="1" dirty="0">
              <a:solidFill>
                <a:schemeClr val="tx1"/>
              </a:solidFill>
            </a:endParaRPr>
          </a:p>
          <a:p>
            <a:pPr algn="l" eaLnBrk="1" hangingPunct="1">
              <a:spcBef>
                <a:spcPct val="0"/>
              </a:spcBef>
              <a:spcAft>
                <a:spcPct val="25000"/>
              </a:spcAft>
            </a:pPr>
            <a:r>
              <a:rPr lang="en-US" altLang="en-US" sz="1200" dirty="0">
                <a:solidFill>
                  <a:schemeClr val="tx1"/>
                </a:solidFill>
              </a:rPr>
              <a:t>       - Position the switch on this icon to lock the buttons.</a:t>
            </a:r>
          </a:p>
          <a:p>
            <a:pPr algn="l" eaLnBrk="1" hangingPunct="1">
              <a:spcBef>
                <a:spcPct val="0"/>
              </a:spcBef>
              <a:spcAft>
                <a:spcPct val="25000"/>
              </a:spcAft>
            </a:pPr>
            <a:r>
              <a:rPr lang="en-US" altLang="en-US" sz="1200" dirty="0">
                <a:solidFill>
                  <a:schemeClr val="tx1"/>
                </a:solidFill>
              </a:rPr>
              <a:t>       - Position the switch on this icon to unlock the buttons.</a:t>
            </a:r>
          </a:p>
        </p:txBody>
      </p:sp>
      <p:pic>
        <p:nvPicPr>
          <p:cNvPr id="3" name="Picture 2">
            <a:extLst>
              <a:ext uri="{FF2B5EF4-FFF2-40B4-BE49-F238E27FC236}">
                <a16:creationId xmlns:a16="http://schemas.microsoft.com/office/drawing/2014/main" id="{D5131D37-01E6-64FE-4BE1-F651CFBF04A0}"/>
              </a:ext>
            </a:extLst>
          </p:cNvPr>
          <p:cNvPicPr>
            <a:picLocks noChangeAspect="1"/>
          </p:cNvPicPr>
          <p:nvPr/>
        </p:nvPicPr>
        <p:blipFill>
          <a:blip r:embed="rId5">
            <a:extLst>
              <a:ext uri="{28A0092B-C50C-407E-A947-70E740481C1C}">
                <a14:useLocalDpi xmlns:a14="http://schemas.microsoft.com/office/drawing/2010/main" val="0"/>
              </a:ext>
            </a:extLst>
          </a:blip>
          <a:srcRect l="49613" t="62960" r="47546" b="33752"/>
          <a:stretch>
            <a:fillRect/>
          </a:stretch>
        </p:blipFill>
        <p:spPr>
          <a:xfrm>
            <a:off x="4830393" y="1817941"/>
            <a:ext cx="194041" cy="273885"/>
          </a:xfrm>
          <a:prstGeom prst="rect">
            <a:avLst/>
          </a:prstGeom>
        </p:spPr>
      </p:pic>
      <p:pic>
        <p:nvPicPr>
          <p:cNvPr id="13" name="Picture 12">
            <a:extLst>
              <a:ext uri="{FF2B5EF4-FFF2-40B4-BE49-F238E27FC236}">
                <a16:creationId xmlns:a16="http://schemas.microsoft.com/office/drawing/2014/main" id="{77979538-4D51-4673-491E-9FAD4C8C5D0B}"/>
              </a:ext>
            </a:extLst>
          </p:cNvPr>
          <p:cNvPicPr>
            <a:picLocks noChangeAspect="1"/>
          </p:cNvPicPr>
          <p:nvPr/>
        </p:nvPicPr>
        <p:blipFill>
          <a:blip r:embed="rId5">
            <a:extLst>
              <a:ext uri="{28A0092B-C50C-407E-A947-70E740481C1C}">
                <a14:useLocalDpi xmlns:a14="http://schemas.microsoft.com/office/drawing/2010/main" val="0"/>
              </a:ext>
            </a:extLst>
          </a:blip>
          <a:srcRect l="46548" t="63603" r="50611" b="34355"/>
          <a:stretch>
            <a:fillRect/>
          </a:stretch>
        </p:blipFill>
        <p:spPr>
          <a:xfrm>
            <a:off x="4794250" y="2318802"/>
            <a:ext cx="253340" cy="222138"/>
          </a:xfrm>
          <a:prstGeom prst="rect">
            <a:avLst/>
          </a:prstGeom>
        </p:spPr>
      </p:pic>
      <p:sp>
        <p:nvSpPr>
          <p:cNvPr id="17" name="Text Box 3">
            <a:extLst>
              <a:ext uri="{FF2B5EF4-FFF2-40B4-BE49-F238E27FC236}">
                <a16:creationId xmlns:a16="http://schemas.microsoft.com/office/drawing/2014/main" id="{529D879E-AE2B-FB77-D5FD-449499CC76B3}"/>
              </a:ext>
            </a:extLst>
          </p:cNvPr>
          <p:cNvSpPr txBox="1">
            <a:spLocks noChangeArrowheads="1"/>
          </p:cNvSpPr>
          <p:nvPr/>
        </p:nvSpPr>
        <p:spPr bwMode="auto">
          <a:xfrm>
            <a:off x="4264453" y="3718976"/>
            <a:ext cx="3498850" cy="1912062"/>
          </a:xfrm>
          <a:prstGeom prst="rect">
            <a:avLst/>
          </a:prstGeom>
          <a:solidFill>
            <a:srgbClr val="EAEAEA"/>
          </a:solidFill>
          <a:ln w="19050">
            <a:solidFill>
              <a:schemeClr val="accent2"/>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These controls will not be impacted when the Control Lock is enabled:</a:t>
            </a:r>
          </a:p>
          <a:p>
            <a:pPr algn="l">
              <a:spcBef>
                <a:spcPct val="0"/>
              </a:spcBef>
              <a:spcAft>
                <a:spcPct val="25000"/>
              </a:spcAft>
            </a:pPr>
            <a:endParaRPr lang="en-US" altLang="en-US" dirty="0">
              <a:solidFill>
                <a:schemeClr val="tx1"/>
              </a:solidFill>
            </a:endParaRPr>
          </a:p>
          <a:p>
            <a:pPr algn="l">
              <a:spcBef>
                <a:spcPct val="0"/>
              </a:spcBef>
              <a:spcAft>
                <a:spcPct val="25000"/>
              </a:spcAft>
            </a:pPr>
            <a:r>
              <a:rPr lang="en-US" altLang="en-US" dirty="0">
                <a:solidFill>
                  <a:schemeClr val="tx1"/>
                </a:solidFill>
              </a:rPr>
              <a:t>Volume/Power Knob</a:t>
            </a:r>
          </a:p>
          <a:p>
            <a:pPr algn="l">
              <a:spcBef>
                <a:spcPct val="0"/>
              </a:spcBef>
              <a:spcAft>
                <a:spcPct val="25000"/>
              </a:spcAft>
            </a:pPr>
            <a:r>
              <a:rPr lang="en-US" altLang="en-US" dirty="0">
                <a:solidFill>
                  <a:schemeClr val="tx1"/>
                </a:solidFill>
              </a:rPr>
              <a:t>Mode Select Knob</a:t>
            </a:r>
          </a:p>
          <a:p>
            <a:pPr algn="l">
              <a:spcBef>
                <a:spcPct val="0"/>
              </a:spcBef>
              <a:spcAft>
                <a:spcPct val="25000"/>
              </a:spcAft>
            </a:pPr>
            <a:r>
              <a:rPr lang="en-US" altLang="en-US" dirty="0">
                <a:solidFill>
                  <a:schemeClr val="tx1"/>
                </a:solidFill>
              </a:rPr>
              <a:t>3-Position Switch</a:t>
            </a:r>
          </a:p>
          <a:p>
            <a:pPr algn="l">
              <a:spcBef>
                <a:spcPct val="0"/>
              </a:spcBef>
              <a:spcAft>
                <a:spcPct val="25000"/>
              </a:spcAft>
            </a:pPr>
            <a:r>
              <a:rPr lang="en-US" altLang="en-US" dirty="0">
                <a:solidFill>
                  <a:schemeClr val="tx1"/>
                </a:solidFill>
              </a:rPr>
              <a:t>Emergency Button</a:t>
            </a:r>
          </a:p>
          <a:p>
            <a:pPr algn="l">
              <a:spcBef>
                <a:spcPct val="0"/>
              </a:spcBef>
              <a:spcAft>
                <a:spcPct val="25000"/>
              </a:spcAft>
            </a:pPr>
            <a:r>
              <a:rPr lang="en-US" altLang="en-US" dirty="0">
                <a:solidFill>
                  <a:schemeClr val="tx1"/>
                </a:solidFill>
              </a:rPr>
              <a:t>PTT Button</a:t>
            </a:r>
          </a:p>
        </p:txBody>
      </p:sp>
      <p:sp>
        <p:nvSpPr>
          <p:cNvPr id="20" name="TextBox 19">
            <a:extLst>
              <a:ext uri="{FF2B5EF4-FFF2-40B4-BE49-F238E27FC236}">
                <a16:creationId xmlns:a16="http://schemas.microsoft.com/office/drawing/2014/main" id="{1E495F16-9329-BA5B-0224-E489D594A5B4}"/>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2" name="TextBox 21">
            <a:extLst>
              <a:ext uri="{FF2B5EF4-FFF2-40B4-BE49-F238E27FC236}">
                <a16:creationId xmlns:a16="http://schemas.microsoft.com/office/drawing/2014/main" id="{48F5F06E-1B21-FD58-0B8F-8C3D040AB387}"/>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4" name="TextBox 23">
            <a:extLst>
              <a:ext uri="{FF2B5EF4-FFF2-40B4-BE49-F238E27FC236}">
                <a16:creationId xmlns:a16="http://schemas.microsoft.com/office/drawing/2014/main" id="{F376413A-7A3D-B508-EDFA-082C204A40C5}"/>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5" name="Picture 24">
            <a:extLst>
              <a:ext uri="{FF2B5EF4-FFF2-40B4-BE49-F238E27FC236}">
                <a16:creationId xmlns:a16="http://schemas.microsoft.com/office/drawing/2014/main" id="{D64DEB1E-FB7E-64E9-1F39-5DF5118257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29" name="TextBox 28">
            <a:extLst>
              <a:ext uri="{FF2B5EF4-FFF2-40B4-BE49-F238E27FC236}">
                <a16:creationId xmlns:a16="http://schemas.microsoft.com/office/drawing/2014/main" id="{D9A164DD-CE1F-5DD0-707E-5DC28DAAE079}"/>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30" name="Picture 29">
            <a:extLst>
              <a:ext uri="{FF2B5EF4-FFF2-40B4-BE49-F238E27FC236}">
                <a16:creationId xmlns:a16="http://schemas.microsoft.com/office/drawing/2014/main" id="{C6A087F7-9800-2F73-16AD-6E51E0C65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1" name="TextBox 30">
            <a:extLst>
              <a:ext uri="{FF2B5EF4-FFF2-40B4-BE49-F238E27FC236}">
                <a16:creationId xmlns:a16="http://schemas.microsoft.com/office/drawing/2014/main" id="{863B06C3-7324-A1D6-2971-7A591B589050}"/>
              </a:ext>
            </a:extLst>
          </p:cNvPr>
          <p:cNvSpPr txBox="1"/>
          <p:nvPr/>
        </p:nvSpPr>
        <p:spPr>
          <a:xfrm>
            <a:off x="738919" y="3448759"/>
            <a:ext cx="385259"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sp>
        <p:nvSpPr>
          <p:cNvPr id="32" name="TextBox 31">
            <a:extLst>
              <a:ext uri="{FF2B5EF4-FFF2-40B4-BE49-F238E27FC236}">
                <a16:creationId xmlns:a16="http://schemas.microsoft.com/office/drawing/2014/main" id="{87ED2C01-7D60-C479-026B-8B0CF080E50D}"/>
              </a:ext>
            </a:extLst>
          </p:cNvPr>
          <p:cNvSpPr txBox="1"/>
          <p:nvPr/>
        </p:nvSpPr>
        <p:spPr>
          <a:xfrm>
            <a:off x="1006694" y="3447565"/>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33" name="TextBox 32">
            <a:extLst>
              <a:ext uri="{FF2B5EF4-FFF2-40B4-BE49-F238E27FC236}">
                <a16:creationId xmlns:a16="http://schemas.microsoft.com/office/drawing/2014/main" id="{A58D7E48-E6DC-7D47-1F25-1203647435C6}"/>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a:solidFill>
                  <a:schemeClr val="bg1"/>
                </a:solidFill>
              </a:rPr>
              <a:t>REKY</a:t>
            </a:r>
            <a:endParaRPr lang="en-US" sz="1000" dirty="0">
              <a:solidFill>
                <a:schemeClr val="bg1"/>
              </a:solidFill>
            </a:endParaRPr>
          </a:p>
        </p:txBody>
      </p:sp>
      <p:sp>
        <p:nvSpPr>
          <p:cNvPr id="18" name="TextBox 17">
            <a:extLst>
              <a:ext uri="{FF2B5EF4-FFF2-40B4-BE49-F238E27FC236}">
                <a16:creationId xmlns:a16="http://schemas.microsoft.com/office/drawing/2014/main" id="{CED3C584-B469-C3FD-E82E-A126C9711AF5}"/>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2853004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7" name="Picture 19">
            <a:extLst>
              <a:ext uri="{FF2B5EF4-FFF2-40B4-BE49-F238E27FC236}">
                <a16:creationId xmlns:a16="http://schemas.microsoft.com/office/drawing/2014/main" id="{55830F29-1F65-BC51-D38A-0D7DCB64F616}"/>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022CE5C4-C3A7-58A0-39FB-5F538B79A721}"/>
              </a:ext>
            </a:extLst>
          </p:cNvPr>
          <p:cNvSpPr>
            <a:spLocks noGrp="1" noChangeAspect="1" noChangeArrowheads="1"/>
          </p:cNvSpPr>
          <p:nvPr>
            <p:ph type="title"/>
          </p:nvPr>
        </p:nvSpPr>
        <p:spPr/>
        <p:txBody>
          <a:bodyPr/>
          <a:lstStyle/>
          <a:p>
            <a:pPr eaLnBrk="1" hangingPunct="1">
              <a:spcAft>
                <a:spcPct val="25000"/>
              </a:spcAft>
            </a:pPr>
            <a:r>
              <a:rPr lang="en-US" altLang="en-US"/>
              <a:t>Transmit (Trunked Modes)</a:t>
            </a:r>
          </a:p>
        </p:txBody>
      </p:sp>
      <p:sp>
        <p:nvSpPr>
          <p:cNvPr id="29709" name="Text Box 24">
            <a:extLst>
              <a:ext uri="{FF2B5EF4-FFF2-40B4-BE49-F238E27FC236}">
                <a16:creationId xmlns:a16="http://schemas.microsoft.com/office/drawing/2014/main" id="{78DEDFDC-E5E4-8CAC-2037-387DED5EF3D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AE35200D-C49F-A04B-D167-B560E1ABA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D1020D03-62CE-F730-9684-8F37A6E5AF7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29DBECE2-30E2-B8D7-B6E4-A4864CB1DA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3455912B-BB69-4BCA-B23A-80A83243B19B}"/>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pic>
        <p:nvPicPr>
          <p:cNvPr id="8" name="Picture 4">
            <a:extLst>
              <a:ext uri="{FF2B5EF4-FFF2-40B4-BE49-F238E27FC236}">
                <a16:creationId xmlns:a16="http://schemas.microsoft.com/office/drawing/2014/main" id="{E6DFCF54-6BB8-D548-CC18-A1271C7C0E6F}"/>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167356" y="2054958"/>
            <a:ext cx="200024" cy="72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2A01492-414C-5394-D1E1-81E62730238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DE37937C-D713-1747-4DD6-28A97F2D24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13" name="Line 23">
            <a:extLst>
              <a:ext uri="{FF2B5EF4-FFF2-40B4-BE49-F238E27FC236}">
                <a16:creationId xmlns:a16="http://schemas.microsoft.com/office/drawing/2014/main" id="{A68C32FE-9780-D864-81E4-CC006AEF3787}"/>
              </a:ext>
            </a:extLst>
          </p:cNvPr>
          <p:cNvSpPr>
            <a:spLocks noChangeShapeType="1"/>
          </p:cNvSpPr>
          <p:nvPr/>
        </p:nvSpPr>
        <p:spPr bwMode="auto">
          <a:xfrm flipV="1">
            <a:off x="6564855" y="4468483"/>
            <a:ext cx="587903" cy="99604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5" name="Text Box 25">
            <a:extLst>
              <a:ext uri="{FF2B5EF4-FFF2-40B4-BE49-F238E27FC236}">
                <a16:creationId xmlns:a16="http://schemas.microsoft.com/office/drawing/2014/main" id="{135E24DC-42C8-6537-650F-6CDB369D6F0D}"/>
              </a:ext>
            </a:extLst>
          </p:cNvPr>
          <p:cNvSpPr txBox="1">
            <a:spLocks noChangeArrowheads="1"/>
          </p:cNvSpPr>
          <p:nvPr/>
        </p:nvSpPr>
        <p:spPr bwMode="auto">
          <a:xfrm>
            <a:off x="4985461" y="5388889"/>
            <a:ext cx="2113079" cy="206210"/>
          </a:xfrm>
          <a:prstGeom prst="rect">
            <a:avLst/>
          </a:prstGeom>
          <a:solidFill>
            <a:srgbClr val="FFCC66"/>
          </a:solidFill>
          <a:ln w="9525">
            <a:solidFill>
              <a:schemeClr val="tx1"/>
            </a:solidFill>
            <a:miter lim="800000"/>
            <a:headEnd/>
            <a:tailEnd/>
          </a:ln>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PTT Button on Portable RSM</a:t>
            </a:r>
          </a:p>
        </p:txBody>
      </p:sp>
      <p:sp>
        <p:nvSpPr>
          <p:cNvPr id="6" name="TextBox 5">
            <a:extLst>
              <a:ext uri="{FF2B5EF4-FFF2-40B4-BE49-F238E27FC236}">
                <a16:creationId xmlns:a16="http://schemas.microsoft.com/office/drawing/2014/main" id="{CF2D61E2-4841-2ABE-95DD-2F6D79A2BDD4}"/>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29698" name="Rectangle 2">
            <a:extLst>
              <a:ext uri="{FF2B5EF4-FFF2-40B4-BE49-F238E27FC236}">
                <a16:creationId xmlns:a16="http://schemas.microsoft.com/office/drawing/2014/main" id="{26C4D91F-A2C9-BDE9-6295-F399E3F4C3E6}"/>
              </a:ext>
            </a:extLst>
          </p:cNvPr>
          <p:cNvSpPr>
            <a:spLocks noChangeArrowheads="1"/>
          </p:cNvSpPr>
          <p:nvPr/>
        </p:nvSpPr>
        <p:spPr bwMode="auto">
          <a:xfrm>
            <a:off x="369512" y="2093623"/>
            <a:ext cx="3390900" cy="3430877"/>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indent="-15240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a:pPr>
            <a:r>
              <a:rPr lang="en-US" altLang="en-US" dirty="0">
                <a:solidFill>
                  <a:schemeClr val="tx1"/>
                </a:solidFill>
              </a:rPr>
              <a:t>Lift the microphone off-hook.  Press and hold the microphone </a:t>
            </a:r>
            <a:r>
              <a:rPr lang="en-US" altLang="en-US" b="1" dirty="0">
                <a:solidFill>
                  <a:schemeClr val="tx1"/>
                </a:solidFill>
              </a:rPr>
              <a:t>PTT </a:t>
            </a:r>
            <a:r>
              <a:rPr lang="en-US" altLang="en-US" dirty="0">
                <a:solidFill>
                  <a:schemeClr val="tx1"/>
                </a:solidFill>
              </a:rPr>
              <a:t>button.</a:t>
            </a:r>
          </a:p>
          <a:p>
            <a:pPr algn="l" eaLnBrk="1" hangingPunct="1">
              <a:spcBef>
                <a:spcPct val="0"/>
              </a:spcBef>
              <a:spcAft>
                <a:spcPct val="25000"/>
              </a:spcAft>
              <a:buFontTx/>
              <a:buAutoNum type="arabicPeriod" startAt="2"/>
            </a:pPr>
            <a:r>
              <a:rPr lang="en-US" altLang="en-US" dirty="0"/>
              <a:t>If you hear three quick tones (callback tones) and the red </a:t>
            </a:r>
            <a:r>
              <a:rPr lang="en-US" altLang="en-US" b="1" dirty="0"/>
              <a:t>XMIT </a:t>
            </a:r>
            <a:r>
              <a:rPr lang="en-US" altLang="en-US" dirty="0"/>
              <a:t>(transmit) indicator lights steadily, proceed with your message.</a:t>
            </a:r>
          </a:p>
          <a:p>
            <a:pPr lvl="1" algn="l" eaLnBrk="1" hangingPunct="1">
              <a:spcBef>
                <a:spcPct val="0"/>
              </a:spcBef>
              <a:spcAft>
                <a:spcPct val="25000"/>
              </a:spcAft>
              <a:buClr>
                <a:srgbClr val="6083B2"/>
              </a:buClr>
              <a:buFont typeface="Wingdings" panose="05000000000000000000" pitchFamily="2" charset="2"/>
              <a:buChar char="§"/>
            </a:pPr>
            <a:r>
              <a:rPr lang="en-US" altLang="en-US" dirty="0"/>
              <a:t>If you hear a busy tone and the yellow Busy indicator flashes, all trunked channels are in use.</a:t>
            </a:r>
          </a:p>
          <a:p>
            <a:pPr lvl="1" algn="l" eaLnBrk="1" hangingPunct="1">
              <a:spcBef>
                <a:spcPct val="0"/>
              </a:spcBef>
              <a:spcAft>
                <a:spcPct val="25000"/>
              </a:spcAft>
              <a:buClr>
                <a:srgbClr val="6083B2"/>
              </a:buClr>
              <a:buFont typeface="Wingdings" panose="05000000000000000000" pitchFamily="2" charset="2"/>
              <a:buChar char="§"/>
            </a:pPr>
            <a:r>
              <a:rPr lang="en-US" altLang="en-US" dirty="0"/>
              <a:t>Release the </a:t>
            </a:r>
            <a:r>
              <a:rPr lang="en-US" altLang="en-US" b="1" dirty="0"/>
              <a:t>PTT</a:t>
            </a:r>
            <a:r>
              <a:rPr lang="en-US" altLang="en-US" dirty="0"/>
              <a:t> button and wait for the three quick tones. Within three seconds of hearing these tones, press and hold the PTT button to transmit your message.</a:t>
            </a:r>
          </a:p>
          <a:p>
            <a:pPr lvl="1" algn="l" eaLnBrk="1" hangingPunct="1">
              <a:spcBef>
                <a:spcPct val="0"/>
              </a:spcBef>
              <a:spcAft>
                <a:spcPct val="25000"/>
              </a:spcAft>
              <a:buClr>
                <a:srgbClr val="6083B2"/>
              </a:buClr>
              <a:buFont typeface="Wingdings" panose="05000000000000000000" pitchFamily="2" charset="2"/>
              <a:buChar char="§"/>
            </a:pPr>
            <a:r>
              <a:rPr lang="en-US" altLang="en-US" dirty="0"/>
              <a:t>If you hear a continuous low-pitched tone, you are out of the system's range. The red </a:t>
            </a:r>
            <a:r>
              <a:rPr lang="en-US" altLang="en-US" b="1" dirty="0"/>
              <a:t>XMIT </a:t>
            </a:r>
            <a:r>
              <a:rPr lang="en-US" altLang="en-US" dirty="0"/>
              <a:t>indicator may flash several times as the radio tries to access the system.</a:t>
            </a:r>
          </a:p>
          <a:p>
            <a:pPr marL="0" indent="0" algn="l" eaLnBrk="1" hangingPunct="1">
              <a:spcBef>
                <a:spcPct val="0"/>
              </a:spcBef>
              <a:spcAft>
                <a:spcPct val="25000"/>
              </a:spcAft>
            </a:pPr>
            <a:endParaRPr lang="en-US" altLang="en-US" dirty="0"/>
          </a:p>
          <a:p>
            <a:pPr algn="l" eaLnBrk="1" hangingPunct="1">
              <a:spcBef>
                <a:spcPct val="0"/>
              </a:spcBef>
              <a:spcAft>
                <a:spcPct val="25000"/>
              </a:spcAft>
              <a:buFontTx/>
              <a:buAutoNum type="arabicPeriod" startAt="2"/>
            </a:pPr>
            <a:r>
              <a:rPr lang="en-US" altLang="en-US" dirty="0"/>
              <a:t>Release the </a:t>
            </a:r>
            <a:r>
              <a:rPr lang="en-US" altLang="en-US" b="1" dirty="0"/>
              <a:t>PTT</a:t>
            </a:r>
            <a:r>
              <a:rPr lang="en-US" altLang="en-US" dirty="0"/>
              <a:t> button to receive.</a:t>
            </a:r>
          </a:p>
        </p:txBody>
      </p:sp>
      <p:sp>
        <p:nvSpPr>
          <p:cNvPr id="29700" name="Line 4">
            <a:extLst>
              <a:ext uri="{FF2B5EF4-FFF2-40B4-BE49-F238E27FC236}">
                <a16:creationId xmlns:a16="http://schemas.microsoft.com/office/drawing/2014/main" id="{EB9172B2-1C1D-0EF0-30BF-5135BBEB33FB}"/>
              </a:ext>
            </a:extLst>
          </p:cNvPr>
          <p:cNvSpPr>
            <a:spLocks noChangeShapeType="1"/>
          </p:cNvSpPr>
          <p:nvPr/>
        </p:nvSpPr>
        <p:spPr bwMode="auto">
          <a:xfrm>
            <a:off x="539536" y="1928831"/>
            <a:ext cx="0" cy="2432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29701" name="Line 5">
            <a:extLst>
              <a:ext uri="{FF2B5EF4-FFF2-40B4-BE49-F238E27FC236}">
                <a16:creationId xmlns:a16="http://schemas.microsoft.com/office/drawing/2014/main" id="{1C07F0F1-1D7E-5B87-FCC7-DDA6498D71D3}"/>
              </a:ext>
            </a:extLst>
          </p:cNvPr>
          <p:cNvSpPr>
            <a:spLocks noChangeShapeType="1"/>
          </p:cNvSpPr>
          <p:nvPr/>
        </p:nvSpPr>
        <p:spPr bwMode="auto">
          <a:xfrm>
            <a:off x="511675" y="2517486"/>
            <a:ext cx="3140075"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9702" name="Picture 6">
            <a:hlinkClick r:id="" action="ppaction://noaction">
              <a:snd r:embed="rId8" name="TalkPermit.wav"/>
            </a:hlinkClick>
            <a:extLst>
              <a:ext uri="{FF2B5EF4-FFF2-40B4-BE49-F238E27FC236}">
                <a16:creationId xmlns:a16="http://schemas.microsoft.com/office/drawing/2014/main" id="{08202D1B-9B81-D29A-DE28-3A30A91C2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75" y="259209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hlinkClick r:id="" action="ppaction://noaction">
              <a:snd r:embed="rId8" name="TalkPermit.wav"/>
            </a:hlinkClick>
            <a:extLst>
              <a:ext uri="{FF2B5EF4-FFF2-40B4-BE49-F238E27FC236}">
                <a16:creationId xmlns:a16="http://schemas.microsoft.com/office/drawing/2014/main" id="{B3762DF2-8B37-86B9-2D14-37D48CE861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75" y="362714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hlinkClick r:id="" action="ppaction://noaction">
              <a:snd r:embed="rId10" name="SystemBusy.wav"/>
            </a:hlinkClick>
            <a:extLst>
              <a:ext uri="{FF2B5EF4-FFF2-40B4-BE49-F238E27FC236}">
                <a16:creationId xmlns:a16="http://schemas.microsoft.com/office/drawing/2014/main" id="{1B3B2CA8-E3AB-5003-5066-0CE317675E1A}"/>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75" y="3187411"/>
            <a:ext cx="2190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1">
            <a:hlinkClick r:id="" action="ppaction://noaction">
              <a:snd r:embed="rId11" name="prohibit.wav"/>
            </a:hlinkClick>
            <a:extLst>
              <a:ext uri="{FF2B5EF4-FFF2-40B4-BE49-F238E27FC236}">
                <a16:creationId xmlns:a16="http://schemas.microsoft.com/office/drawing/2014/main" id="{B3ACD01B-579C-54E2-36F9-3C60F0D66A2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783" y="4311521"/>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C1F762C-9ACB-EA94-0B0B-97C3ECF9BF10}"/>
              </a:ext>
            </a:extLst>
          </p:cNvPr>
          <p:cNvPicPr>
            <a:picLocks noChangeAspect="1"/>
          </p:cNvPicPr>
          <p:nvPr/>
        </p:nvPicPr>
        <p:blipFill>
          <a:blip r:embed="rId12">
            <a:extLst>
              <a:ext uri="{28A0092B-C50C-407E-A947-70E740481C1C}">
                <a14:useLocalDpi xmlns:a14="http://schemas.microsoft.com/office/drawing/2010/main" val="0"/>
              </a:ext>
            </a:extLst>
          </a:blip>
          <a:srcRect l="35405" t="24635" r="34736"/>
          <a:stretch>
            <a:fillRect/>
          </a:stretch>
        </p:blipFill>
        <p:spPr>
          <a:xfrm>
            <a:off x="7304837" y="3703541"/>
            <a:ext cx="845821" cy="2134871"/>
          </a:xfrm>
          <a:prstGeom prst="rect">
            <a:avLst/>
          </a:prstGeom>
        </p:spPr>
      </p:pic>
      <p:sp>
        <p:nvSpPr>
          <p:cNvPr id="14" name="Oval 24">
            <a:extLst>
              <a:ext uri="{FF2B5EF4-FFF2-40B4-BE49-F238E27FC236}">
                <a16:creationId xmlns:a16="http://schemas.microsoft.com/office/drawing/2014/main" id="{8E67B864-91EC-6F9F-300D-CA0BC7EC4450}"/>
              </a:ext>
            </a:extLst>
          </p:cNvPr>
          <p:cNvSpPr>
            <a:spLocks noChangeArrowheads="1"/>
          </p:cNvSpPr>
          <p:nvPr/>
        </p:nvSpPr>
        <p:spPr bwMode="auto">
          <a:xfrm>
            <a:off x="7098540" y="4026849"/>
            <a:ext cx="545223" cy="517049"/>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3" name="Line 5">
            <a:extLst>
              <a:ext uri="{FF2B5EF4-FFF2-40B4-BE49-F238E27FC236}">
                <a16:creationId xmlns:a16="http://schemas.microsoft.com/office/drawing/2014/main" id="{E18CB284-4A4D-7D6E-5C03-3E31DB514E0F}"/>
              </a:ext>
            </a:extLst>
          </p:cNvPr>
          <p:cNvSpPr>
            <a:spLocks noChangeShapeType="1"/>
          </p:cNvSpPr>
          <p:nvPr/>
        </p:nvSpPr>
        <p:spPr bwMode="auto">
          <a:xfrm>
            <a:off x="468258" y="5161626"/>
            <a:ext cx="3140075"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4" name="Picture 23">
            <a:extLst>
              <a:ext uri="{FF2B5EF4-FFF2-40B4-BE49-F238E27FC236}">
                <a16:creationId xmlns:a16="http://schemas.microsoft.com/office/drawing/2014/main" id="{61243999-6180-20EE-231C-A2AF7B672D8B}"/>
              </a:ext>
            </a:extLst>
          </p:cNvPr>
          <p:cNvPicPr>
            <a:picLocks noChangeAspect="1"/>
          </p:cNvPicPr>
          <p:nvPr/>
        </p:nvPicPr>
        <p:blipFill>
          <a:blip r:embed="rId13">
            <a:extLst>
              <a:ext uri="{28A0092B-C50C-407E-A947-70E740481C1C}">
                <a14:useLocalDpi xmlns:a14="http://schemas.microsoft.com/office/drawing/2010/main" val="0"/>
              </a:ext>
            </a:extLst>
          </a:blip>
          <a:srcRect l="36517" t="42866" r="39310" b="4375"/>
          <a:stretch>
            <a:fillRect/>
          </a:stretch>
        </p:blipFill>
        <p:spPr>
          <a:xfrm>
            <a:off x="3642013" y="753509"/>
            <a:ext cx="2115712" cy="4617742"/>
          </a:xfrm>
          <a:prstGeom prst="rect">
            <a:avLst/>
          </a:prstGeom>
        </p:spPr>
      </p:pic>
      <p:sp>
        <p:nvSpPr>
          <p:cNvPr id="26" name="Line 83">
            <a:extLst>
              <a:ext uri="{FF2B5EF4-FFF2-40B4-BE49-F238E27FC236}">
                <a16:creationId xmlns:a16="http://schemas.microsoft.com/office/drawing/2014/main" id="{01C4EAFD-6D6C-8BE1-65CF-ABABAACB7181}"/>
              </a:ext>
            </a:extLst>
          </p:cNvPr>
          <p:cNvSpPr>
            <a:spLocks noChangeShapeType="1"/>
          </p:cNvSpPr>
          <p:nvPr/>
        </p:nvSpPr>
        <p:spPr bwMode="auto">
          <a:xfrm rot="-5400000">
            <a:off x="4886715" y="1723668"/>
            <a:ext cx="1538959" cy="372678"/>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7" name="TextBox 26">
            <a:extLst>
              <a:ext uri="{FF2B5EF4-FFF2-40B4-BE49-F238E27FC236}">
                <a16:creationId xmlns:a16="http://schemas.microsoft.com/office/drawing/2014/main" id="{8FF1A013-BB47-9CC9-525E-AE1C8AE7723D}"/>
              </a:ext>
            </a:extLst>
          </p:cNvPr>
          <p:cNvSpPr txBox="1"/>
          <p:nvPr/>
        </p:nvSpPr>
        <p:spPr>
          <a:xfrm>
            <a:off x="4446571" y="2591281"/>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28" name="Picture 27">
            <a:extLst>
              <a:ext uri="{FF2B5EF4-FFF2-40B4-BE49-F238E27FC236}">
                <a16:creationId xmlns:a16="http://schemas.microsoft.com/office/drawing/2014/main" id="{BB217B81-3F85-575B-CE09-096EFF7997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916" y="2594778"/>
            <a:ext cx="181884" cy="181884"/>
          </a:xfrm>
          <a:prstGeom prst="rect">
            <a:avLst/>
          </a:prstGeom>
          <a:solidFill>
            <a:schemeClr val="bg2">
              <a:lumMod val="65000"/>
              <a:alpha val="0"/>
            </a:schemeClr>
          </a:solidFill>
          <a:effectLst>
            <a:softEdge rad="12700"/>
          </a:effectLst>
        </p:spPr>
      </p:pic>
      <p:sp>
        <p:nvSpPr>
          <p:cNvPr id="34" name="Text Box 25">
            <a:extLst>
              <a:ext uri="{FF2B5EF4-FFF2-40B4-BE49-F238E27FC236}">
                <a16:creationId xmlns:a16="http://schemas.microsoft.com/office/drawing/2014/main" id="{9ADCBF91-2432-F5A3-30FE-19B622C71305}"/>
              </a:ext>
            </a:extLst>
          </p:cNvPr>
          <p:cNvSpPr txBox="1">
            <a:spLocks noChangeArrowheads="1"/>
          </p:cNvSpPr>
          <p:nvPr/>
        </p:nvSpPr>
        <p:spPr bwMode="auto">
          <a:xfrm>
            <a:off x="4606607" y="934757"/>
            <a:ext cx="2635658" cy="20621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PTT Button on side of Portable radio</a:t>
            </a:r>
          </a:p>
        </p:txBody>
      </p:sp>
      <p:sp>
        <p:nvSpPr>
          <p:cNvPr id="35" name="TextBox 34">
            <a:extLst>
              <a:ext uri="{FF2B5EF4-FFF2-40B4-BE49-F238E27FC236}">
                <a16:creationId xmlns:a16="http://schemas.microsoft.com/office/drawing/2014/main" id="{066FFF3E-08C8-976D-7535-998311CF70C0}"/>
              </a:ext>
            </a:extLst>
          </p:cNvPr>
          <p:cNvSpPr txBox="1"/>
          <p:nvPr/>
        </p:nvSpPr>
        <p:spPr>
          <a:xfrm>
            <a:off x="4464030" y="2591281"/>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37" name="TextBox 36">
            <a:extLst>
              <a:ext uri="{FF2B5EF4-FFF2-40B4-BE49-F238E27FC236}">
                <a16:creationId xmlns:a16="http://schemas.microsoft.com/office/drawing/2014/main" id="{217453F3-4204-C0B1-455F-C7F3989C8D18}"/>
              </a:ext>
            </a:extLst>
          </p:cNvPr>
          <p:cNvSpPr txBox="1"/>
          <p:nvPr/>
        </p:nvSpPr>
        <p:spPr>
          <a:xfrm>
            <a:off x="4398391" y="3253401"/>
            <a:ext cx="385259"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sp>
        <p:nvSpPr>
          <p:cNvPr id="38" name="TextBox 37">
            <a:extLst>
              <a:ext uri="{FF2B5EF4-FFF2-40B4-BE49-F238E27FC236}">
                <a16:creationId xmlns:a16="http://schemas.microsoft.com/office/drawing/2014/main" id="{8CD85C26-A803-C66E-A140-2FF6C47C054C}"/>
              </a:ext>
            </a:extLst>
          </p:cNvPr>
          <p:cNvSpPr txBox="1"/>
          <p:nvPr/>
        </p:nvSpPr>
        <p:spPr>
          <a:xfrm>
            <a:off x="4666166" y="3252207"/>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39" name="TextBox 38">
            <a:extLst>
              <a:ext uri="{FF2B5EF4-FFF2-40B4-BE49-F238E27FC236}">
                <a16:creationId xmlns:a16="http://schemas.microsoft.com/office/drawing/2014/main" id="{853DF3A4-2F3E-3471-C0AE-26A3587830CA}"/>
              </a:ext>
            </a:extLst>
          </p:cNvPr>
          <p:cNvSpPr txBox="1"/>
          <p:nvPr/>
        </p:nvSpPr>
        <p:spPr>
          <a:xfrm>
            <a:off x="4943707" y="3252804"/>
            <a:ext cx="385259" cy="169277"/>
          </a:xfrm>
          <a:prstGeom prst="rect">
            <a:avLst/>
          </a:prstGeom>
          <a:solidFill>
            <a:srgbClr val="404040"/>
          </a:solidFill>
        </p:spPr>
        <p:txBody>
          <a:bodyPr wrap="square" rtlCol="0">
            <a:spAutoFit/>
          </a:bodyPr>
          <a:lstStyle/>
          <a:p>
            <a:r>
              <a:rPr lang="en-US" sz="500" dirty="0">
                <a:solidFill>
                  <a:schemeClr val="bg1"/>
                </a:solidFill>
              </a:rPr>
              <a:t>REKY</a:t>
            </a:r>
            <a:endParaRPr lang="en-US" sz="1000" dirty="0">
              <a:solidFill>
                <a:schemeClr val="bg1"/>
              </a:solidFill>
            </a:endParaRPr>
          </a:p>
        </p:txBody>
      </p:sp>
      <p:sp>
        <p:nvSpPr>
          <p:cNvPr id="25" name="Oval 82">
            <a:extLst>
              <a:ext uri="{FF2B5EF4-FFF2-40B4-BE49-F238E27FC236}">
                <a16:creationId xmlns:a16="http://schemas.microsoft.com/office/drawing/2014/main" id="{22CA4773-F348-A305-1A41-3A22D43CABB1}"/>
              </a:ext>
            </a:extLst>
          </p:cNvPr>
          <p:cNvSpPr>
            <a:spLocks noChangeArrowheads="1"/>
          </p:cNvSpPr>
          <p:nvPr/>
        </p:nvSpPr>
        <p:spPr bwMode="auto">
          <a:xfrm rot="5400000">
            <a:off x="4813092" y="3137812"/>
            <a:ext cx="1321057" cy="404405"/>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41" name="Picture 40">
            <a:extLst>
              <a:ext uri="{FF2B5EF4-FFF2-40B4-BE49-F238E27FC236}">
                <a16:creationId xmlns:a16="http://schemas.microsoft.com/office/drawing/2014/main" id="{CFB63943-5968-4C97-C4F3-8BFE82643CC9}"/>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4442618" y="2592800"/>
            <a:ext cx="207848" cy="159647"/>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pic>
        <p:nvPicPr>
          <p:cNvPr id="43" name="Picture 42">
            <a:extLst>
              <a:ext uri="{FF2B5EF4-FFF2-40B4-BE49-F238E27FC236}">
                <a16:creationId xmlns:a16="http://schemas.microsoft.com/office/drawing/2014/main" id="{CC6D07B8-DFAA-9F1E-DEB5-2268B49A7C11}"/>
              </a:ext>
            </a:extLst>
          </p:cNvPr>
          <p:cNvPicPr>
            <a:picLocks noChangeAspect="1"/>
          </p:cNvPicPr>
          <p:nvPr/>
        </p:nvPicPr>
        <p:blipFill>
          <a:blip r:embed="rId14">
            <a:extLst>
              <a:ext uri="{28A0092B-C50C-407E-A947-70E740481C1C}">
                <a14:useLocalDpi xmlns:a14="http://schemas.microsoft.com/office/drawing/2010/main" val="0"/>
              </a:ext>
            </a:extLst>
          </a:blip>
          <a:srcRect l="38769" t="44918" r="37380" b="4542"/>
          <a:stretch>
            <a:fillRect/>
          </a:stretch>
        </p:blipFill>
        <p:spPr>
          <a:xfrm>
            <a:off x="5698029" y="1795589"/>
            <a:ext cx="1454729" cy="3082512"/>
          </a:xfrm>
          <a:prstGeom prst="rect">
            <a:avLst/>
          </a:prstGeom>
        </p:spPr>
      </p:pic>
      <p:sp>
        <p:nvSpPr>
          <p:cNvPr id="44" name="Line 83">
            <a:extLst>
              <a:ext uri="{FF2B5EF4-FFF2-40B4-BE49-F238E27FC236}">
                <a16:creationId xmlns:a16="http://schemas.microsoft.com/office/drawing/2014/main" id="{CB122FC5-7CAC-D9B3-DBFC-15547D6D3AD7}"/>
              </a:ext>
            </a:extLst>
          </p:cNvPr>
          <p:cNvSpPr>
            <a:spLocks noChangeShapeType="1"/>
          </p:cNvSpPr>
          <p:nvPr/>
        </p:nvSpPr>
        <p:spPr bwMode="auto">
          <a:xfrm rot="-5400000" flipV="1">
            <a:off x="5317411" y="1994572"/>
            <a:ext cx="1890438" cy="18322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5" name="Oval 82">
            <a:extLst>
              <a:ext uri="{FF2B5EF4-FFF2-40B4-BE49-F238E27FC236}">
                <a16:creationId xmlns:a16="http://schemas.microsoft.com/office/drawing/2014/main" id="{C0FD58A9-F31C-4983-00B0-32E990E8FA7C}"/>
              </a:ext>
            </a:extLst>
          </p:cNvPr>
          <p:cNvSpPr>
            <a:spLocks noChangeArrowheads="1"/>
          </p:cNvSpPr>
          <p:nvPr/>
        </p:nvSpPr>
        <p:spPr bwMode="auto">
          <a:xfrm rot="5400000">
            <a:off x="5970360" y="3234768"/>
            <a:ext cx="811128" cy="404405"/>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2" name="TextBox 11">
            <a:extLst>
              <a:ext uri="{FF2B5EF4-FFF2-40B4-BE49-F238E27FC236}">
                <a16:creationId xmlns:a16="http://schemas.microsoft.com/office/drawing/2014/main" id="{C72002A2-6760-C3B6-CB7F-4E9AEF70BCF5}"/>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9"/>
                                      </p:to>
                                    </p:set>
                                    <p:animEffect filter="image" prLst="opacity: 0.9">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06811-2D33-1C27-AE6A-851078AA4428}"/>
            </a:ext>
          </a:extLst>
        </p:cNvPr>
        <p:cNvGrpSpPr/>
        <p:nvPr/>
      </p:nvGrpSpPr>
      <p:grpSpPr>
        <a:xfrm>
          <a:off x="0" y="0"/>
          <a:ext cx="0" cy="0"/>
          <a:chOff x="0" y="0"/>
          <a:chExt cx="0" cy="0"/>
        </a:xfrm>
      </p:grpSpPr>
      <p:pic>
        <p:nvPicPr>
          <p:cNvPr id="29707" name="Picture 19">
            <a:extLst>
              <a:ext uri="{FF2B5EF4-FFF2-40B4-BE49-F238E27FC236}">
                <a16:creationId xmlns:a16="http://schemas.microsoft.com/office/drawing/2014/main" id="{0D896D92-3D46-AEC0-EB27-1F0C30F96654}"/>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53FE7C75-1420-6A01-10B9-BEF109C3204C}"/>
              </a:ext>
            </a:extLst>
          </p:cNvPr>
          <p:cNvSpPr>
            <a:spLocks noGrp="1" noChangeAspect="1" noChangeArrowheads="1"/>
          </p:cNvSpPr>
          <p:nvPr>
            <p:ph type="title"/>
          </p:nvPr>
        </p:nvSpPr>
        <p:spPr/>
        <p:txBody>
          <a:bodyPr/>
          <a:lstStyle/>
          <a:p>
            <a:pPr eaLnBrk="1" hangingPunct="1">
              <a:spcAft>
                <a:spcPct val="25000"/>
              </a:spcAft>
            </a:pPr>
            <a:r>
              <a:rPr lang="en-US" altLang="en-US" dirty="0"/>
              <a:t>Light/Flip</a:t>
            </a:r>
          </a:p>
        </p:txBody>
      </p:sp>
      <p:sp>
        <p:nvSpPr>
          <p:cNvPr id="29709" name="Text Box 24">
            <a:extLst>
              <a:ext uri="{FF2B5EF4-FFF2-40B4-BE49-F238E27FC236}">
                <a16:creationId xmlns:a16="http://schemas.microsoft.com/office/drawing/2014/main" id="{6EFA3F92-4B26-6AED-9AEB-45A47A50A6D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42C6B60B-6B66-C273-0F8E-2B08611B3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D151EFEF-5CB1-C259-EAE0-CF02664E44D9}"/>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D3807A8-7261-1C5D-AA39-EC829830FC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CBD77069-AA9D-DCDF-0468-44EC77749483}"/>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2233ED07-23B3-0B54-8ADD-9F8A63CCD093}"/>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7058F436-9B0F-8DFA-0198-ACA92E0D3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1485A853-15D0-65A2-2A82-1CD08DE6B80A}"/>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43" name="Picture 42">
            <a:extLst>
              <a:ext uri="{FF2B5EF4-FFF2-40B4-BE49-F238E27FC236}">
                <a16:creationId xmlns:a16="http://schemas.microsoft.com/office/drawing/2014/main" id="{28837E82-18FD-E7B2-1709-C8D02621DA27}"/>
              </a:ext>
            </a:extLst>
          </p:cNvPr>
          <p:cNvPicPr>
            <a:picLocks noChangeAspect="1"/>
          </p:cNvPicPr>
          <p:nvPr/>
        </p:nvPicPr>
        <p:blipFill>
          <a:blip r:embed="rId8">
            <a:extLst>
              <a:ext uri="{28A0092B-C50C-407E-A947-70E740481C1C}">
                <a14:useLocalDpi xmlns:a14="http://schemas.microsoft.com/office/drawing/2010/main" val="0"/>
              </a:ext>
            </a:extLst>
          </a:blip>
          <a:srcRect l="38769" t="44918" r="37380" b="4542"/>
          <a:stretch>
            <a:fillRect/>
          </a:stretch>
        </p:blipFill>
        <p:spPr>
          <a:xfrm>
            <a:off x="6262630" y="1424864"/>
            <a:ext cx="1899145" cy="4024212"/>
          </a:xfrm>
          <a:prstGeom prst="rect">
            <a:avLst/>
          </a:prstGeom>
        </p:spPr>
      </p:pic>
      <p:graphicFrame>
        <p:nvGraphicFramePr>
          <p:cNvPr id="50" name="Group 4">
            <a:extLst>
              <a:ext uri="{FF2B5EF4-FFF2-40B4-BE49-F238E27FC236}">
                <a16:creationId xmlns:a16="http://schemas.microsoft.com/office/drawing/2014/main" id="{870325F5-8DEB-F5F6-07FB-90BD2745264C}"/>
              </a:ext>
            </a:extLst>
          </p:cNvPr>
          <p:cNvGraphicFramePr>
            <a:graphicFrameLocks noGrp="1"/>
          </p:cNvGraphicFramePr>
          <p:nvPr>
            <p:extLst>
              <p:ext uri="{D42A27DB-BD31-4B8C-83A1-F6EECF244321}">
                <p14:modId xmlns:p14="http://schemas.microsoft.com/office/powerpoint/2010/main" val="694416377"/>
              </p:ext>
            </p:extLst>
          </p:nvPr>
        </p:nvGraphicFramePr>
        <p:xfrm>
          <a:off x="1308694" y="1789245"/>
          <a:ext cx="3129031" cy="1181042"/>
        </p:xfrm>
        <a:graphic>
          <a:graphicData uri="http://schemas.openxmlformats.org/drawingml/2006/table">
            <a:tbl>
              <a:tblPr/>
              <a:tblGrid>
                <a:gridCol w="3129031">
                  <a:extLst>
                    <a:ext uri="{9D8B030D-6E8A-4147-A177-3AD203B41FA5}">
                      <a16:colId xmlns:a16="http://schemas.microsoft.com/office/drawing/2014/main" val="20000"/>
                    </a:ext>
                  </a:extLst>
                </a:gridCol>
              </a:tblGrid>
              <a:tr h="1173480">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A short-press of the Middle Side Button will illuminate the backlight of both the front and top displays on the portable.</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1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A long-press of the Middle Side Button will flip the top display’s orientation by 180 degrees.</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52" name="Line 83">
            <a:extLst>
              <a:ext uri="{FF2B5EF4-FFF2-40B4-BE49-F238E27FC236}">
                <a16:creationId xmlns:a16="http://schemas.microsoft.com/office/drawing/2014/main" id="{EE7E657B-1F51-D21F-97D5-A306636D2C98}"/>
              </a:ext>
            </a:extLst>
          </p:cNvPr>
          <p:cNvSpPr>
            <a:spLocks noChangeShapeType="1"/>
          </p:cNvSpPr>
          <p:nvPr/>
        </p:nvSpPr>
        <p:spPr bwMode="auto">
          <a:xfrm rot="-5400000" flipV="1">
            <a:off x="4681855" y="1927201"/>
            <a:ext cx="2046449" cy="2349255"/>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53" name="Oval 82">
            <a:extLst>
              <a:ext uri="{FF2B5EF4-FFF2-40B4-BE49-F238E27FC236}">
                <a16:creationId xmlns:a16="http://schemas.microsoft.com/office/drawing/2014/main" id="{729ACAD4-FD05-B6ED-B7AD-B482B92515FD}"/>
              </a:ext>
            </a:extLst>
          </p:cNvPr>
          <p:cNvSpPr>
            <a:spLocks noChangeArrowheads="1"/>
          </p:cNvSpPr>
          <p:nvPr/>
        </p:nvSpPr>
        <p:spPr bwMode="auto">
          <a:xfrm>
            <a:off x="6879708" y="4020570"/>
            <a:ext cx="557051" cy="264233"/>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54" name="Picture 53">
            <a:extLst>
              <a:ext uri="{FF2B5EF4-FFF2-40B4-BE49-F238E27FC236}">
                <a16:creationId xmlns:a16="http://schemas.microsoft.com/office/drawing/2014/main" id="{03CB0B65-643D-8EE9-A04E-17C19E0E0659}"/>
              </a:ext>
            </a:extLst>
          </p:cNvPr>
          <p:cNvPicPr>
            <a:picLocks noChangeAspect="1"/>
          </p:cNvPicPr>
          <p:nvPr/>
        </p:nvPicPr>
        <p:blipFill>
          <a:blip r:embed="rId9">
            <a:extLst>
              <a:ext uri="{28A0092B-C50C-407E-A947-70E740481C1C}">
                <a14:useLocalDpi xmlns:a14="http://schemas.microsoft.com/office/drawing/2010/main" val="0"/>
              </a:ext>
            </a:extLst>
          </a:blip>
          <a:srcRect t="26999" b="23430"/>
          <a:stretch>
            <a:fillRect/>
          </a:stretch>
        </p:blipFill>
        <p:spPr>
          <a:xfrm>
            <a:off x="63119" y="3532900"/>
            <a:ext cx="3185265" cy="1578981"/>
          </a:xfrm>
          <a:prstGeom prst="rect">
            <a:avLst/>
          </a:prstGeom>
        </p:spPr>
      </p:pic>
      <p:pic>
        <p:nvPicPr>
          <p:cNvPr id="56" name="Picture 55">
            <a:extLst>
              <a:ext uri="{FF2B5EF4-FFF2-40B4-BE49-F238E27FC236}">
                <a16:creationId xmlns:a16="http://schemas.microsoft.com/office/drawing/2014/main" id="{451D9C0C-D7F0-239E-E975-4B950A4E7645}"/>
              </a:ext>
            </a:extLst>
          </p:cNvPr>
          <p:cNvPicPr>
            <a:picLocks noChangeAspect="1"/>
          </p:cNvPicPr>
          <p:nvPr/>
        </p:nvPicPr>
        <p:blipFill>
          <a:blip r:embed="rId9">
            <a:extLst>
              <a:ext uri="{28A0092B-C50C-407E-A947-70E740481C1C}">
                <a14:useLocalDpi xmlns:a14="http://schemas.microsoft.com/office/drawing/2010/main" val="0"/>
              </a:ext>
            </a:extLst>
          </a:blip>
          <a:srcRect t="26999" b="23430"/>
          <a:stretch>
            <a:fillRect/>
          </a:stretch>
        </p:blipFill>
        <p:spPr>
          <a:xfrm>
            <a:off x="3108005" y="3532900"/>
            <a:ext cx="3185265" cy="1578981"/>
          </a:xfrm>
          <a:prstGeom prst="rect">
            <a:avLst/>
          </a:prstGeom>
        </p:spPr>
      </p:pic>
      <p:pic>
        <p:nvPicPr>
          <p:cNvPr id="55" name="Picture 54">
            <a:extLst>
              <a:ext uri="{FF2B5EF4-FFF2-40B4-BE49-F238E27FC236}">
                <a16:creationId xmlns:a16="http://schemas.microsoft.com/office/drawing/2014/main" id="{248A85C0-CDC9-2726-8D52-C690D08DADFB}"/>
              </a:ext>
            </a:extLst>
          </p:cNvPr>
          <p:cNvPicPr>
            <a:picLocks noChangeAspect="1"/>
          </p:cNvPicPr>
          <p:nvPr/>
        </p:nvPicPr>
        <p:blipFill>
          <a:blip r:embed="rId9">
            <a:extLst>
              <a:ext uri="{28A0092B-C50C-407E-A947-70E740481C1C}">
                <a14:useLocalDpi xmlns:a14="http://schemas.microsoft.com/office/drawing/2010/main" val="0"/>
              </a:ext>
            </a:extLst>
          </a:blip>
          <a:srcRect l="36806" t="39650" r="37851" b="52473"/>
          <a:stretch>
            <a:fillRect/>
          </a:stretch>
        </p:blipFill>
        <p:spPr>
          <a:xfrm rot="10800000">
            <a:off x="4281696" y="3954005"/>
            <a:ext cx="807244" cy="250923"/>
          </a:xfrm>
          <a:prstGeom prst="rect">
            <a:avLst/>
          </a:prstGeom>
        </p:spPr>
      </p:pic>
      <p:sp>
        <p:nvSpPr>
          <p:cNvPr id="10" name="TextBox 9">
            <a:extLst>
              <a:ext uri="{FF2B5EF4-FFF2-40B4-BE49-F238E27FC236}">
                <a16:creationId xmlns:a16="http://schemas.microsoft.com/office/drawing/2014/main" id="{7C06EA3C-B0E5-C8CE-78FC-5153056FF55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81122287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E5BFD-4AA0-B8F7-02C6-6F44261E7CC1}"/>
            </a:ext>
          </a:extLst>
        </p:cNvPr>
        <p:cNvGrpSpPr/>
        <p:nvPr/>
      </p:nvGrpSpPr>
      <p:grpSpPr>
        <a:xfrm>
          <a:off x="0" y="0"/>
          <a:ext cx="0" cy="0"/>
          <a:chOff x="0" y="0"/>
          <a:chExt cx="0" cy="0"/>
        </a:xfrm>
      </p:grpSpPr>
      <p:pic>
        <p:nvPicPr>
          <p:cNvPr id="29707" name="Picture 19">
            <a:extLst>
              <a:ext uri="{FF2B5EF4-FFF2-40B4-BE49-F238E27FC236}">
                <a16:creationId xmlns:a16="http://schemas.microsoft.com/office/drawing/2014/main" id="{0B51D9F5-4843-7188-BEE7-1B9D3574069C}"/>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CB288D9A-D216-4FC5-2445-186C261BDA5F}"/>
              </a:ext>
            </a:extLst>
          </p:cNvPr>
          <p:cNvSpPr>
            <a:spLocks noGrp="1" noChangeAspect="1" noChangeArrowheads="1"/>
          </p:cNvSpPr>
          <p:nvPr>
            <p:ph type="title"/>
          </p:nvPr>
        </p:nvSpPr>
        <p:spPr/>
        <p:txBody>
          <a:bodyPr/>
          <a:lstStyle/>
          <a:p>
            <a:pPr eaLnBrk="1" hangingPunct="1">
              <a:spcAft>
                <a:spcPct val="25000"/>
              </a:spcAft>
            </a:pPr>
            <a:r>
              <a:rPr lang="en-US" altLang="en-US" dirty="0"/>
              <a:t>Scan On/Off and Nuisance Delete</a:t>
            </a:r>
          </a:p>
        </p:txBody>
      </p:sp>
      <p:sp>
        <p:nvSpPr>
          <p:cNvPr id="29709" name="Text Box 24">
            <a:extLst>
              <a:ext uri="{FF2B5EF4-FFF2-40B4-BE49-F238E27FC236}">
                <a16:creationId xmlns:a16="http://schemas.microsoft.com/office/drawing/2014/main" id="{2EF6651F-EF90-22BF-C73B-E78C47FC928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A45404A5-B401-C7CD-DC62-57AEF384F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7FCDDAF0-C175-59B0-9410-28D0441F2DC8}"/>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0A85871-C086-F0D3-38C7-C33715341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EFCB27E6-593F-5E5B-28D4-E20A2BB6EF0D}"/>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59128B15-895A-0594-94FA-C9D21EFCDF2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242989C6-88EE-84C0-FFFA-5B83E5AFE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D5735148-C9AB-1AD8-FAAD-66FA78CE2E70}"/>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43" name="Picture 42">
            <a:extLst>
              <a:ext uri="{FF2B5EF4-FFF2-40B4-BE49-F238E27FC236}">
                <a16:creationId xmlns:a16="http://schemas.microsoft.com/office/drawing/2014/main" id="{00ECE297-C1BE-811F-DD84-C113766E11EA}"/>
              </a:ext>
            </a:extLst>
          </p:cNvPr>
          <p:cNvPicPr>
            <a:picLocks noChangeAspect="1"/>
          </p:cNvPicPr>
          <p:nvPr/>
        </p:nvPicPr>
        <p:blipFill>
          <a:blip r:embed="rId8">
            <a:extLst>
              <a:ext uri="{28A0092B-C50C-407E-A947-70E740481C1C}">
                <a14:useLocalDpi xmlns:a14="http://schemas.microsoft.com/office/drawing/2010/main" val="0"/>
              </a:ext>
            </a:extLst>
          </a:blip>
          <a:srcRect l="38769" t="44918" r="37380" b="4542"/>
          <a:stretch>
            <a:fillRect/>
          </a:stretch>
        </p:blipFill>
        <p:spPr>
          <a:xfrm>
            <a:off x="6262630" y="1424864"/>
            <a:ext cx="1899145" cy="4024212"/>
          </a:xfrm>
          <a:prstGeom prst="rect">
            <a:avLst/>
          </a:prstGeom>
        </p:spPr>
      </p:pic>
      <p:sp>
        <p:nvSpPr>
          <p:cNvPr id="44" name="Line 83">
            <a:extLst>
              <a:ext uri="{FF2B5EF4-FFF2-40B4-BE49-F238E27FC236}">
                <a16:creationId xmlns:a16="http://schemas.microsoft.com/office/drawing/2014/main" id="{029BBA99-8D73-061A-96E0-B9D80BE0C324}"/>
              </a:ext>
            </a:extLst>
          </p:cNvPr>
          <p:cNvSpPr>
            <a:spLocks noChangeShapeType="1"/>
          </p:cNvSpPr>
          <p:nvPr/>
        </p:nvSpPr>
        <p:spPr bwMode="auto">
          <a:xfrm rot="-5400000" flipV="1">
            <a:off x="5560064" y="1569234"/>
            <a:ext cx="1555976" cy="1264909"/>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5" name="Oval 82">
            <a:extLst>
              <a:ext uri="{FF2B5EF4-FFF2-40B4-BE49-F238E27FC236}">
                <a16:creationId xmlns:a16="http://schemas.microsoft.com/office/drawing/2014/main" id="{EBF4AAD8-51D2-91C0-007D-C26E868E8AEC}"/>
              </a:ext>
            </a:extLst>
          </p:cNvPr>
          <p:cNvSpPr>
            <a:spLocks noChangeArrowheads="1"/>
          </p:cNvSpPr>
          <p:nvPr/>
        </p:nvSpPr>
        <p:spPr bwMode="auto">
          <a:xfrm>
            <a:off x="6830079" y="2960381"/>
            <a:ext cx="557051" cy="264233"/>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1" name="Picture 10">
            <a:extLst>
              <a:ext uri="{FF2B5EF4-FFF2-40B4-BE49-F238E27FC236}">
                <a16:creationId xmlns:a16="http://schemas.microsoft.com/office/drawing/2014/main" id="{6ABFF122-8F6D-740A-539E-7812E850A225}"/>
              </a:ext>
            </a:extLst>
          </p:cNvPr>
          <p:cNvPicPr>
            <a:picLocks noChangeAspect="1"/>
          </p:cNvPicPr>
          <p:nvPr/>
        </p:nvPicPr>
        <p:blipFill>
          <a:blip r:embed="rId9">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D56DBC82-F09B-AFFF-E468-1C5A827693C2}"/>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6FE9A138-2C33-C05D-507E-D36A2BF8B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2D0A7E02-0BCC-A90C-3BA3-6B2E7AEC04C6}"/>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0570B8D3-CFAD-C735-80F3-F006E663C7B8}"/>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04D90BA1-0F15-3933-EB17-30930A1D0D0E}"/>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9A3783BF-4A24-D39D-23A0-F497D7D49F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8B8E5E87-5063-011B-CC96-5B423F878E7E}"/>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31" name="Picture 30">
            <a:extLst>
              <a:ext uri="{FF2B5EF4-FFF2-40B4-BE49-F238E27FC236}">
                <a16:creationId xmlns:a16="http://schemas.microsoft.com/office/drawing/2014/main" id="{32C57BA5-7AC5-70D6-FE9E-792C475C8A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2" name="TextBox 31">
            <a:extLst>
              <a:ext uri="{FF2B5EF4-FFF2-40B4-BE49-F238E27FC236}">
                <a16:creationId xmlns:a16="http://schemas.microsoft.com/office/drawing/2014/main" id="{80E200B3-B58B-6CF7-5B74-A205081CC6D0}"/>
              </a:ext>
            </a:extLst>
          </p:cNvPr>
          <p:cNvSpPr txBox="1"/>
          <p:nvPr/>
        </p:nvSpPr>
        <p:spPr>
          <a:xfrm>
            <a:off x="738919" y="3448759"/>
            <a:ext cx="385259"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sp>
        <p:nvSpPr>
          <p:cNvPr id="33" name="TextBox 32">
            <a:extLst>
              <a:ext uri="{FF2B5EF4-FFF2-40B4-BE49-F238E27FC236}">
                <a16:creationId xmlns:a16="http://schemas.microsoft.com/office/drawing/2014/main" id="{498E1E15-1B42-E6DC-5D39-E78549D29023}"/>
              </a:ext>
            </a:extLst>
          </p:cNvPr>
          <p:cNvSpPr txBox="1"/>
          <p:nvPr/>
        </p:nvSpPr>
        <p:spPr>
          <a:xfrm>
            <a:off x="1002787" y="3448162"/>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36" name="TextBox 35">
            <a:extLst>
              <a:ext uri="{FF2B5EF4-FFF2-40B4-BE49-F238E27FC236}">
                <a16:creationId xmlns:a16="http://schemas.microsoft.com/office/drawing/2014/main" id="{F2D4892B-2E12-9EC6-393B-5AD722F8CB9D}"/>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a:solidFill>
                  <a:schemeClr val="bg1"/>
                </a:solidFill>
              </a:rPr>
              <a:t>REKY</a:t>
            </a:r>
            <a:endParaRPr lang="en-US" sz="1000" dirty="0">
              <a:solidFill>
                <a:schemeClr val="bg1"/>
              </a:solidFill>
            </a:endParaRPr>
          </a:p>
        </p:txBody>
      </p:sp>
      <p:pic>
        <p:nvPicPr>
          <p:cNvPr id="40" name="Picture 39">
            <a:extLst>
              <a:ext uri="{FF2B5EF4-FFF2-40B4-BE49-F238E27FC236}">
                <a16:creationId xmlns:a16="http://schemas.microsoft.com/office/drawing/2014/main" id="{240C36E0-16A3-8695-EA53-00C0471790CC}"/>
              </a:ext>
            </a:extLst>
          </p:cNvPr>
          <p:cNvPicPr>
            <a:picLocks noChangeAspect="1"/>
          </p:cNvPicPr>
          <p:nvPr/>
        </p:nvPicPr>
        <p:blipFill>
          <a:blip r:embed="rId7">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42" name="Text Box 2">
            <a:extLst>
              <a:ext uri="{FF2B5EF4-FFF2-40B4-BE49-F238E27FC236}">
                <a16:creationId xmlns:a16="http://schemas.microsoft.com/office/drawing/2014/main" id="{2066D563-13C0-BF7B-8BB3-D03B2D9114E2}"/>
              </a:ext>
            </a:extLst>
          </p:cNvPr>
          <p:cNvSpPr txBox="1">
            <a:spLocks noChangeArrowheads="1"/>
          </p:cNvSpPr>
          <p:nvPr/>
        </p:nvSpPr>
        <p:spPr bwMode="auto">
          <a:xfrm>
            <a:off x="3845965" y="1157347"/>
            <a:ext cx="3498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u="sng" dirty="0">
                <a:solidFill>
                  <a:schemeClr val="tx1"/>
                </a:solidFill>
              </a:rPr>
              <a:t>To Turn Scan On or Off:</a:t>
            </a:r>
          </a:p>
        </p:txBody>
      </p:sp>
      <p:graphicFrame>
        <p:nvGraphicFramePr>
          <p:cNvPr id="46" name="Group 4">
            <a:extLst>
              <a:ext uri="{FF2B5EF4-FFF2-40B4-BE49-F238E27FC236}">
                <a16:creationId xmlns:a16="http://schemas.microsoft.com/office/drawing/2014/main" id="{499D82E7-3078-3CEF-F275-CC335ADF50E6}"/>
              </a:ext>
            </a:extLst>
          </p:cNvPr>
          <p:cNvGraphicFramePr>
            <a:graphicFrameLocks noGrp="1"/>
          </p:cNvGraphicFramePr>
          <p:nvPr/>
        </p:nvGraphicFramePr>
        <p:xfrm>
          <a:off x="2206747" y="1496545"/>
          <a:ext cx="3498850" cy="827393"/>
        </p:xfrm>
        <a:graphic>
          <a:graphicData uri="http://schemas.openxmlformats.org/drawingml/2006/table">
            <a:tbl>
              <a:tblPr/>
              <a:tblGrid>
                <a:gridCol w="3498850">
                  <a:extLst>
                    <a:ext uri="{9D8B030D-6E8A-4147-A177-3AD203B41FA5}">
                      <a16:colId xmlns:a16="http://schemas.microsoft.com/office/drawing/2014/main" val="20000"/>
                    </a:ext>
                  </a:extLst>
                </a:gridCol>
              </a:tblGrid>
              <a:tr h="827393">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 the Top Side button. When scan is being enabled, the         icon will appear at the top of the radio’s display. Likewise, when scan is turned off this icon will disappear.</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pic>
        <p:nvPicPr>
          <p:cNvPr id="47" name="Picture 46">
            <a:extLst>
              <a:ext uri="{FF2B5EF4-FFF2-40B4-BE49-F238E27FC236}">
                <a16:creationId xmlns:a16="http://schemas.microsoft.com/office/drawing/2014/main" id="{5CD1E5E9-C024-447B-949F-47CB8E977A07}"/>
              </a:ext>
            </a:extLst>
          </p:cNvPr>
          <p:cNvPicPr>
            <a:picLocks noChangeAspect="1"/>
          </p:cNvPicPr>
          <p:nvPr/>
        </p:nvPicPr>
        <p:blipFill>
          <a:blip r:embed="rId7">
            <a:extLst>
              <a:ext uri="{28A0092B-C50C-407E-A947-70E740481C1C}">
                <a14:useLocalDpi xmlns:a14="http://schemas.microsoft.com/office/drawing/2010/main" val="0"/>
              </a:ext>
            </a:extLst>
          </a:blip>
          <a:srcRect l="2968" t="65974" r="92658" b="28087"/>
          <a:stretch>
            <a:fillRect/>
          </a:stretch>
        </p:blipFill>
        <p:spPr>
          <a:xfrm>
            <a:off x="3114195" y="1711946"/>
            <a:ext cx="217854" cy="181869"/>
          </a:xfrm>
          <a:prstGeom prst="rect">
            <a:avLst/>
          </a:prstGeom>
          <a:effectLst>
            <a:softEdge rad="12700"/>
          </a:effectLst>
        </p:spPr>
      </p:pic>
      <p:sp>
        <p:nvSpPr>
          <p:cNvPr id="48" name="Text Box 2">
            <a:extLst>
              <a:ext uri="{FF2B5EF4-FFF2-40B4-BE49-F238E27FC236}">
                <a16:creationId xmlns:a16="http://schemas.microsoft.com/office/drawing/2014/main" id="{294CDEB3-8545-86B7-D7E6-D9E49B20CA1D}"/>
              </a:ext>
            </a:extLst>
          </p:cNvPr>
          <p:cNvSpPr txBox="1">
            <a:spLocks noChangeArrowheads="1"/>
          </p:cNvSpPr>
          <p:nvPr/>
        </p:nvSpPr>
        <p:spPr bwMode="auto">
          <a:xfrm>
            <a:off x="2315369" y="2445144"/>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u="sng" dirty="0">
                <a:solidFill>
                  <a:schemeClr val="tx1"/>
                </a:solidFill>
              </a:rPr>
              <a:t>To Temporarily Delete a Nuisance Mode:</a:t>
            </a:r>
          </a:p>
        </p:txBody>
      </p:sp>
      <p:sp>
        <p:nvSpPr>
          <p:cNvPr id="49" name="Text Box 3">
            <a:extLst>
              <a:ext uri="{FF2B5EF4-FFF2-40B4-BE49-F238E27FC236}">
                <a16:creationId xmlns:a16="http://schemas.microsoft.com/office/drawing/2014/main" id="{7D22AAA1-E4EA-2E03-977A-4365BD0EB453}"/>
              </a:ext>
            </a:extLst>
          </p:cNvPr>
          <p:cNvSpPr txBox="1">
            <a:spLocks noChangeArrowheads="1"/>
          </p:cNvSpPr>
          <p:nvPr/>
        </p:nvSpPr>
        <p:spPr bwMode="auto">
          <a:xfrm>
            <a:off x="2206747" y="5117206"/>
            <a:ext cx="3498850" cy="642484"/>
          </a:xfrm>
          <a:prstGeom prst="rect">
            <a:avLst/>
          </a:prstGeom>
          <a:solidFill>
            <a:srgbClr val="EAEAEA"/>
          </a:solidFill>
          <a:ln w="19050">
            <a:solidFill>
              <a:schemeClr val="accent2"/>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Selected Channel and Primary Dispatch cannot be Nuisance Deleted</a:t>
            </a:r>
          </a:p>
        </p:txBody>
      </p:sp>
      <p:graphicFrame>
        <p:nvGraphicFramePr>
          <p:cNvPr id="50" name="Group 4">
            <a:extLst>
              <a:ext uri="{FF2B5EF4-FFF2-40B4-BE49-F238E27FC236}">
                <a16:creationId xmlns:a16="http://schemas.microsoft.com/office/drawing/2014/main" id="{13A4032C-09F6-9B73-E4B8-8DD8F5DB07BF}"/>
              </a:ext>
            </a:extLst>
          </p:cNvPr>
          <p:cNvGraphicFramePr>
            <a:graphicFrameLocks noGrp="1"/>
          </p:cNvGraphicFramePr>
          <p:nvPr/>
        </p:nvGraphicFramePr>
        <p:xfrm>
          <a:off x="2201234" y="2757376"/>
          <a:ext cx="3498850" cy="2056132"/>
        </p:xfrm>
        <a:graphic>
          <a:graphicData uri="http://schemas.openxmlformats.org/drawingml/2006/table">
            <a:tbl>
              <a:tblPr/>
              <a:tblGrid>
                <a:gridCol w="3498850">
                  <a:extLst>
                    <a:ext uri="{9D8B030D-6E8A-4147-A177-3AD203B41FA5}">
                      <a16:colId xmlns:a16="http://schemas.microsoft.com/office/drawing/2014/main" val="20000"/>
                    </a:ext>
                  </a:extLst>
                </a:gridCol>
              </a:tblGrid>
              <a:tr h="2056132">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 the Bottom Side button below “NUIS” while actively scanning the </a:t>
                      </a:r>
                      <a:r>
                        <a:rPr kumimoji="0" lang="en-US" altLang="en-US" sz="1100" b="0" i="0" u="none" strike="noStrike" cap="none" normalizeH="0" baseline="0" dirty="0" err="1">
                          <a:ln>
                            <a:noFill/>
                          </a:ln>
                          <a:solidFill>
                            <a:schemeClr val="tx1"/>
                          </a:solidFill>
                          <a:effectLst/>
                          <a:latin typeface="Arial" pitchFamily="34" charset="0"/>
                        </a:rPr>
                        <a:t>talkgroup</a:t>
                      </a:r>
                      <a:r>
                        <a:rPr kumimoji="0" lang="en-US" altLang="en-US" sz="1100" b="0" i="0" u="none" strike="noStrike" cap="none" normalizeH="0" baseline="0" dirty="0">
                          <a:ln>
                            <a:noFill/>
                          </a:ln>
                          <a:solidFill>
                            <a:schemeClr val="tx1"/>
                          </a:solidFill>
                          <a:effectLst/>
                          <a:latin typeface="Arial" pitchFamily="34" charset="0"/>
                        </a:rPr>
                        <a:t> you wish to temporarily delete to no longer hear traffic from a busy </a:t>
                      </a:r>
                      <a:r>
                        <a:rPr kumimoji="0" lang="en-US" altLang="en-US" sz="1100" b="0" i="0" u="none" strike="noStrike" cap="none" normalizeH="0" baseline="0" dirty="0" err="1">
                          <a:ln>
                            <a:noFill/>
                          </a:ln>
                          <a:solidFill>
                            <a:schemeClr val="tx1"/>
                          </a:solidFill>
                          <a:effectLst/>
                          <a:latin typeface="Arial" pitchFamily="34" charset="0"/>
                        </a:rPr>
                        <a:t>talkgroup</a:t>
                      </a:r>
                      <a:r>
                        <a:rPr kumimoji="0" lang="en-US" altLang="en-US" sz="1100" b="0" i="0" u="none" strike="noStrike" cap="none" normalizeH="0" baseline="0" dirty="0">
                          <a:ln>
                            <a:noFill/>
                          </a:ln>
                          <a:solidFill>
                            <a:schemeClr val="tx1"/>
                          </a:solidFill>
                          <a:effectLst/>
                          <a:latin typeface="Arial" pitchFamily="34" charset="0"/>
                        </a:rPr>
                        <a:t> in the scan list.</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1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defRPr/>
                      </a:pPr>
                      <a:r>
                        <a:rPr kumimoji="0" lang="en-US" altLang="en-US" sz="1100" b="0" i="0" u="none" strike="noStrike" kern="1200" cap="none" normalizeH="0" baseline="0" dirty="0">
                          <a:ln>
                            <a:noFill/>
                          </a:ln>
                          <a:solidFill>
                            <a:schemeClr val="tx1"/>
                          </a:solidFill>
                          <a:effectLst/>
                          <a:latin typeface="Arial" pitchFamily="34" charset="0"/>
                          <a:ea typeface="+mn-ea"/>
                          <a:cs typeface="+mn-cs"/>
                        </a:rPr>
                        <a:t>To restore the original scan list, do one of the following:</a:t>
                      </a:r>
                    </a:p>
                    <a:p>
                      <a:pPr algn="l" eaLnBrk="1" hangingPunct="1">
                        <a:spcBef>
                          <a:spcPct val="0"/>
                        </a:spcBef>
                        <a:spcAft>
                          <a:spcPct val="25000"/>
                        </a:spcAft>
                        <a:buClr>
                          <a:srgbClr val="6083B2"/>
                        </a:buClr>
                        <a:buFont typeface="Wingdings" panose="05000000000000000000" pitchFamily="2" charset="2"/>
                        <a:buChar char="§"/>
                      </a:pPr>
                      <a:r>
                        <a:rPr lang="en-US" altLang="en-US" sz="1100" dirty="0"/>
                        <a:t>Turn scan off, then on.</a:t>
                      </a:r>
                    </a:p>
                    <a:p>
                      <a:pPr algn="l" eaLnBrk="1" hangingPunct="1">
                        <a:spcBef>
                          <a:spcPct val="0"/>
                        </a:spcBef>
                        <a:spcAft>
                          <a:spcPct val="25000"/>
                        </a:spcAft>
                        <a:buClr>
                          <a:srgbClr val="6083B2"/>
                        </a:buClr>
                        <a:buFont typeface="Wingdings" panose="05000000000000000000" pitchFamily="2" charset="2"/>
                        <a:buChar char="§"/>
                      </a:pPr>
                      <a:r>
                        <a:rPr lang="en-US" altLang="en-US" sz="1100" dirty="0"/>
                        <a:t>Change modes.</a:t>
                      </a:r>
                    </a:p>
                    <a:p>
                      <a:pPr algn="l" eaLnBrk="1" hangingPunct="1">
                        <a:spcBef>
                          <a:spcPct val="0"/>
                        </a:spcBef>
                        <a:spcAft>
                          <a:spcPct val="25000"/>
                        </a:spcAft>
                        <a:buClr>
                          <a:srgbClr val="6083B2"/>
                        </a:buClr>
                        <a:buFont typeface="Wingdings" panose="05000000000000000000" pitchFamily="2" charset="2"/>
                        <a:buChar char="§"/>
                      </a:pPr>
                      <a:r>
                        <a:rPr lang="en-US" altLang="en-US" sz="1100" dirty="0"/>
                        <a:t>Turn off the radio, and then turn it back on.</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52" name="Line 83">
            <a:extLst>
              <a:ext uri="{FF2B5EF4-FFF2-40B4-BE49-F238E27FC236}">
                <a16:creationId xmlns:a16="http://schemas.microsoft.com/office/drawing/2014/main" id="{65146E14-23DE-61CC-92D4-4B44461DD50D}"/>
              </a:ext>
            </a:extLst>
          </p:cNvPr>
          <p:cNvSpPr>
            <a:spLocks noChangeShapeType="1"/>
          </p:cNvSpPr>
          <p:nvPr/>
        </p:nvSpPr>
        <p:spPr bwMode="auto">
          <a:xfrm rot="-5400000" flipV="1">
            <a:off x="5280124" y="2737399"/>
            <a:ext cx="1676580" cy="157425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53" name="Oval 82">
            <a:extLst>
              <a:ext uri="{FF2B5EF4-FFF2-40B4-BE49-F238E27FC236}">
                <a16:creationId xmlns:a16="http://schemas.microsoft.com/office/drawing/2014/main" id="{62A8F9DC-1CF4-BBAF-5749-594EF55167E2}"/>
              </a:ext>
            </a:extLst>
          </p:cNvPr>
          <p:cNvSpPr>
            <a:spLocks noChangeArrowheads="1"/>
          </p:cNvSpPr>
          <p:nvPr/>
        </p:nvSpPr>
        <p:spPr bwMode="auto">
          <a:xfrm>
            <a:off x="6898671" y="4204728"/>
            <a:ext cx="557051" cy="264233"/>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TextBox 7">
            <a:extLst>
              <a:ext uri="{FF2B5EF4-FFF2-40B4-BE49-F238E27FC236}">
                <a16:creationId xmlns:a16="http://schemas.microsoft.com/office/drawing/2014/main" id="{26BD85BB-46FF-6A1D-C10A-5721EA2054B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3434073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7B0E4-9ADC-4896-160A-77D29991E5D7}"/>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06482353-B668-5395-94D3-E3F9D56F6D5C}"/>
              </a:ext>
            </a:extLst>
          </p:cNvPr>
          <p:cNvSpPr>
            <a:spLocks noGrp="1" noChangeAspect="1" noChangeArrowheads="1"/>
          </p:cNvSpPr>
          <p:nvPr>
            <p:ph type="title"/>
          </p:nvPr>
        </p:nvSpPr>
        <p:spPr/>
        <p:txBody>
          <a:bodyPr/>
          <a:lstStyle/>
          <a:p>
            <a:pPr eaLnBrk="1" hangingPunct="1">
              <a:spcAft>
                <a:spcPct val="25000"/>
              </a:spcAft>
            </a:pPr>
            <a:r>
              <a:rPr lang="en-US" altLang="en-US" dirty="0"/>
              <a:t>Scan List Programming Mode</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CAFEAA27-94B0-9F66-2624-18FD12DC508A}"/>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169C60CB-26D8-6A9A-9F7D-0CBBF5C7D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AE1DA8D4-5455-BD50-3767-E2609B08B635}"/>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64D56DD9-90DE-2C46-B799-B187C00A1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F8EC29A9-819D-CE57-8694-0CF9A95A5A11}"/>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CF061615-478A-C662-13B6-9F211A57BF54}"/>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00F28656-6117-D8F1-5516-1570187F9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FEBC94E8-58E0-7F6F-40D6-5804B10F0FC1}"/>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C19A110C-447A-BD7F-7E4B-F95C76586E2D}"/>
              </a:ext>
            </a:extLst>
          </p:cNvPr>
          <p:cNvPicPr>
            <a:picLocks noChangeAspect="1"/>
          </p:cNvPicPr>
          <p:nvPr/>
        </p:nvPicPr>
        <p:blipFill>
          <a:blip r:embed="rId7">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7570334C-7C3F-D83C-ACCC-D69FF95AAC6B}"/>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E1019E67-2587-898D-71B6-14031954A0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7A95C7D8-423C-EEE2-8A2E-E93F91B08571}"/>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FF50058D-D881-F051-371E-AC8C871C3CFE}"/>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199F0A71-4CFD-9747-A575-1B5E844ACBE5}"/>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F8DF8CE0-F67A-FBA7-3E1F-60022EE41F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062FDBC7-AAE8-2E49-FA88-C507A1476FF6}"/>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31" name="Picture 30">
            <a:extLst>
              <a:ext uri="{FF2B5EF4-FFF2-40B4-BE49-F238E27FC236}">
                <a16:creationId xmlns:a16="http://schemas.microsoft.com/office/drawing/2014/main" id="{E8F4900B-E016-EF01-9828-91FA6A9F38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3" name="TextBox 32">
            <a:extLst>
              <a:ext uri="{FF2B5EF4-FFF2-40B4-BE49-F238E27FC236}">
                <a16:creationId xmlns:a16="http://schemas.microsoft.com/office/drawing/2014/main" id="{D78F00D7-7FB1-AB6C-49BF-801B201DDB56}"/>
              </a:ext>
            </a:extLst>
          </p:cNvPr>
          <p:cNvSpPr txBox="1"/>
          <p:nvPr/>
        </p:nvSpPr>
        <p:spPr>
          <a:xfrm>
            <a:off x="1002787" y="3448162"/>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36" name="TextBox 35">
            <a:extLst>
              <a:ext uri="{FF2B5EF4-FFF2-40B4-BE49-F238E27FC236}">
                <a16:creationId xmlns:a16="http://schemas.microsoft.com/office/drawing/2014/main" id="{A7264A96-CD87-28A8-F62D-62D29DA3CCB5}"/>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a:solidFill>
                  <a:schemeClr val="bg1"/>
                </a:solidFill>
              </a:rPr>
              <a:t>REKY</a:t>
            </a:r>
            <a:endParaRPr lang="en-US" sz="1000" dirty="0">
              <a:solidFill>
                <a:schemeClr val="bg1"/>
              </a:solidFill>
            </a:endParaRPr>
          </a:p>
        </p:txBody>
      </p:sp>
      <p:pic>
        <p:nvPicPr>
          <p:cNvPr id="40" name="Picture 39">
            <a:extLst>
              <a:ext uri="{FF2B5EF4-FFF2-40B4-BE49-F238E27FC236}">
                <a16:creationId xmlns:a16="http://schemas.microsoft.com/office/drawing/2014/main" id="{9B743BC4-A327-B1E5-D9AF-5ACB6EAC206C}"/>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8" name="Text Box 2">
            <a:extLst>
              <a:ext uri="{FF2B5EF4-FFF2-40B4-BE49-F238E27FC236}">
                <a16:creationId xmlns:a16="http://schemas.microsoft.com/office/drawing/2014/main" id="{099F993B-F5B3-022B-6B49-1D6B57A5865F}"/>
              </a:ext>
            </a:extLst>
          </p:cNvPr>
          <p:cNvSpPr txBox="1">
            <a:spLocks noChangeArrowheads="1"/>
          </p:cNvSpPr>
          <p:nvPr/>
        </p:nvSpPr>
        <p:spPr bwMode="auto">
          <a:xfrm>
            <a:off x="2379237" y="1593800"/>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dirty="0">
                <a:solidFill>
                  <a:schemeClr val="tx1"/>
                </a:solidFill>
              </a:rPr>
              <a:t>To Edit The Scan List:</a:t>
            </a:r>
          </a:p>
        </p:txBody>
      </p:sp>
      <p:graphicFrame>
        <p:nvGraphicFramePr>
          <p:cNvPr id="10" name="Group 3">
            <a:extLst>
              <a:ext uri="{FF2B5EF4-FFF2-40B4-BE49-F238E27FC236}">
                <a16:creationId xmlns:a16="http://schemas.microsoft.com/office/drawing/2014/main" id="{CB18AAF4-4C00-BFB6-1F29-1379D38FDB6A}"/>
              </a:ext>
            </a:extLst>
          </p:cNvPr>
          <p:cNvGraphicFramePr>
            <a:graphicFrameLocks noGrp="1"/>
          </p:cNvGraphicFramePr>
          <p:nvPr>
            <p:extLst>
              <p:ext uri="{D42A27DB-BD31-4B8C-83A1-F6EECF244321}">
                <p14:modId xmlns:p14="http://schemas.microsoft.com/office/powerpoint/2010/main" val="232474177"/>
              </p:ext>
            </p:extLst>
          </p:nvPr>
        </p:nvGraphicFramePr>
        <p:xfrm>
          <a:off x="2379237" y="2022245"/>
          <a:ext cx="3498850" cy="591416"/>
        </p:xfrm>
        <a:graphic>
          <a:graphicData uri="http://schemas.openxmlformats.org/drawingml/2006/table">
            <a:tbl>
              <a:tblPr/>
              <a:tblGrid>
                <a:gridCol w="3498850">
                  <a:extLst>
                    <a:ext uri="{9D8B030D-6E8A-4147-A177-3AD203B41FA5}">
                      <a16:colId xmlns:a16="http://schemas.microsoft.com/office/drawing/2014/main" val="20000"/>
                    </a:ext>
                  </a:extLst>
                </a:gridCol>
              </a:tblGrid>
              <a:tr h="591416">
                <a:tc>
                  <a:txBody>
                    <a:bodyPr/>
                    <a:lstStyle/>
                    <a:p>
                      <a:pPr marL="228600" marR="0" lvl="0" indent="-228600" algn="l" defTabSz="812800" rtl="0" eaLnBrk="1" fontAlgn="base" latinLnBrk="0" hangingPunct="1">
                        <a:lnSpc>
                          <a:spcPct val="100000"/>
                        </a:lnSpc>
                        <a:spcBef>
                          <a:spcPct val="0"/>
                        </a:spcBef>
                        <a:spcAft>
                          <a:spcPct val="25000"/>
                        </a:spcAft>
                        <a:buClrTx/>
                        <a:buSzTx/>
                        <a:buFontTx/>
                        <a:buAutoNum type="arabicPeriod"/>
                        <a:tabLst/>
                      </a:pPr>
                      <a:r>
                        <a:rPr kumimoji="0" lang="en-US" altLang="en-US" sz="1100" b="0" i="0" u="none" strike="noStrike" cap="none" normalizeH="0" baseline="0" dirty="0">
                          <a:ln>
                            <a:noFill/>
                          </a:ln>
                          <a:solidFill>
                            <a:schemeClr val="tx1"/>
                          </a:solidFill>
                          <a:effectLst/>
                          <a:latin typeface="Arial" pitchFamily="34" charset="0"/>
                        </a:rPr>
                        <a:t>Select the ‘SCNL’ Menu Item to enter Scan List Programming Mode.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12" name="Oval 24">
            <a:extLst>
              <a:ext uri="{FF2B5EF4-FFF2-40B4-BE49-F238E27FC236}">
                <a16:creationId xmlns:a16="http://schemas.microsoft.com/office/drawing/2014/main" id="{3FE5BDF1-15E2-F605-851C-A1DDFD46F1D5}"/>
              </a:ext>
            </a:extLst>
          </p:cNvPr>
          <p:cNvSpPr>
            <a:spLocks noChangeArrowheads="1"/>
          </p:cNvSpPr>
          <p:nvPr/>
        </p:nvSpPr>
        <p:spPr bwMode="auto">
          <a:xfrm>
            <a:off x="983672" y="3604540"/>
            <a:ext cx="367881" cy="241183"/>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3" name="Line 102">
            <a:extLst>
              <a:ext uri="{FF2B5EF4-FFF2-40B4-BE49-F238E27FC236}">
                <a16:creationId xmlns:a16="http://schemas.microsoft.com/office/drawing/2014/main" id="{285F89F2-868C-0137-E295-E03837CB7C86}"/>
              </a:ext>
            </a:extLst>
          </p:cNvPr>
          <p:cNvSpPr>
            <a:spLocks noChangeShapeType="1"/>
          </p:cNvSpPr>
          <p:nvPr/>
        </p:nvSpPr>
        <p:spPr bwMode="auto">
          <a:xfrm rot="-5400000">
            <a:off x="961950" y="2140703"/>
            <a:ext cx="1786283" cy="119065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2" name="TextBox 31">
            <a:extLst>
              <a:ext uri="{FF2B5EF4-FFF2-40B4-BE49-F238E27FC236}">
                <a16:creationId xmlns:a16="http://schemas.microsoft.com/office/drawing/2014/main" id="{053FF6BB-E447-BB52-6854-1B8ED5950320}"/>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sp>
        <p:nvSpPr>
          <p:cNvPr id="14" name="TextBox 13">
            <a:extLst>
              <a:ext uri="{FF2B5EF4-FFF2-40B4-BE49-F238E27FC236}">
                <a16:creationId xmlns:a16="http://schemas.microsoft.com/office/drawing/2014/main" id="{07FD1330-3C9B-6972-3D7F-5722ACADB2FD}"/>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0573847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16BB-A6AE-2462-FFAA-67A6BEFD1852}"/>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53206117-F03E-F05A-49E4-13A1767A42E9}"/>
              </a:ext>
            </a:extLst>
          </p:cNvPr>
          <p:cNvSpPr>
            <a:spLocks noGrp="1" noChangeAspect="1" noChangeArrowheads="1"/>
          </p:cNvSpPr>
          <p:nvPr>
            <p:ph type="title"/>
          </p:nvPr>
        </p:nvSpPr>
        <p:spPr/>
        <p:txBody>
          <a:bodyPr/>
          <a:lstStyle/>
          <a:p>
            <a:pPr eaLnBrk="1" hangingPunct="1">
              <a:spcAft>
                <a:spcPct val="25000"/>
              </a:spcAft>
            </a:pPr>
            <a:r>
              <a:rPr lang="en-US" altLang="en-US" dirty="0"/>
              <a:t>Scan List Programming Mode</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DBCADD02-EAF6-40AF-AF39-03DB3F789E2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D89CBD69-898D-9A1A-35F2-CF2BC08F7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CE492112-490B-25C7-12D4-377EFEDCD1F4}"/>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C537D8D9-ABCE-B01F-3D88-C1DECD93C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097D0E17-F761-EA38-5A38-1426B2FB423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C6C966D4-0ED5-F29E-A304-96F3EC2FA0D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627C1C4A-324A-A562-7BC0-D3721128B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5740362E-65F6-2549-B9AC-96DB0E564308}"/>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2D4D0EEC-09D9-0A3B-3A47-D3A4DF659933}"/>
              </a:ext>
            </a:extLst>
          </p:cNvPr>
          <p:cNvPicPr>
            <a:picLocks noChangeAspect="1"/>
          </p:cNvPicPr>
          <p:nvPr/>
        </p:nvPicPr>
        <p:blipFill>
          <a:blip r:embed="rId7">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07845CD1-E9EA-4EEE-059B-F1741BF52BC6}"/>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210D1F3E-2E62-9421-9B6A-73C5A5BC3F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4076C212-8D93-535D-5E52-6719B3521674}"/>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124A8CE7-49DD-86D8-F9D5-157494F5EFEF}"/>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96D932F9-5449-C591-DAA7-C2B6097C5C72}"/>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C444BE72-2192-E57F-B5EF-5A0F73137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F4AF29DB-5A67-7953-ABEB-F781CE1C12D2}"/>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31" name="Picture 30">
            <a:extLst>
              <a:ext uri="{FF2B5EF4-FFF2-40B4-BE49-F238E27FC236}">
                <a16:creationId xmlns:a16="http://schemas.microsoft.com/office/drawing/2014/main" id="{EBD35314-C634-6FBC-442B-9AFB916AD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2" name="TextBox 31">
            <a:extLst>
              <a:ext uri="{FF2B5EF4-FFF2-40B4-BE49-F238E27FC236}">
                <a16:creationId xmlns:a16="http://schemas.microsoft.com/office/drawing/2014/main" id="{E68AF30F-6048-79E0-0525-0B6F995513D9}"/>
              </a:ext>
            </a:extLst>
          </p:cNvPr>
          <p:cNvSpPr txBox="1"/>
          <p:nvPr/>
        </p:nvSpPr>
        <p:spPr>
          <a:xfrm>
            <a:off x="738919" y="3448759"/>
            <a:ext cx="385259" cy="169277"/>
          </a:xfrm>
          <a:prstGeom prst="rect">
            <a:avLst/>
          </a:prstGeom>
          <a:solidFill>
            <a:srgbClr val="404040"/>
          </a:solidFill>
        </p:spPr>
        <p:txBody>
          <a:bodyPr wrap="square" rtlCol="0">
            <a:spAutoFit/>
          </a:bodyPr>
          <a:lstStyle/>
          <a:p>
            <a:r>
              <a:rPr lang="en-US" sz="500" dirty="0">
                <a:solidFill>
                  <a:schemeClr val="bg1"/>
                </a:solidFill>
              </a:rPr>
              <a:t>Sel</a:t>
            </a:r>
            <a:endParaRPr lang="en-US" sz="1000" dirty="0">
              <a:solidFill>
                <a:schemeClr val="bg1"/>
              </a:solidFill>
            </a:endParaRPr>
          </a:p>
        </p:txBody>
      </p:sp>
      <p:sp>
        <p:nvSpPr>
          <p:cNvPr id="33" name="TextBox 32">
            <a:extLst>
              <a:ext uri="{FF2B5EF4-FFF2-40B4-BE49-F238E27FC236}">
                <a16:creationId xmlns:a16="http://schemas.microsoft.com/office/drawing/2014/main" id="{3D02E15E-EC16-6DE9-DEFC-C5E65DCBF327}"/>
              </a:ext>
            </a:extLst>
          </p:cNvPr>
          <p:cNvSpPr txBox="1"/>
          <p:nvPr/>
        </p:nvSpPr>
        <p:spPr>
          <a:xfrm>
            <a:off x="1015674" y="3448161"/>
            <a:ext cx="385259" cy="169277"/>
          </a:xfrm>
          <a:prstGeom prst="rect">
            <a:avLst/>
          </a:prstGeom>
          <a:solidFill>
            <a:srgbClr val="404040"/>
          </a:solidFill>
        </p:spPr>
        <p:txBody>
          <a:bodyPr wrap="square" rtlCol="0">
            <a:spAutoFit/>
          </a:bodyPr>
          <a:lstStyle/>
          <a:p>
            <a:r>
              <a:rPr lang="en-US" sz="500" dirty="0">
                <a:solidFill>
                  <a:schemeClr val="bg1"/>
                </a:solidFill>
              </a:rPr>
              <a:t>Del</a:t>
            </a:r>
            <a:endParaRPr lang="en-US" sz="1000" dirty="0">
              <a:solidFill>
                <a:schemeClr val="bg1"/>
              </a:solidFill>
            </a:endParaRPr>
          </a:p>
        </p:txBody>
      </p:sp>
      <p:sp>
        <p:nvSpPr>
          <p:cNvPr id="36" name="TextBox 35">
            <a:extLst>
              <a:ext uri="{FF2B5EF4-FFF2-40B4-BE49-F238E27FC236}">
                <a16:creationId xmlns:a16="http://schemas.microsoft.com/office/drawing/2014/main" id="{B4B6B280-CC45-3007-5527-1BEC0B7236B1}"/>
              </a:ext>
            </a:extLst>
          </p:cNvPr>
          <p:cNvSpPr txBox="1"/>
          <p:nvPr/>
        </p:nvSpPr>
        <p:spPr>
          <a:xfrm>
            <a:off x="1272823" y="3448161"/>
            <a:ext cx="385259" cy="169277"/>
          </a:xfrm>
          <a:prstGeom prst="rect">
            <a:avLst/>
          </a:prstGeom>
          <a:solidFill>
            <a:srgbClr val="404040"/>
          </a:solidFill>
        </p:spPr>
        <p:txBody>
          <a:bodyPr wrap="square" rtlCol="0">
            <a:spAutoFit/>
          </a:bodyPr>
          <a:lstStyle/>
          <a:p>
            <a:r>
              <a:rPr lang="en-US" sz="500" dirty="0" err="1">
                <a:solidFill>
                  <a:schemeClr val="bg1"/>
                </a:solidFill>
              </a:rPr>
              <a:t>Rcl</a:t>
            </a:r>
            <a:endParaRPr lang="en-US" sz="1000" dirty="0">
              <a:solidFill>
                <a:schemeClr val="bg1"/>
              </a:solidFill>
            </a:endParaRPr>
          </a:p>
        </p:txBody>
      </p:sp>
      <p:pic>
        <p:nvPicPr>
          <p:cNvPr id="40" name="Picture 39">
            <a:extLst>
              <a:ext uri="{FF2B5EF4-FFF2-40B4-BE49-F238E27FC236}">
                <a16:creationId xmlns:a16="http://schemas.microsoft.com/office/drawing/2014/main" id="{39C6D533-1315-D238-5CFF-AA34EA4FC563}"/>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12" name="Oval 24">
            <a:extLst>
              <a:ext uri="{FF2B5EF4-FFF2-40B4-BE49-F238E27FC236}">
                <a16:creationId xmlns:a16="http://schemas.microsoft.com/office/drawing/2014/main" id="{7E37B158-1676-60CF-5681-FE7C44693142}"/>
              </a:ext>
            </a:extLst>
          </p:cNvPr>
          <p:cNvSpPr>
            <a:spLocks noChangeArrowheads="1"/>
          </p:cNvSpPr>
          <p:nvPr/>
        </p:nvSpPr>
        <p:spPr bwMode="auto">
          <a:xfrm>
            <a:off x="697168" y="3401248"/>
            <a:ext cx="974822" cy="444475"/>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3" name="Line 102">
            <a:extLst>
              <a:ext uri="{FF2B5EF4-FFF2-40B4-BE49-F238E27FC236}">
                <a16:creationId xmlns:a16="http://schemas.microsoft.com/office/drawing/2014/main" id="{E8BB5A76-1A2B-A194-5F16-4A81E372D7C2}"/>
              </a:ext>
            </a:extLst>
          </p:cNvPr>
          <p:cNvSpPr>
            <a:spLocks noChangeShapeType="1"/>
          </p:cNvSpPr>
          <p:nvPr/>
        </p:nvSpPr>
        <p:spPr bwMode="auto">
          <a:xfrm rot="-5400000">
            <a:off x="1389564" y="1621544"/>
            <a:ext cx="1992224" cy="1713174"/>
          </a:xfrm>
          <a:prstGeom prst="line">
            <a:avLst/>
          </a:prstGeom>
          <a:noFill/>
          <a:ln w="25400">
            <a:solidFill>
              <a:srgbClr val="FFCC66"/>
            </a:solidFill>
            <a:round/>
            <a:headEnd/>
            <a:tailEnd/>
          </a:ln>
          <a:effectLst/>
        </p:spPr>
        <p:txBody>
          <a:bodyPr wrap="square" anchor="ctr">
            <a:spAutoFit/>
          </a:bodyPr>
          <a:lstStyle/>
          <a:p>
            <a:pPr>
              <a:defRPr/>
            </a:pPr>
            <a:endParaRPr lang="en-US"/>
          </a:p>
        </p:txBody>
      </p:sp>
      <p:graphicFrame>
        <p:nvGraphicFramePr>
          <p:cNvPr id="22" name="Group 3">
            <a:extLst>
              <a:ext uri="{FF2B5EF4-FFF2-40B4-BE49-F238E27FC236}">
                <a16:creationId xmlns:a16="http://schemas.microsoft.com/office/drawing/2014/main" id="{9D035E7F-4735-85BB-EAD8-5E861508F681}"/>
              </a:ext>
            </a:extLst>
          </p:cNvPr>
          <p:cNvGraphicFramePr>
            <a:graphicFrameLocks noGrp="1"/>
          </p:cNvGraphicFramePr>
          <p:nvPr>
            <p:extLst>
              <p:ext uri="{D42A27DB-BD31-4B8C-83A1-F6EECF244321}">
                <p14:modId xmlns:p14="http://schemas.microsoft.com/office/powerpoint/2010/main" val="3952836875"/>
              </p:ext>
            </p:extLst>
          </p:nvPr>
        </p:nvGraphicFramePr>
        <p:xfrm>
          <a:off x="3242262" y="1349529"/>
          <a:ext cx="2310670" cy="615815"/>
        </p:xfrm>
        <a:graphic>
          <a:graphicData uri="http://schemas.openxmlformats.org/drawingml/2006/table">
            <a:tbl>
              <a:tblPr/>
              <a:tblGrid>
                <a:gridCol w="2310670">
                  <a:extLst>
                    <a:ext uri="{9D8B030D-6E8A-4147-A177-3AD203B41FA5}">
                      <a16:colId xmlns:a16="http://schemas.microsoft.com/office/drawing/2014/main" val="20000"/>
                    </a:ext>
                  </a:extLst>
                </a:gridCol>
              </a:tblGrid>
              <a:tr h="61581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Pressing ‘SEL’ will add the currently displayed channel to the scan list.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graphicFrame>
        <p:nvGraphicFramePr>
          <p:cNvPr id="23" name="Group 3">
            <a:extLst>
              <a:ext uri="{FF2B5EF4-FFF2-40B4-BE49-F238E27FC236}">
                <a16:creationId xmlns:a16="http://schemas.microsoft.com/office/drawing/2014/main" id="{62EC0C84-2294-EC29-162C-B15C233354EB}"/>
              </a:ext>
            </a:extLst>
          </p:cNvPr>
          <p:cNvGraphicFramePr>
            <a:graphicFrameLocks noGrp="1"/>
          </p:cNvGraphicFramePr>
          <p:nvPr>
            <p:extLst>
              <p:ext uri="{D42A27DB-BD31-4B8C-83A1-F6EECF244321}">
                <p14:modId xmlns:p14="http://schemas.microsoft.com/office/powerpoint/2010/main" val="1355281401"/>
              </p:ext>
            </p:extLst>
          </p:nvPr>
        </p:nvGraphicFramePr>
        <p:xfrm>
          <a:off x="3242262" y="2433944"/>
          <a:ext cx="2310670" cy="929640"/>
        </p:xfrm>
        <a:graphic>
          <a:graphicData uri="http://schemas.openxmlformats.org/drawingml/2006/table">
            <a:tbl>
              <a:tblPr/>
              <a:tblGrid>
                <a:gridCol w="2310670">
                  <a:extLst>
                    <a:ext uri="{9D8B030D-6E8A-4147-A177-3AD203B41FA5}">
                      <a16:colId xmlns:a16="http://schemas.microsoft.com/office/drawing/2014/main" val="20000"/>
                    </a:ext>
                  </a:extLst>
                </a:gridCol>
              </a:tblGrid>
              <a:tr h="904875">
                <a:tc>
                  <a:txBody>
                    <a:bodyPr/>
                    <a:lstStyle/>
                    <a:p>
                      <a:pPr marL="0" marR="0" lvl="0" indent="0" algn="l" defTabSz="812800" rtl="0" eaLnBrk="1" fontAlgn="base" latinLnBrk="0" hangingPunct="1">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Select ‘DEL’ to remove the currently displayed channel from the scan list. An item deleted from the scan list will not be scanned until added back in manually.</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graphicFrame>
        <p:nvGraphicFramePr>
          <p:cNvPr id="24" name="Group 3">
            <a:extLst>
              <a:ext uri="{FF2B5EF4-FFF2-40B4-BE49-F238E27FC236}">
                <a16:creationId xmlns:a16="http://schemas.microsoft.com/office/drawing/2014/main" id="{F960E0AF-8C6A-1920-4EAC-64D45158C0F3}"/>
              </a:ext>
            </a:extLst>
          </p:cNvPr>
          <p:cNvGraphicFramePr>
            <a:graphicFrameLocks noGrp="1"/>
          </p:cNvGraphicFramePr>
          <p:nvPr>
            <p:extLst>
              <p:ext uri="{D42A27DB-BD31-4B8C-83A1-F6EECF244321}">
                <p14:modId xmlns:p14="http://schemas.microsoft.com/office/powerpoint/2010/main" val="690543825"/>
              </p:ext>
            </p:extLst>
          </p:nvPr>
        </p:nvGraphicFramePr>
        <p:xfrm>
          <a:off x="3242262" y="3690658"/>
          <a:ext cx="2370587" cy="649708"/>
        </p:xfrm>
        <a:graphic>
          <a:graphicData uri="http://schemas.openxmlformats.org/drawingml/2006/table">
            <a:tbl>
              <a:tblPr/>
              <a:tblGrid>
                <a:gridCol w="2370587">
                  <a:extLst>
                    <a:ext uri="{9D8B030D-6E8A-4147-A177-3AD203B41FA5}">
                      <a16:colId xmlns:a16="http://schemas.microsoft.com/office/drawing/2014/main" val="20000"/>
                    </a:ext>
                  </a:extLst>
                </a:gridCol>
              </a:tblGrid>
              <a:tr h="649708">
                <a:tc>
                  <a:txBody>
                    <a:bodyPr/>
                    <a:lstStyle/>
                    <a:p>
                      <a:pPr marL="0" marR="0" lvl="0" indent="0" algn="l" defTabSz="812800" rtl="0" eaLnBrk="1" fontAlgn="base" latinLnBrk="0" hangingPunct="1">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Selecting ‘RCL’ will toggle through all resources currently assigned to the scan list. These can be as you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25" name="Line 102">
            <a:extLst>
              <a:ext uri="{FF2B5EF4-FFF2-40B4-BE49-F238E27FC236}">
                <a16:creationId xmlns:a16="http://schemas.microsoft.com/office/drawing/2014/main" id="{344CC8DA-64D7-A25C-344A-2FB9E3B1362F}"/>
              </a:ext>
            </a:extLst>
          </p:cNvPr>
          <p:cNvSpPr>
            <a:spLocks noChangeShapeType="1"/>
          </p:cNvSpPr>
          <p:nvPr/>
        </p:nvSpPr>
        <p:spPr bwMode="auto">
          <a:xfrm rot="-5400000">
            <a:off x="2114936" y="2473999"/>
            <a:ext cx="691238" cy="156341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6" name="Line 102">
            <a:extLst>
              <a:ext uri="{FF2B5EF4-FFF2-40B4-BE49-F238E27FC236}">
                <a16:creationId xmlns:a16="http://schemas.microsoft.com/office/drawing/2014/main" id="{7296C305-634D-D7D6-4CD8-1101A062E38B}"/>
              </a:ext>
            </a:extLst>
          </p:cNvPr>
          <p:cNvSpPr>
            <a:spLocks noChangeShapeType="1"/>
          </p:cNvSpPr>
          <p:nvPr/>
        </p:nvSpPr>
        <p:spPr bwMode="auto">
          <a:xfrm rot="-5400000" flipH="1">
            <a:off x="2285285" y="3043954"/>
            <a:ext cx="286179" cy="162777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4" name="Text Box 2">
            <a:extLst>
              <a:ext uri="{FF2B5EF4-FFF2-40B4-BE49-F238E27FC236}">
                <a16:creationId xmlns:a16="http://schemas.microsoft.com/office/drawing/2014/main" id="{6E27D7C2-5584-997C-0409-E5E15CE66A83}"/>
              </a:ext>
            </a:extLst>
          </p:cNvPr>
          <p:cNvSpPr txBox="1">
            <a:spLocks noChangeArrowheads="1"/>
          </p:cNvSpPr>
          <p:nvPr/>
        </p:nvSpPr>
        <p:spPr bwMode="auto">
          <a:xfrm>
            <a:off x="2490574" y="4674469"/>
            <a:ext cx="2214880" cy="600164"/>
          </a:xfrm>
          <a:prstGeom prst="rect">
            <a:avLst/>
          </a:prstGeom>
          <a:solidFill>
            <a:srgbClr val="EAEAEA"/>
          </a:solidFill>
          <a:ln w="19050">
            <a:solidFill>
              <a:schemeClr val="tx1"/>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t>A</a:t>
            </a:r>
            <a:r>
              <a:rPr lang="en-US" altLang="en-US" i="1" dirty="0"/>
              <a:t> short press </a:t>
            </a:r>
            <a:r>
              <a:rPr lang="en-US" altLang="en-US" dirty="0"/>
              <a:t>of the Home Button will </a:t>
            </a:r>
            <a:r>
              <a:rPr lang="en-US" altLang="en-US" b="1" dirty="0"/>
              <a:t>Exit</a:t>
            </a:r>
            <a:r>
              <a:rPr lang="en-US" altLang="en-US" dirty="0"/>
              <a:t> the Scan List Programming mode</a:t>
            </a:r>
          </a:p>
        </p:txBody>
      </p:sp>
      <p:sp>
        <p:nvSpPr>
          <p:cNvPr id="8" name="TextBox 7">
            <a:extLst>
              <a:ext uri="{FF2B5EF4-FFF2-40B4-BE49-F238E27FC236}">
                <a16:creationId xmlns:a16="http://schemas.microsoft.com/office/drawing/2014/main" id="{DC151500-FC18-5C1D-83A3-FA8EFA02EB20}"/>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4" name="Text Box 3">
            <a:extLst>
              <a:ext uri="{FF2B5EF4-FFF2-40B4-BE49-F238E27FC236}">
                <a16:creationId xmlns:a16="http://schemas.microsoft.com/office/drawing/2014/main" id="{C8528575-27FF-1B4E-716F-2C661470B34F}"/>
              </a:ext>
            </a:extLst>
          </p:cNvPr>
          <p:cNvSpPr txBox="1">
            <a:spLocks noChangeArrowheads="1"/>
          </p:cNvSpPr>
          <p:nvPr/>
        </p:nvSpPr>
        <p:spPr bwMode="auto">
          <a:xfrm>
            <a:off x="5802154" y="2125533"/>
            <a:ext cx="2214880" cy="3054682"/>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Notes:</a:t>
            </a:r>
          </a:p>
          <a:p>
            <a:pPr algn="l" eaLnBrk="1" hangingPunct="1">
              <a:spcBef>
                <a:spcPct val="0"/>
              </a:spcBef>
              <a:spcAft>
                <a:spcPct val="25000"/>
              </a:spcAft>
            </a:pPr>
            <a:endParaRPr lang="en-US" altLang="en-US" b="1" dirty="0">
              <a:solidFill>
                <a:schemeClr val="accent2"/>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Primary Dispatch cannot be Deleted from the scan list.</a:t>
            </a:r>
          </a:p>
          <a:p>
            <a:pPr marL="171450" indent="-171450" algn="l">
              <a:spcBef>
                <a:spcPct val="0"/>
              </a:spcBef>
              <a:spcAft>
                <a:spcPct val="25000"/>
              </a:spcAft>
              <a:buFont typeface="Arial" panose="020B0604020202020204" pitchFamily="34" charset="0"/>
              <a:buChar char="•"/>
            </a:pPr>
            <a:endParaRPr lang="en-US" altLang="en-US" dirty="0">
              <a:solidFill>
                <a:schemeClr val="tx1"/>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If a scan list is full, you will hear a bad-key chirp each time you press “SEL,” and the desired channel will not be assigned to the list. </a:t>
            </a:r>
            <a:r>
              <a:rPr lang="en-US" altLang="en-US" b="1" dirty="0">
                <a:solidFill>
                  <a:schemeClr val="tx1"/>
                </a:solidFill>
              </a:rPr>
              <a:t>A Scan List will hold a maximum 15 </a:t>
            </a:r>
            <a:r>
              <a:rPr lang="en-US" altLang="en-US" b="1" dirty="0" err="1">
                <a:solidFill>
                  <a:schemeClr val="tx1"/>
                </a:solidFill>
              </a:rPr>
              <a:t>talkgroups</a:t>
            </a:r>
            <a:r>
              <a:rPr lang="en-US" altLang="en-US" b="1" dirty="0">
                <a:solidFill>
                  <a:schemeClr val="tx1"/>
                </a:solidFill>
              </a:rPr>
              <a:t> or channels.</a:t>
            </a:r>
            <a:endParaRPr lang="en-US" altLang="en-US" dirty="0">
              <a:solidFill>
                <a:schemeClr val="tx1"/>
              </a:solidFill>
            </a:endParaRPr>
          </a:p>
          <a:p>
            <a:pPr algn="l">
              <a:spcBef>
                <a:spcPct val="0"/>
              </a:spcBef>
              <a:spcAft>
                <a:spcPct val="25000"/>
              </a:spcAft>
            </a:pPr>
            <a:endParaRPr lang="en-US" altLang="en-US" dirty="0">
              <a:solidFill>
                <a:schemeClr val="tx1"/>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Conventional Channels and </a:t>
            </a:r>
            <a:r>
              <a:rPr lang="en-US" altLang="en-US" dirty="0" err="1">
                <a:solidFill>
                  <a:schemeClr val="tx1"/>
                </a:solidFill>
              </a:rPr>
              <a:t>Trunking</a:t>
            </a:r>
            <a:r>
              <a:rPr lang="en-US" altLang="en-US" dirty="0">
                <a:solidFill>
                  <a:schemeClr val="tx1"/>
                </a:solidFill>
              </a:rPr>
              <a:t> </a:t>
            </a:r>
            <a:r>
              <a:rPr lang="en-US" altLang="en-US" dirty="0" err="1">
                <a:solidFill>
                  <a:schemeClr val="tx1"/>
                </a:solidFill>
              </a:rPr>
              <a:t>Talkgroups</a:t>
            </a:r>
            <a:r>
              <a:rPr lang="en-US" altLang="en-US" dirty="0">
                <a:solidFill>
                  <a:schemeClr val="tx1"/>
                </a:solidFill>
              </a:rPr>
              <a:t> cannot be scanned simultaneously.</a:t>
            </a:r>
          </a:p>
        </p:txBody>
      </p:sp>
    </p:spTree>
    <p:custDataLst>
      <p:tags r:id="rId1"/>
    </p:custDataLst>
    <p:extLst>
      <p:ext uri="{BB962C8B-B14F-4D97-AF65-F5344CB8AC3E}">
        <p14:creationId xmlns:p14="http://schemas.microsoft.com/office/powerpoint/2010/main" val="182246934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BBA9FF-C8D4-0594-DEDA-C95B300EC9EC}"/>
              </a:ext>
            </a:extLst>
          </p:cNvPr>
          <p:cNvSpPr>
            <a:spLocks noChangeArrowheads="1"/>
          </p:cNvSpPr>
          <p:nvPr/>
        </p:nvSpPr>
        <p:spPr bwMode="auto">
          <a:xfrm>
            <a:off x="0" y="644525"/>
            <a:ext cx="8129588"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482307" name="Group 3">
            <a:extLst>
              <a:ext uri="{FF2B5EF4-FFF2-40B4-BE49-F238E27FC236}">
                <a16:creationId xmlns:a16="http://schemas.microsoft.com/office/drawing/2014/main" id="{EA9EA3DC-85B2-5EFE-C554-9FE6E42EC23F}"/>
              </a:ext>
            </a:extLst>
          </p:cNvPr>
          <p:cNvGraphicFramePr>
            <a:graphicFrameLocks noGrp="1"/>
          </p:cNvGraphicFramePr>
          <p:nvPr/>
        </p:nvGraphicFramePr>
        <p:xfrm>
          <a:off x="152400" y="1054100"/>
          <a:ext cx="7869238" cy="3470275"/>
        </p:xfrm>
        <a:graphic>
          <a:graphicData uri="http://schemas.openxmlformats.org/drawingml/2006/table">
            <a:tbl>
              <a:tblPr/>
              <a:tblGrid>
                <a:gridCol w="3940175">
                  <a:extLst>
                    <a:ext uri="{9D8B030D-6E8A-4147-A177-3AD203B41FA5}">
                      <a16:colId xmlns:a16="http://schemas.microsoft.com/office/drawing/2014/main" val="20000"/>
                    </a:ext>
                  </a:extLst>
                </a:gridCol>
                <a:gridCol w="3929063">
                  <a:extLst>
                    <a:ext uri="{9D8B030D-6E8A-4147-A177-3AD203B41FA5}">
                      <a16:colId xmlns:a16="http://schemas.microsoft.com/office/drawing/2014/main" val="20001"/>
                    </a:ext>
                  </a:extLst>
                </a:gridCol>
              </a:tblGrid>
              <a:tr h="347027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a:ln>
                            <a:noFill/>
                          </a:ln>
                          <a:solidFill>
                            <a:schemeClr val="tx2"/>
                          </a:solidFill>
                          <a:effectLst/>
                          <a:latin typeface="Arial" pitchFamily="34" charset="0"/>
                        </a:rPr>
                        <a:t>Computer Software Copyrights</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a:ln>
                            <a:noFill/>
                          </a:ln>
                          <a:solidFill>
                            <a:schemeClr val="tx1"/>
                          </a:solidFill>
                          <a:effectLst/>
                          <a:latin typeface="Arial" pitchFamily="34" charset="0"/>
                        </a:rPr>
                        <a:t>The Motorola products described in this manual may include copyrighted Motorola computer programs stored in semiconductor memories or other media. Laws in the United States and other countries preserve for Motorola certain exclusive rights for copyrighted computer programs, including, but not limited to, the exclusive right to copy or reproduce in any form the copyrighted computer program. Accordingly, any copyrighted Motorola computer programs contained in the Motorola products described in this manual may not be copied, reproduced, modified, reverse-engineered, or distributed in any manner without the express written permission of Motorola. Furthermore, the purchase of Motorola products shall not be deemed to grant either directly or by implication, estoppel, or otherwise, any license under the copyrights, patents or patent applications of Motorola, except for the normal non-exclusive license to use that arises by operation of law in the sale of a product.</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1" u="none" strike="noStrike" cap="none" normalizeH="0" baseline="0">
                        <a:ln>
                          <a:noFill/>
                        </a:ln>
                        <a:solidFill>
                          <a:schemeClr val="tx1"/>
                        </a:solidFill>
                        <a:effectLst/>
                        <a:latin typeface="Arial" pitchFamily="34" charset="0"/>
                      </a:endParaRPr>
                    </a:p>
                  </a:txBody>
                  <a:tcPr horzOverflow="overflow">
                    <a:lnL cap="flat">
                      <a:noFill/>
                    </a:lnL>
                    <a:lnR w="12700" cap="flat" cmpd="sng" algn="ctr">
                      <a:solidFill>
                        <a:srgbClr val="C0C0C0"/>
                      </a:solidFill>
                      <a:prstDash val="solid"/>
                      <a:round/>
                      <a:headEnd type="none" w="med" len="med"/>
                      <a:tailEnd type="none" w="med" len="med"/>
                    </a:lnR>
                    <a:lnT cap="flat">
                      <a:noFill/>
                    </a:lnT>
                    <a:lnB cap="flat">
                      <a:noFill/>
                    </a:lnB>
                    <a:lnTlToBr>
                      <a:noFill/>
                    </a:lnTlToBr>
                    <a:lnBlToTr>
                      <a:noFill/>
                    </a:lnBlToTr>
                    <a:solidFill>
                      <a:schemeClr val="bg1"/>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dirty="0">
                          <a:ln>
                            <a:noFill/>
                          </a:ln>
                          <a:solidFill>
                            <a:schemeClr val="tx2"/>
                          </a:solidFill>
                          <a:effectLst/>
                          <a:latin typeface="Arial" pitchFamily="34" charset="0"/>
                        </a:rPr>
                        <a:t>Documentation Copyrights</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rPr>
                        <a:t>No duplication or distribution of this document or any portion thereof shall take place without the express written permission of Motorola.  No part of this manual may be reproduced, distributed, or transmitted in any form or by any means, electronic or mechanical, for any purpose without the express written permission of Motorola.</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dirty="0">
                          <a:ln>
                            <a:noFill/>
                          </a:ln>
                          <a:solidFill>
                            <a:schemeClr val="tx2"/>
                          </a:solidFill>
                          <a:effectLst/>
                          <a:latin typeface="Arial" pitchFamily="34" charset="0"/>
                        </a:rPr>
                        <a:t>Disclaimer</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rPr>
                        <a:t>The information in this document is carefully examined, and is believed to be entirely reliable.  However no responsibility is assumed for inaccuracies.  Furthermore, Motorola reserves the right to make changes to any products herein to improve readability, function, or design.  Motorola does not assume any liability arising out of the applications or use of any product or circuit described herein; nor does it cover any license under its patent rights nor the rights of others.</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C0C0C0"/>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9463" name="Rectangle 13">
            <a:extLst>
              <a:ext uri="{FF2B5EF4-FFF2-40B4-BE49-F238E27FC236}">
                <a16:creationId xmlns:a16="http://schemas.microsoft.com/office/drawing/2014/main" id="{463D31EC-40A8-5374-B279-0A62D142C315}"/>
              </a:ext>
            </a:extLst>
          </p:cNvPr>
          <p:cNvSpPr>
            <a:spLocks noGrp="1" noChangeAspect="1" noChangeArrowheads="1"/>
          </p:cNvSpPr>
          <p:nvPr>
            <p:ph type="title"/>
          </p:nvPr>
        </p:nvSpPr>
        <p:spPr/>
        <p:txBody>
          <a:bodyPr/>
          <a:lstStyle/>
          <a:p>
            <a:pPr eaLnBrk="1" hangingPunct="1">
              <a:spcAft>
                <a:spcPct val="25000"/>
              </a:spcAft>
            </a:pPr>
            <a:r>
              <a:rPr lang="en-US" altLang="en-US"/>
              <a:t>Copyrights / Disclaimer</a:t>
            </a:r>
          </a:p>
        </p:txBody>
      </p:sp>
      <p:sp>
        <p:nvSpPr>
          <p:cNvPr id="2" name="TextBox 1">
            <a:extLst>
              <a:ext uri="{FF2B5EF4-FFF2-40B4-BE49-F238E27FC236}">
                <a16:creationId xmlns:a16="http://schemas.microsoft.com/office/drawing/2014/main" id="{86BBE771-3AC3-E531-5EB3-29DE8978073E}"/>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3" name="TextBox 2">
            <a:extLst>
              <a:ext uri="{FF2B5EF4-FFF2-40B4-BE49-F238E27FC236}">
                <a16:creationId xmlns:a16="http://schemas.microsoft.com/office/drawing/2014/main" id="{E9828B8A-389B-0DEE-2F52-46CEFFA74699}"/>
              </a:ext>
            </a:extLst>
          </p:cNvPr>
          <p:cNvSpPr txBox="1"/>
          <p:nvPr/>
        </p:nvSpPr>
        <p:spPr>
          <a:xfrm>
            <a:off x="4353560" y="5877922"/>
            <a:ext cx="3479800"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132D-5205-A0A0-776E-FA0131FA51E2}"/>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02649BCC-1508-7E0F-969C-441C6D04E047}"/>
              </a:ext>
            </a:extLst>
          </p:cNvPr>
          <p:cNvSpPr>
            <a:spLocks noGrp="1" noChangeAspect="1" noChangeArrowheads="1"/>
          </p:cNvSpPr>
          <p:nvPr>
            <p:ph type="title"/>
          </p:nvPr>
        </p:nvSpPr>
        <p:spPr/>
        <p:txBody>
          <a:bodyPr/>
          <a:lstStyle/>
          <a:p>
            <a:pPr eaLnBrk="1" hangingPunct="1">
              <a:spcAft>
                <a:spcPct val="25000"/>
              </a:spcAft>
            </a:pPr>
            <a:r>
              <a:rPr lang="en-US" altLang="en-US" dirty="0"/>
              <a:t>Over-The-Air Rekeying (Encrypted Radios Only)</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D1C4759B-1983-7BE8-BB7D-C2AD58005D6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D4AC7BD6-1AEB-8F0E-98C1-C0392A814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9D0AEB46-36DF-F228-8498-CD6FFA60B5E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CB77AB66-5485-5D5D-2181-C254437920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66B1E4E7-5E8B-2FC7-CA4F-9AA70753FF77}"/>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EF270916-8646-39AE-85E3-0132D8C390F6}"/>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FD6B2149-DBF4-5E7F-3E7F-6194C6246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69D9B7F0-CD5B-6248-4600-088B6BC168E1}"/>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F3D40099-3E0F-4FCF-7780-DD4834DE0AFE}"/>
              </a:ext>
            </a:extLst>
          </p:cNvPr>
          <p:cNvPicPr>
            <a:picLocks noChangeAspect="1"/>
          </p:cNvPicPr>
          <p:nvPr/>
        </p:nvPicPr>
        <p:blipFill>
          <a:blip r:embed="rId7">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1020A889-DE0B-5A53-B5BD-5C9E410B23B1}"/>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DC4E28E1-9829-87DA-D018-895E6987A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1E0FC890-48E0-E848-DB3A-B4A0032B7486}"/>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AAFD353B-7488-2440-78ED-8333E30D5CEA}"/>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380A87CB-65CD-11FA-5C40-A2AB784D53F3}"/>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E701989F-D24D-5161-B554-2A8899368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3A127363-137F-C086-B598-57D2F67B93A7}"/>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31" name="Picture 30">
            <a:extLst>
              <a:ext uri="{FF2B5EF4-FFF2-40B4-BE49-F238E27FC236}">
                <a16:creationId xmlns:a16="http://schemas.microsoft.com/office/drawing/2014/main" id="{2E69DB9A-5FB5-B2AB-CC85-04123F4E1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3" name="TextBox 32">
            <a:extLst>
              <a:ext uri="{FF2B5EF4-FFF2-40B4-BE49-F238E27FC236}">
                <a16:creationId xmlns:a16="http://schemas.microsoft.com/office/drawing/2014/main" id="{DBCD9AC2-18BE-7642-3342-C03B236F4DC2}"/>
              </a:ext>
            </a:extLst>
          </p:cNvPr>
          <p:cNvSpPr txBox="1"/>
          <p:nvPr/>
        </p:nvSpPr>
        <p:spPr>
          <a:xfrm>
            <a:off x="1002787" y="3448162"/>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36" name="TextBox 35">
            <a:extLst>
              <a:ext uri="{FF2B5EF4-FFF2-40B4-BE49-F238E27FC236}">
                <a16:creationId xmlns:a16="http://schemas.microsoft.com/office/drawing/2014/main" id="{4F262D35-FA91-729B-B373-78A1B01C6463}"/>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a:solidFill>
                  <a:schemeClr val="bg1"/>
                </a:solidFill>
              </a:rPr>
              <a:t>REKY</a:t>
            </a:r>
            <a:endParaRPr lang="en-US" sz="1000" dirty="0">
              <a:solidFill>
                <a:schemeClr val="bg1"/>
              </a:solidFill>
            </a:endParaRPr>
          </a:p>
        </p:txBody>
      </p:sp>
      <p:pic>
        <p:nvPicPr>
          <p:cNvPr id="40" name="Picture 39">
            <a:extLst>
              <a:ext uri="{FF2B5EF4-FFF2-40B4-BE49-F238E27FC236}">
                <a16:creationId xmlns:a16="http://schemas.microsoft.com/office/drawing/2014/main" id="{52FCEC3C-031E-AB9A-6A8A-59EB4654AE6B}"/>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12" name="Oval 24">
            <a:extLst>
              <a:ext uri="{FF2B5EF4-FFF2-40B4-BE49-F238E27FC236}">
                <a16:creationId xmlns:a16="http://schemas.microsoft.com/office/drawing/2014/main" id="{B26D937B-89D2-24E7-B653-07EBB60302F0}"/>
              </a:ext>
            </a:extLst>
          </p:cNvPr>
          <p:cNvSpPr>
            <a:spLocks noChangeArrowheads="1"/>
          </p:cNvSpPr>
          <p:nvPr/>
        </p:nvSpPr>
        <p:spPr bwMode="auto">
          <a:xfrm>
            <a:off x="1259765" y="3607434"/>
            <a:ext cx="367881" cy="241183"/>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3" name="Line 102">
            <a:extLst>
              <a:ext uri="{FF2B5EF4-FFF2-40B4-BE49-F238E27FC236}">
                <a16:creationId xmlns:a16="http://schemas.microsoft.com/office/drawing/2014/main" id="{A01992BD-71E7-8B2A-F288-A0B465B62242}"/>
              </a:ext>
            </a:extLst>
          </p:cNvPr>
          <p:cNvSpPr>
            <a:spLocks noChangeShapeType="1"/>
          </p:cNvSpPr>
          <p:nvPr/>
        </p:nvSpPr>
        <p:spPr bwMode="auto">
          <a:xfrm rot="-5400000">
            <a:off x="1298573" y="2098252"/>
            <a:ext cx="1786283" cy="125208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2" name="TextBox 31">
            <a:extLst>
              <a:ext uri="{FF2B5EF4-FFF2-40B4-BE49-F238E27FC236}">
                <a16:creationId xmlns:a16="http://schemas.microsoft.com/office/drawing/2014/main" id="{B1E95750-C264-8C0E-02EE-2D71596C39A8}"/>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sp>
        <p:nvSpPr>
          <p:cNvPr id="14" name="Text Box 2">
            <a:extLst>
              <a:ext uri="{FF2B5EF4-FFF2-40B4-BE49-F238E27FC236}">
                <a16:creationId xmlns:a16="http://schemas.microsoft.com/office/drawing/2014/main" id="{CC6E73B6-3825-FAD3-6CCA-96047DC9B0D4}"/>
              </a:ext>
            </a:extLst>
          </p:cNvPr>
          <p:cNvSpPr txBox="1">
            <a:spLocks noChangeArrowheads="1"/>
          </p:cNvSpPr>
          <p:nvPr/>
        </p:nvSpPr>
        <p:spPr bwMode="auto">
          <a:xfrm>
            <a:off x="2817758" y="1423294"/>
            <a:ext cx="3498850" cy="1912062"/>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r>
              <a:rPr lang="en-US" dirty="0"/>
              <a:t>It may occasionally be necessary for users to initiate an Over-The-Air Rekey (OTAR) Request. To do so:\</a:t>
            </a:r>
          </a:p>
          <a:p>
            <a:endParaRPr lang="en-US" altLang="en-US" dirty="0">
              <a:solidFill>
                <a:schemeClr val="tx1"/>
              </a:solidFill>
            </a:endParaRPr>
          </a:p>
          <a:p>
            <a:pPr algn="l" eaLnBrk="1" hangingPunct="1">
              <a:spcBef>
                <a:spcPct val="0"/>
              </a:spcBef>
              <a:spcAft>
                <a:spcPct val="25000"/>
              </a:spcAft>
              <a:buFontTx/>
              <a:buAutoNum type="arabicPeriod"/>
            </a:pPr>
            <a:r>
              <a:rPr lang="en-US" altLang="en-US" dirty="0">
                <a:solidFill>
                  <a:schemeClr val="tx1"/>
                </a:solidFill>
              </a:rPr>
              <a:t>Verify the IP Icon is displayed</a:t>
            </a:r>
          </a:p>
          <a:p>
            <a:pPr algn="l" eaLnBrk="1" hangingPunct="1">
              <a:spcBef>
                <a:spcPct val="0"/>
              </a:spcBef>
              <a:spcAft>
                <a:spcPct val="25000"/>
              </a:spcAft>
              <a:buFontTx/>
              <a:buAutoNum type="arabicPeriod"/>
            </a:pPr>
            <a:r>
              <a:rPr lang="en-US" altLang="en-US" dirty="0">
                <a:solidFill>
                  <a:schemeClr val="tx1"/>
                </a:solidFill>
              </a:rPr>
              <a:t>Press the “REKY</a:t>
            </a:r>
            <a:r>
              <a:rPr lang="en-US" altLang="en-US" i="1" dirty="0">
                <a:solidFill>
                  <a:schemeClr val="tx1"/>
                </a:solidFill>
              </a:rPr>
              <a:t>” </a:t>
            </a:r>
            <a:r>
              <a:rPr lang="en-US" altLang="en-US" dirty="0">
                <a:solidFill>
                  <a:schemeClr val="tx1"/>
                </a:solidFill>
              </a:rPr>
              <a:t>menu button</a:t>
            </a:r>
          </a:p>
          <a:p>
            <a:pPr algn="l" eaLnBrk="1" hangingPunct="1">
              <a:spcBef>
                <a:spcPct val="0"/>
              </a:spcBef>
              <a:spcAft>
                <a:spcPct val="25000"/>
              </a:spcAft>
              <a:buFontTx/>
              <a:buAutoNum type="arabicPeriod"/>
            </a:pPr>
            <a:r>
              <a:rPr lang="en-US" altLang="en-US" dirty="0">
                <a:solidFill>
                  <a:schemeClr val="tx1"/>
                </a:solidFill>
              </a:rPr>
              <a:t>“REQUEST REKEY” will appear on the display</a:t>
            </a:r>
          </a:p>
          <a:p>
            <a:pPr algn="l" eaLnBrk="1" hangingPunct="1">
              <a:spcBef>
                <a:spcPct val="0"/>
              </a:spcBef>
              <a:spcAft>
                <a:spcPct val="25000"/>
              </a:spcAft>
              <a:buFontTx/>
              <a:buAutoNum type="arabicPeriod"/>
            </a:pPr>
            <a:r>
              <a:rPr lang="en-US" altLang="en-US" dirty="0">
                <a:solidFill>
                  <a:schemeClr val="tx1"/>
                </a:solidFill>
              </a:rPr>
              <a:t>Press the PTT </a:t>
            </a:r>
          </a:p>
          <a:p>
            <a:pPr algn="l" eaLnBrk="1" hangingPunct="1">
              <a:spcBef>
                <a:spcPct val="0"/>
              </a:spcBef>
              <a:spcAft>
                <a:spcPct val="25000"/>
              </a:spcAft>
              <a:buFontTx/>
              <a:buAutoNum type="arabicPeriod"/>
            </a:pPr>
            <a:r>
              <a:rPr lang="en-US" altLang="en-US" dirty="0">
                <a:solidFill>
                  <a:schemeClr val="tx1"/>
                </a:solidFill>
              </a:rPr>
              <a:t>The display will indicate “PLEASE WAIT”</a:t>
            </a:r>
          </a:p>
          <a:p>
            <a:pPr algn="l" eaLnBrk="1" hangingPunct="1">
              <a:spcBef>
                <a:spcPct val="0"/>
              </a:spcBef>
              <a:spcAft>
                <a:spcPct val="25000"/>
              </a:spcAft>
              <a:buFontTx/>
              <a:buAutoNum type="arabicPeriod"/>
            </a:pPr>
            <a:r>
              <a:rPr lang="en-US" altLang="en-US" dirty="0">
                <a:solidFill>
                  <a:schemeClr val="tx1"/>
                </a:solidFill>
              </a:rPr>
              <a:t>A chirp will be heard upon a successful rekey </a:t>
            </a:r>
            <a:endParaRPr lang="en-US" dirty="0"/>
          </a:p>
        </p:txBody>
      </p:sp>
      <p:sp>
        <p:nvSpPr>
          <p:cNvPr id="15" name="Text Box 3">
            <a:extLst>
              <a:ext uri="{FF2B5EF4-FFF2-40B4-BE49-F238E27FC236}">
                <a16:creationId xmlns:a16="http://schemas.microsoft.com/office/drawing/2014/main" id="{29ECF5DC-4D3A-078F-A898-41FDF824C255}"/>
              </a:ext>
            </a:extLst>
          </p:cNvPr>
          <p:cNvSpPr txBox="1">
            <a:spLocks noChangeArrowheads="1"/>
          </p:cNvSpPr>
          <p:nvPr/>
        </p:nvSpPr>
        <p:spPr bwMode="auto">
          <a:xfrm>
            <a:off x="4865298" y="3865108"/>
            <a:ext cx="2865221" cy="1002985"/>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Contact your System Administrator promptly if an encryption-capable radio is unable to successfully perform an Over-The-Air Rekey for any reason.</a:t>
            </a:r>
          </a:p>
        </p:txBody>
      </p:sp>
      <p:pic>
        <p:nvPicPr>
          <p:cNvPr id="16" name="Picture 15">
            <a:extLst>
              <a:ext uri="{FF2B5EF4-FFF2-40B4-BE49-F238E27FC236}">
                <a16:creationId xmlns:a16="http://schemas.microsoft.com/office/drawing/2014/main" id="{9D8D4277-BAFB-D4F7-5AD0-BC27A911FE39}"/>
              </a:ext>
            </a:extLst>
          </p:cNvPr>
          <p:cNvPicPr>
            <a:picLocks noChangeAspect="1"/>
          </p:cNvPicPr>
          <p:nvPr/>
        </p:nvPicPr>
        <p:blipFill>
          <a:blip r:embed="rId8">
            <a:extLst>
              <a:ext uri="{28A0092B-C50C-407E-A947-70E740481C1C}">
                <a14:useLocalDpi xmlns:a14="http://schemas.microsoft.com/office/drawing/2010/main" val="0"/>
              </a:ext>
            </a:extLst>
          </a:blip>
          <a:srcRect l="15123" t="27400" r="82414" b="70027"/>
          <a:stretch>
            <a:fillRect/>
          </a:stretch>
        </p:blipFill>
        <p:spPr>
          <a:xfrm>
            <a:off x="1333326" y="2810651"/>
            <a:ext cx="71756" cy="104327"/>
          </a:xfrm>
          <a:prstGeom prst="rect">
            <a:avLst/>
          </a:prstGeom>
        </p:spPr>
      </p:pic>
      <p:sp>
        <p:nvSpPr>
          <p:cNvPr id="8" name="TextBox 7">
            <a:extLst>
              <a:ext uri="{FF2B5EF4-FFF2-40B4-BE49-F238E27FC236}">
                <a16:creationId xmlns:a16="http://schemas.microsoft.com/office/drawing/2014/main" id="{1426B8B1-1263-664B-8F24-E38E575C6991}"/>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BDB26303-90FB-5C8F-7961-07B59BEB2E9C}"/>
              </a:ext>
            </a:extLst>
          </p:cNvPr>
          <p:cNvPicPr>
            <a:picLocks noChangeAspect="1"/>
          </p:cNvPicPr>
          <p:nvPr/>
        </p:nvPicPr>
        <p:blipFill>
          <a:blip r:embed="rId8">
            <a:extLst>
              <a:ext uri="{28A0092B-C50C-407E-A947-70E740481C1C}">
                <a14:useLocalDpi xmlns:a14="http://schemas.microsoft.com/office/drawing/2010/main" val="0"/>
              </a:ext>
            </a:extLst>
          </a:blip>
          <a:srcRect l="14507" t="4411" r="81944" b="92518"/>
          <a:stretch>
            <a:fillRect/>
          </a:stretch>
        </p:blipFill>
        <p:spPr>
          <a:xfrm>
            <a:off x="939295" y="2807314"/>
            <a:ext cx="88754" cy="106868"/>
          </a:xfrm>
          <a:prstGeom prst="rect">
            <a:avLst/>
          </a:prstGeom>
        </p:spPr>
      </p:pic>
    </p:spTree>
    <p:custDataLst>
      <p:tags r:id="rId1"/>
    </p:custDataLst>
    <p:extLst>
      <p:ext uri="{BB962C8B-B14F-4D97-AF65-F5344CB8AC3E}">
        <p14:creationId xmlns:p14="http://schemas.microsoft.com/office/powerpoint/2010/main" val="4025994344"/>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66D9-D80E-FDE9-81C1-24A6F5BA0BE4}"/>
            </a:ext>
          </a:extLst>
        </p:cNvPr>
        <p:cNvGrpSpPr/>
        <p:nvPr/>
      </p:nvGrpSpPr>
      <p:grpSpPr>
        <a:xfrm>
          <a:off x="0" y="0"/>
          <a:ext cx="0" cy="0"/>
          <a:chOff x="0" y="0"/>
          <a:chExt cx="0" cy="0"/>
        </a:xfrm>
      </p:grpSpPr>
      <p:sp>
        <p:nvSpPr>
          <p:cNvPr id="32770" name="Text Box 2">
            <a:extLst>
              <a:ext uri="{FF2B5EF4-FFF2-40B4-BE49-F238E27FC236}">
                <a16:creationId xmlns:a16="http://schemas.microsoft.com/office/drawing/2014/main" id="{9A5ED017-8B29-231E-F39E-B3B5AC170EEC}"/>
              </a:ext>
            </a:extLst>
          </p:cNvPr>
          <p:cNvSpPr txBox="1">
            <a:spLocks noChangeArrowheads="1"/>
          </p:cNvSpPr>
          <p:nvPr/>
        </p:nvSpPr>
        <p:spPr bwMode="auto">
          <a:xfrm>
            <a:off x="387435" y="3608680"/>
            <a:ext cx="3498850" cy="1869743"/>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dirty="0"/>
              <a:t>The Motorola Solutions ASTRO® 25 secure communication solution allows two-way voice and data transmissions to be secured using an “encryption key.” An encryption key is a sequence of characters used to encode and protect voice and data traffic from being intercepted by unauthorized devices and individuals. </a:t>
            </a:r>
          </a:p>
          <a:p>
            <a:pPr algn="l"/>
            <a:r>
              <a:rPr lang="en-US" dirty="0"/>
              <a:t>Only devices configured with a matching encryption key can properly decode received voice and data traffic.</a:t>
            </a:r>
          </a:p>
        </p:txBody>
      </p:sp>
      <p:sp>
        <p:nvSpPr>
          <p:cNvPr id="32773" name="Text Box 22">
            <a:extLst>
              <a:ext uri="{FF2B5EF4-FFF2-40B4-BE49-F238E27FC236}">
                <a16:creationId xmlns:a16="http://schemas.microsoft.com/office/drawing/2014/main" id="{7E70E0AA-1D57-562D-498A-E23B3CAB863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Box 1">
            <a:extLst>
              <a:ext uri="{FF2B5EF4-FFF2-40B4-BE49-F238E27FC236}">
                <a16:creationId xmlns:a16="http://schemas.microsoft.com/office/drawing/2014/main" id="{158610BD-FC8C-0F0F-E09F-7616BC6285E8}"/>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6" name="Text Box 68">
            <a:extLst>
              <a:ext uri="{FF2B5EF4-FFF2-40B4-BE49-F238E27FC236}">
                <a16:creationId xmlns:a16="http://schemas.microsoft.com/office/drawing/2014/main" id="{C2151112-22C2-0ABA-0209-FD8B390EFAF7}"/>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24" name="TextBox 23">
            <a:extLst>
              <a:ext uri="{FF2B5EF4-FFF2-40B4-BE49-F238E27FC236}">
                <a16:creationId xmlns:a16="http://schemas.microsoft.com/office/drawing/2014/main" id="{57625F2C-C292-55D3-D972-258839E692E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sp>
        <p:nvSpPr>
          <p:cNvPr id="25" name="Title 24">
            <a:extLst>
              <a:ext uri="{FF2B5EF4-FFF2-40B4-BE49-F238E27FC236}">
                <a16:creationId xmlns:a16="http://schemas.microsoft.com/office/drawing/2014/main" id="{16E3C5F0-1FB0-77A8-40C8-A788CA7231A8}"/>
              </a:ext>
            </a:extLst>
          </p:cNvPr>
          <p:cNvSpPr>
            <a:spLocks noGrp="1"/>
          </p:cNvSpPr>
          <p:nvPr>
            <p:ph type="title"/>
          </p:nvPr>
        </p:nvSpPr>
        <p:spPr/>
        <p:txBody>
          <a:bodyPr/>
          <a:lstStyle/>
          <a:p>
            <a:r>
              <a:rPr lang="en-US" altLang="en-US" dirty="0"/>
              <a:t>Encrypted Communications Overview</a:t>
            </a:r>
            <a:br>
              <a:rPr lang="en-US" altLang="en-US" dirty="0"/>
            </a:br>
            <a:endParaRPr lang="en-US" dirty="0"/>
          </a:p>
        </p:txBody>
      </p:sp>
      <p:sp>
        <p:nvSpPr>
          <p:cNvPr id="16" name="Text Box 3">
            <a:extLst>
              <a:ext uri="{FF2B5EF4-FFF2-40B4-BE49-F238E27FC236}">
                <a16:creationId xmlns:a16="http://schemas.microsoft.com/office/drawing/2014/main" id="{8BD8F2EE-783A-416B-0C06-A60C732618A4}"/>
              </a:ext>
            </a:extLst>
          </p:cNvPr>
          <p:cNvSpPr txBox="1">
            <a:spLocks noChangeArrowheads="1"/>
          </p:cNvSpPr>
          <p:nvPr/>
        </p:nvSpPr>
        <p:spPr bwMode="auto">
          <a:xfrm>
            <a:off x="5011243" y="4835939"/>
            <a:ext cx="2865221" cy="642484"/>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icon indicates that a selected mode is an encrypted </a:t>
            </a:r>
            <a:r>
              <a:rPr lang="en-US" altLang="en-US" dirty="0" err="1">
                <a:solidFill>
                  <a:schemeClr val="tx1"/>
                </a:solidFill>
              </a:rPr>
              <a:t>talkgroup</a:t>
            </a:r>
            <a:r>
              <a:rPr lang="en-US" altLang="en-US" dirty="0">
                <a:solidFill>
                  <a:schemeClr val="tx1"/>
                </a:solidFill>
              </a:rPr>
              <a:t> or channel.</a:t>
            </a:r>
          </a:p>
        </p:txBody>
      </p:sp>
      <p:pic>
        <p:nvPicPr>
          <p:cNvPr id="5" name="Picture 4">
            <a:extLst>
              <a:ext uri="{FF2B5EF4-FFF2-40B4-BE49-F238E27FC236}">
                <a16:creationId xmlns:a16="http://schemas.microsoft.com/office/drawing/2014/main" id="{430DE250-740A-AE25-C6D9-52AECF5B7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pic>
        <p:nvPicPr>
          <p:cNvPr id="14" name="Picture 13">
            <a:extLst>
              <a:ext uri="{FF2B5EF4-FFF2-40B4-BE49-F238E27FC236}">
                <a16:creationId xmlns:a16="http://schemas.microsoft.com/office/drawing/2014/main" id="{85D01F7E-EBA3-71E8-DF77-8E2DCDA7FE3C}"/>
              </a:ext>
            </a:extLst>
          </p:cNvPr>
          <p:cNvPicPr>
            <a:picLocks noChangeAspect="1"/>
          </p:cNvPicPr>
          <p:nvPr/>
        </p:nvPicPr>
        <p:blipFill>
          <a:blip r:embed="rId5">
            <a:extLst>
              <a:ext uri="{28A0092B-C50C-407E-A947-70E740481C1C}">
                <a14:useLocalDpi xmlns:a14="http://schemas.microsoft.com/office/drawing/2010/main" val="0"/>
              </a:ext>
            </a:extLst>
          </a:blip>
          <a:srcRect l="14507" t="4411" r="81944" b="92518"/>
          <a:stretch>
            <a:fillRect/>
          </a:stretch>
        </p:blipFill>
        <p:spPr>
          <a:xfrm>
            <a:off x="5401829" y="5054331"/>
            <a:ext cx="170835" cy="205700"/>
          </a:xfrm>
          <a:prstGeom prst="rect">
            <a:avLst/>
          </a:prstGeom>
        </p:spPr>
      </p:pic>
      <p:pic>
        <p:nvPicPr>
          <p:cNvPr id="26" name="Picture 25">
            <a:extLst>
              <a:ext uri="{FF2B5EF4-FFF2-40B4-BE49-F238E27FC236}">
                <a16:creationId xmlns:a16="http://schemas.microsoft.com/office/drawing/2014/main" id="{DFA6F6A5-272F-BB63-91EE-C6A4A1EEC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046" y="907733"/>
            <a:ext cx="6719496" cy="2156337"/>
          </a:xfrm>
          <a:prstGeom prst="rect">
            <a:avLst/>
          </a:prstGeom>
        </p:spPr>
      </p:pic>
      <p:sp>
        <p:nvSpPr>
          <p:cNvPr id="3" name="TextBox 2">
            <a:extLst>
              <a:ext uri="{FF2B5EF4-FFF2-40B4-BE49-F238E27FC236}">
                <a16:creationId xmlns:a16="http://schemas.microsoft.com/office/drawing/2014/main" id="{D02ED11F-062E-A3DC-4419-077DADBCFB42}"/>
              </a:ext>
            </a:extLst>
          </p:cNvPr>
          <p:cNvSpPr txBox="1"/>
          <p:nvPr/>
        </p:nvSpPr>
        <p:spPr>
          <a:xfrm>
            <a:off x="4373880" y="5877922"/>
            <a:ext cx="3444789" cy="221253"/>
          </a:xfrm>
          <a:prstGeom prst="rect">
            <a:avLst/>
          </a:prstGeom>
          <a:solidFill>
            <a:srgbClr val="EEDA78"/>
          </a:solidFill>
        </p:spPr>
        <p:txBody>
          <a:bodyPr wrap="square" rtlCol="0">
            <a:spAutoFit/>
          </a:bodyPr>
          <a:ls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a:lstStyle>
          <a:p>
            <a:endParaRPr lang="en-US" dirty="0"/>
          </a:p>
        </p:txBody>
      </p:sp>
    </p:spTree>
    <p:custDataLst>
      <p:tags r:id="rId1"/>
    </p:custDataLst>
    <p:extLst>
      <p:ext uri="{BB962C8B-B14F-4D97-AF65-F5344CB8AC3E}">
        <p14:creationId xmlns:p14="http://schemas.microsoft.com/office/powerpoint/2010/main" val="67627185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EB983-2043-98AB-0D1C-92905CAE6A81}"/>
            </a:ext>
          </a:extLst>
        </p:cNvPr>
        <p:cNvGrpSpPr/>
        <p:nvPr/>
      </p:nvGrpSpPr>
      <p:grpSpPr>
        <a:xfrm>
          <a:off x="0" y="0"/>
          <a:ext cx="0" cy="0"/>
          <a:chOff x="0" y="0"/>
          <a:chExt cx="0" cy="0"/>
        </a:xfrm>
      </p:grpSpPr>
      <p:sp>
        <p:nvSpPr>
          <p:cNvPr id="32773" name="Text Box 22">
            <a:extLst>
              <a:ext uri="{FF2B5EF4-FFF2-40B4-BE49-F238E27FC236}">
                <a16:creationId xmlns:a16="http://schemas.microsoft.com/office/drawing/2014/main" id="{DBD78057-3EF4-D81A-007C-F389E266D42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Box 1">
            <a:extLst>
              <a:ext uri="{FF2B5EF4-FFF2-40B4-BE49-F238E27FC236}">
                <a16:creationId xmlns:a16="http://schemas.microsoft.com/office/drawing/2014/main" id="{E8D22B8C-9661-19A0-2336-8A3584B7E90D}"/>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6" name="Text Box 68">
            <a:extLst>
              <a:ext uri="{FF2B5EF4-FFF2-40B4-BE49-F238E27FC236}">
                <a16:creationId xmlns:a16="http://schemas.microsoft.com/office/drawing/2014/main" id="{FEEEB72E-BC9F-C625-027D-C5782F3D101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24" name="TextBox 23">
            <a:extLst>
              <a:ext uri="{FF2B5EF4-FFF2-40B4-BE49-F238E27FC236}">
                <a16:creationId xmlns:a16="http://schemas.microsoft.com/office/drawing/2014/main" id="{B58F8008-3D28-D9FE-62D9-F6E5B523C18C}"/>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sp>
        <p:nvSpPr>
          <p:cNvPr id="25" name="Title 24">
            <a:extLst>
              <a:ext uri="{FF2B5EF4-FFF2-40B4-BE49-F238E27FC236}">
                <a16:creationId xmlns:a16="http://schemas.microsoft.com/office/drawing/2014/main" id="{6D8EB407-2F1A-3DFD-9FFD-9E28D67987E6}"/>
              </a:ext>
            </a:extLst>
          </p:cNvPr>
          <p:cNvSpPr>
            <a:spLocks noGrp="1"/>
          </p:cNvSpPr>
          <p:nvPr>
            <p:ph type="title"/>
          </p:nvPr>
        </p:nvSpPr>
        <p:spPr/>
        <p:txBody>
          <a:bodyPr/>
          <a:lstStyle/>
          <a:p>
            <a:r>
              <a:rPr lang="en-US" altLang="en-US" dirty="0"/>
              <a:t>Encrypted Communications Overview (cont’d)</a:t>
            </a:r>
            <a:br>
              <a:rPr lang="en-US" altLang="en-US" dirty="0"/>
            </a:br>
            <a:endParaRPr lang="en-US" dirty="0"/>
          </a:p>
        </p:txBody>
      </p:sp>
      <p:sp>
        <p:nvSpPr>
          <p:cNvPr id="16" name="Text Box 3">
            <a:extLst>
              <a:ext uri="{FF2B5EF4-FFF2-40B4-BE49-F238E27FC236}">
                <a16:creationId xmlns:a16="http://schemas.microsoft.com/office/drawing/2014/main" id="{0E58A76C-F0C0-03A0-65C9-C0955B66E4D0}"/>
              </a:ext>
            </a:extLst>
          </p:cNvPr>
          <p:cNvSpPr txBox="1">
            <a:spLocks noChangeArrowheads="1"/>
          </p:cNvSpPr>
          <p:nvPr/>
        </p:nvSpPr>
        <p:spPr bwMode="auto">
          <a:xfrm>
            <a:off x="5011243" y="4835939"/>
            <a:ext cx="2865221" cy="642484"/>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icon indicates that a selected mode is an encrypted </a:t>
            </a:r>
            <a:r>
              <a:rPr lang="en-US" altLang="en-US" dirty="0" err="1">
                <a:solidFill>
                  <a:schemeClr val="tx1"/>
                </a:solidFill>
              </a:rPr>
              <a:t>talkgroup</a:t>
            </a:r>
            <a:r>
              <a:rPr lang="en-US" altLang="en-US" dirty="0">
                <a:solidFill>
                  <a:schemeClr val="tx1"/>
                </a:solidFill>
              </a:rPr>
              <a:t> or channel.</a:t>
            </a:r>
          </a:p>
        </p:txBody>
      </p:sp>
      <p:pic>
        <p:nvPicPr>
          <p:cNvPr id="5" name="Picture 4">
            <a:extLst>
              <a:ext uri="{FF2B5EF4-FFF2-40B4-BE49-F238E27FC236}">
                <a16:creationId xmlns:a16="http://schemas.microsoft.com/office/drawing/2014/main" id="{060617AA-3C10-5482-61BE-3EA934C6E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pic>
        <p:nvPicPr>
          <p:cNvPr id="14" name="Picture 13">
            <a:extLst>
              <a:ext uri="{FF2B5EF4-FFF2-40B4-BE49-F238E27FC236}">
                <a16:creationId xmlns:a16="http://schemas.microsoft.com/office/drawing/2014/main" id="{FA987E35-9995-F597-0E5E-C592CD2E3FF1}"/>
              </a:ext>
            </a:extLst>
          </p:cNvPr>
          <p:cNvPicPr>
            <a:picLocks noChangeAspect="1"/>
          </p:cNvPicPr>
          <p:nvPr/>
        </p:nvPicPr>
        <p:blipFill>
          <a:blip r:embed="rId5">
            <a:extLst>
              <a:ext uri="{28A0092B-C50C-407E-A947-70E740481C1C}">
                <a14:useLocalDpi xmlns:a14="http://schemas.microsoft.com/office/drawing/2010/main" val="0"/>
              </a:ext>
            </a:extLst>
          </a:blip>
          <a:srcRect l="14507" t="4411" r="81944" b="92518"/>
          <a:stretch>
            <a:fillRect/>
          </a:stretch>
        </p:blipFill>
        <p:spPr>
          <a:xfrm>
            <a:off x="5401829" y="5054331"/>
            <a:ext cx="170835" cy="205700"/>
          </a:xfrm>
          <a:prstGeom prst="rect">
            <a:avLst/>
          </a:prstGeom>
        </p:spPr>
      </p:pic>
      <p:sp>
        <p:nvSpPr>
          <p:cNvPr id="32770" name="Text Box 2">
            <a:extLst>
              <a:ext uri="{FF2B5EF4-FFF2-40B4-BE49-F238E27FC236}">
                <a16:creationId xmlns:a16="http://schemas.microsoft.com/office/drawing/2014/main" id="{0E6F5207-78E1-AECD-2BD9-D9926AD5FB12}"/>
              </a:ext>
            </a:extLst>
          </p:cNvPr>
          <p:cNvSpPr txBox="1">
            <a:spLocks noChangeArrowheads="1"/>
          </p:cNvSpPr>
          <p:nvPr/>
        </p:nvSpPr>
        <p:spPr bwMode="auto">
          <a:xfrm>
            <a:off x="3261818" y="2488197"/>
            <a:ext cx="3498850" cy="1531188"/>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dirty="0"/>
              <a:t>If a device does not support encryption, it cannot function on an encrypted </a:t>
            </a:r>
            <a:r>
              <a:rPr lang="en-US" dirty="0" err="1"/>
              <a:t>talkgroup</a:t>
            </a:r>
            <a:r>
              <a:rPr lang="en-US" dirty="0"/>
              <a:t> or channel. This means that non-encrypted and encrypted devices are only interchangeable between departments or agencies that either do or do not utilize encryption in their modes of communication. </a:t>
            </a:r>
          </a:p>
          <a:p>
            <a:pPr algn="l"/>
            <a:r>
              <a:rPr lang="en-US" dirty="0"/>
              <a:t>Consult your System Administrator for more information.</a:t>
            </a:r>
          </a:p>
        </p:txBody>
      </p:sp>
      <p:sp>
        <p:nvSpPr>
          <p:cNvPr id="36" name="TextBox 2">
            <a:extLst>
              <a:ext uri="{FF2B5EF4-FFF2-40B4-BE49-F238E27FC236}">
                <a16:creationId xmlns:a16="http://schemas.microsoft.com/office/drawing/2014/main" id="{5EB2DC45-49C9-9A89-15E4-0420A465A1CD}"/>
              </a:ext>
            </a:extLst>
          </p:cNvPr>
          <p:cNvSpPr txBox="1"/>
          <p:nvPr/>
        </p:nvSpPr>
        <p:spPr>
          <a:xfrm>
            <a:off x="4373880" y="5877922"/>
            <a:ext cx="3444789" cy="221253"/>
          </a:xfrm>
          <a:prstGeom prst="rect">
            <a:avLst/>
          </a:prstGeom>
          <a:solidFill>
            <a:srgbClr val="EEDA78"/>
          </a:solidFill>
        </p:spPr>
        <p:txBody>
          <a:bodyPr wrap="square" rtlCol="0">
            <a:spAutoFit/>
          </a:bodyPr>
          <a:ls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a:lstStyle>
          <a:p>
            <a:endParaRPr lang="en-US" dirty="0"/>
          </a:p>
        </p:txBody>
      </p:sp>
      <p:pic>
        <p:nvPicPr>
          <p:cNvPr id="3" name="Picture 2">
            <a:extLst>
              <a:ext uri="{FF2B5EF4-FFF2-40B4-BE49-F238E27FC236}">
                <a16:creationId xmlns:a16="http://schemas.microsoft.com/office/drawing/2014/main" id="{15A15FFD-2A20-FD05-2B71-31DA5FCBE7FF}"/>
              </a:ext>
            </a:extLst>
          </p:cNvPr>
          <p:cNvPicPr>
            <a:picLocks noChangeAspect="1"/>
          </p:cNvPicPr>
          <p:nvPr/>
        </p:nvPicPr>
        <p:blipFill>
          <a:blip r:embed="rId6">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4" name="TextBox 3">
            <a:extLst>
              <a:ext uri="{FF2B5EF4-FFF2-40B4-BE49-F238E27FC236}">
                <a16:creationId xmlns:a16="http://schemas.microsoft.com/office/drawing/2014/main" id="{B3DBC90C-9C04-FCD1-7870-6ED61EF54F21}"/>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7" name="Picture 6">
            <a:extLst>
              <a:ext uri="{FF2B5EF4-FFF2-40B4-BE49-F238E27FC236}">
                <a16:creationId xmlns:a16="http://schemas.microsoft.com/office/drawing/2014/main" id="{638E756B-DA5E-90A9-634E-E73B34AC3E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8" name="TextBox 7">
            <a:extLst>
              <a:ext uri="{FF2B5EF4-FFF2-40B4-BE49-F238E27FC236}">
                <a16:creationId xmlns:a16="http://schemas.microsoft.com/office/drawing/2014/main" id="{FA418AD9-95D7-0E8E-F138-F5B0E116A525}"/>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9" name="TextBox 8">
            <a:extLst>
              <a:ext uri="{FF2B5EF4-FFF2-40B4-BE49-F238E27FC236}">
                <a16:creationId xmlns:a16="http://schemas.microsoft.com/office/drawing/2014/main" id="{E7BDA7FA-4F5B-50CC-FC7B-009486AC2365}"/>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10" name="TextBox 9">
            <a:extLst>
              <a:ext uri="{FF2B5EF4-FFF2-40B4-BE49-F238E27FC236}">
                <a16:creationId xmlns:a16="http://schemas.microsoft.com/office/drawing/2014/main" id="{76C65A38-DCAE-B0E3-F89F-2DE0458AF5F8}"/>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11" name="Picture 10">
            <a:extLst>
              <a:ext uri="{FF2B5EF4-FFF2-40B4-BE49-F238E27FC236}">
                <a16:creationId xmlns:a16="http://schemas.microsoft.com/office/drawing/2014/main" id="{B8E6BF60-497A-F4D9-D3EB-449809ACB7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2" name="TextBox 11">
            <a:extLst>
              <a:ext uri="{FF2B5EF4-FFF2-40B4-BE49-F238E27FC236}">
                <a16:creationId xmlns:a16="http://schemas.microsoft.com/office/drawing/2014/main" id="{5709AC1D-472C-1891-3E23-D97B1E3E465B}"/>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13" name="Picture 12">
            <a:extLst>
              <a:ext uri="{FF2B5EF4-FFF2-40B4-BE49-F238E27FC236}">
                <a16:creationId xmlns:a16="http://schemas.microsoft.com/office/drawing/2014/main" id="{0C618E75-9366-0B2E-677A-187B9E38C0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17" name="TextBox 16">
            <a:extLst>
              <a:ext uri="{FF2B5EF4-FFF2-40B4-BE49-F238E27FC236}">
                <a16:creationId xmlns:a16="http://schemas.microsoft.com/office/drawing/2014/main" id="{79BBD160-A5F9-CEDC-B05E-5347239AE1FB}"/>
              </a:ext>
            </a:extLst>
          </p:cNvPr>
          <p:cNvSpPr txBox="1"/>
          <p:nvPr/>
        </p:nvSpPr>
        <p:spPr>
          <a:xfrm>
            <a:off x="1002787" y="3448162"/>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18" name="TextBox 17">
            <a:extLst>
              <a:ext uri="{FF2B5EF4-FFF2-40B4-BE49-F238E27FC236}">
                <a16:creationId xmlns:a16="http://schemas.microsoft.com/office/drawing/2014/main" id="{91731491-BBA0-32C5-B634-5B103B8F8CF5}"/>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a:solidFill>
                  <a:schemeClr val="bg1"/>
                </a:solidFill>
              </a:rPr>
              <a:t>REKY</a:t>
            </a:r>
            <a:endParaRPr lang="en-US" sz="1000" dirty="0">
              <a:solidFill>
                <a:schemeClr val="bg1"/>
              </a:solidFill>
            </a:endParaRPr>
          </a:p>
        </p:txBody>
      </p:sp>
      <p:pic>
        <p:nvPicPr>
          <p:cNvPr id="19" name="Picture 18">
            <a:extLst>
              <a:ext uri="{FF2B5EF4-FFF2-40B4-BE49-F238E27FC236}">
                <a16:creationId xmlns:a16="http://schemas.microsoft.com/office/drawing/2014/main" id="{37D6B376-6E19-4909-623A-A9B0EAB95128}"/>
              </a:ext>
            </a:extLst>
          </p:cNvPr>
          <p:cNvPicPr>
            <a:picLocks noChangeAspect="1"/>
          </p:cNvPicPr>
          <p:nvPr/>
        </p:nvPicPr>
        <p:blipFill>
          <a:blip r:embed="rId8">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21" name="TextBox 20">
            <a:extLst>
              <a:ext uri="{FF2B5EF4-FFF2-40B4-BE49-F238E27FC236}">
                <a16:creationId xmlns:a16="http://schemas.microsoft.com/office/drawing/2014/main" id="{E85A8752-8BC6-0CA3-D44B-B39D1149FE3D}"/>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pic>
        <p:nvPicPr>
          <p:cNvPr id="29" name="Picture 28">
            <a:extLst>
              <a:ext uri="{FF2B5EF4-FFF2-40B4-BE49-F238E27FC236}">
                <a16:creationId xmlns:a16="http://schemas.microsoft.com/office/drawing/2014/main" id="{811BAECC-9449-8460-94ED-4F7B021D262C}"/>
              </a:ext>
            </a:extLst>
          </p:cNvPr>
          <p:cNvPicPr>
            <a:picLocks noChangeAspect="1"/>
          </p:cNvPicPr>
          <p:nvPr/>
        </p:nvPicPr>
        <p:blipFill>
          <a:blip r:embed="rId5">
            <a:extLst>
              <a:ext uri="{28A0092B-C50C-407E-A947-70E740481C1C}">
                <a14:useLocalDpi xmlns:a14="http://schemas.microsoft.com/office/drawing/2010/main" val="0"/>
              </a:ext>
            </a:extLst>
          </a:blip>
          <a:srcRect l="15123" t="27400" r="82414" b="70027"/>
          <a:stretch>
            <a:fillRect/>
          </a:stretch>
        </p:blipFill>
        <p:spPr>
          <a:xfrm>
            <a:off x="1333326" y="2810651"/>
            <a:ext cx="71756" cy="104327"/>
          </a:xfrm>
          <a:prstGeom prst="rect">
            <a:avLst/>
          </a:prstGeom>
        </p:spPr>
      </p:pic>
      <p:pic>
        <p:nvPicPr>
          <p:cNvPr id="31" name="Picture 30">
            <a:extLst>
              <a:ext uri="{FF2B5EF4-FFF2-40B4-BE49-F238E27FC236}">
                <a16:creationId xmlns:a16="http://schemas.microsoft.com/office/drawing/2014/main" id="{FD617AA4-B036-F14B-66EA-3630C1036832}"/>
              </a:ext>
            </a:extLst>
          </p:cNvPr>
          <p:cNvPicPr>
            <a:picLocks noChangeAspect="1"/>
          </p:cNvPicPr>
          <p:nvPr/>
        </p:nvPicPr>
        <p:blipFill>
          <a:blip r:embed="rId5">
            <a:extLst>
              <a:ext uri="{28A0092B-C50C-407E-A947-70E740481C1C}">
                <a14:useLocalDpi xmlns:a14="http://schemas.microsoft.com/office/drawing/2010/main" val="0"/>
              </a:ext>
            </a:extLst>
          </a:blip>
          <a:srcRect l="14507" t="4411" r="81944" b="92518"/>
          <a:stretch>
            <a:fillRect/>
          </a:stretch>
        </p:blipFill>
        <p:spPr>
          <a:xfrm>
            <a:off x="939295" y="2807314"/>
            <a:ext cx="88754" cy="106868"/>
          </a:xfrm>
          <a:prstGeom prst="rect">
            <a:avLst/>
          </a:prstGeom>
        </p:spPr>
      </p:pic>
    </p:spTree>
    <p:custDataLst>
      <p:tags r:id="rId1"/>
    </p:custDataLst>
    <p:extLst>
      <p:ext uri="{BB962C8B-B14F-4D97-AF65-F5344CB8AC3E}">
        <p14:creationId xmlns:p14="http://schemas.microsoft.com/office/powerpoint/2010/main" val="2050669167"/>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5BD1-DCF8-DEAE-B51B-DC792AD392CF}"/>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47C5747F-301F-69C0-4CA1-258CCE63D5A3}"/>
              </a:ext>
            </a:extLst>
          </p:cNvPr>
          <p:cNvSpPr>
            <a:spLocks noGrp="1" noChangeAspect="1" noChangeArrowheads="1"/>
          </p:cNvSpPr>
          <p:nvPr>
            <p:ph type="title"/>
          </p:nvPr>
        </p:nvSpPr>
        <p:spPr/>
        <p:txBody>
          <a:bodyPr/>
          <a:lstStyle/>
          <a:p>
            <a:pPr eaLnBrk="1" hangingPunct="1">
              <a:spcAft>
                <a:spcPct val="25000"/>
              </a:spcAft>
            </a:pPr>
            <a:r>
              <a:rPr lang="en-US" altLang="en-US" dirty="0"/>
              <a:t>Other Menu Items</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7F4853A0-536B-789A-378D-A27625C5E8F9}"/>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7BDB9D8A-9402-5101-1131-575977664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53885407-9D70-2899-CFBE-A4184450AF66}"/>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217E6FD7-BC32-443E-1BA7-384CDB9B5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D0E24DE3-1EBC-AF29-CBEB-6BC69CDB7925}"/>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759FA6B3-0D5A-99C8-0B95-3C361D91636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FF238711-068D-37B0-9F6F-C95A8CC11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41DD1C7B-4D1C-670E-5F8E-A90E08C3721A}"/>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E2FA530F-A5FA-A3F7-FBEA-68F9156F07FD}"/>
              </a:ext>
            </a:extLst>
          </p:cNvPr>
          <p:cNvPicPr>
            <a:picLocks noChangeAspect="1"/>
          </p:cNvPicPr>
          <p:nvPr/>
        </p:nvPicPr>
        <p:blipFill>
          <a:blip r:embed="rId7">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FFB46C5B-D692-1370-94A7-63311FFBC5C9}"/>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6B4C1BEA-103D-6F2A-4D9E-B0BC5F081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3D31D525-BDE2-6E06-45D2-170AD8655D55}"/>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C4BD5B49-842E-2337-E24D-26A22484B3C4}"/>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63626F72-EB61-078F-4922-1972DDFC7914}"/>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264033C6-30CE-E38B-1529-2CCF33B07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C6A4D3F8-FE0E-EAD2-182D-92115850FDBB}"/>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31" name="Picture 30">
            <a:extLst>
              <a:ext uri="{FF2B5EF4-FFF2-40B4-BE49-F238E27FC236}">
                <a16:creationId xmlns:a16="http://schemas.microsoft.com/office/drawing/2014/main" id="{2CC8D055-5535-6A97-0AA1-9EE98763A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3" name="TextBox 32">
            <a:extLst>
              <a:ext uri="{FF2B5EF4-FFF2-40B4-BE49-F238E27FC236}">
                <a16:creationId xmlns:a16="http://schemas.microsoft.com/office/drawing/2014/main" id="{E82C63DF-661B-10F7-1525-EEC9EAD4F665}"/>
              </a:ext>
            </a:extLst>
          </p:cNvPr>
          <p:cNvSpPr txBox="1"/>
          <p:nvPr/>
        </p:nvSpPr>
        <p:spPr>
          <a:xfrm>
            <a:off x="1002787" y="3448162"/>
            <a:ext cx="385259" cy="169277"/>
          </a:xfrm>
          <a:prstGeom prst="rect">
            <a:avLst/>
          </a:prstGeom>
          <a:solidFill>
            <a:srgbClr val="404040"/>
          </a:solidFill>
        </p:spPr>
        <p:txBody>
          <a:bodyPr wrap="square" rtlCol="0">
            <a:spAutoFit/>
          </a:bodyPr>
          <a:lstStyle/>
          <a:p>
            <a:r>
              <a:rPr lang="en-US" sz="500" dirty="0" err="1">
                <a:solidFill>
                  <a:schemeClr val="bg1"/>
                </a:solidFill>
              </a:rPr>
              <a:t>Prfl</a:t>
            </a:r>
            <a:endParaRPr lang="en-US" sz="1000" dirty="0">
              <a:solidFill>
                <a:schemeClr val="bg1"/>
              </a:solidFill>
            </a:endParaRPr>
          </a:p>
        </p:txBody>
      </p:sp>
      <p:sp>
        <p:nvSpPr>
          <p:cNvPr id="36" name="TextBox 35">
            <a:extLst>
              <a:ext uri="{FF2B5EF4-FFF2-40B4-BE49-F238E27FC236}">
                <a16:creationId xmlns:a16="http://schemas.microsoft.com/office/drawing/2014/main" id="{8E067D4E-0C0E-6AD8-0C9F-D0431D7F2DB7}"/>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err="1">
                <a:solidFill>
                  <a:schemeClr val="bg1"/>
                </a:solidFill>
              </a:rPr>
              <a:t>WiFi</a:t>
            </a:r>
            <a:endParaRPr lang="en-US" sz="500" dirty="0">
              <a:solidFill>
                <a:schemeClr val="bg1"/>
              </a:solidFill>
            </a:endParaRPr>
          </a:p>
        </p:txBody>
      </p:sp>
      <p:pic>
        <p:nvPicPr>
          <p:cNvPr id="40" name="Picture 39">
            <a:extLst>
              <a:ext uri="{FF2B5EF4-FFF2-40B4-BE49-F238E27FC236}">
                <a16:creationId xmlns:a16="http://schemas.microsoft.com/office/drawing/2014/main" id="{F3D28CC4-6AE2-E7B0-C1F1-53489510DB6C}"/>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32" name="TextBox 31">
            <a:extLst>
              <a:ext uri="{FF2B5EF4-FFF2-40B4-BE49-F238E27FC236}">
                <a16:creationId xmlns:a16="http://schemas.microsoft.com/office/drawing/2014/main" id="{9D290819-D680-A4BB-514F-14671A9E98DA}"/>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BT</a:t>
            </a:r>
            <a:endParaRPr lang="en-US" sz="1000" dirty="0">
              <a:solidFill>
                <a:schemeClr val="bg1"/>
              </a:solidFill>
            </a:endParaRPr>
          </a:p>
        </p:txBody>
      </p:sp>
      <p:sp>
        <p:nvSpPr>
          <p:cNvPr id="14" name="Text Box 2">
            <a:extLst>
              <a:ext uri="{FF2B5EF4-FFF2-40B4-BE49-F238E27FC236}">
                <a16:creationId xmlns:a16="http://schemas.microsoft.com/office/drawing/2014/main" id="{6737BED9-5A52-05FC-2FB4-3D7636E89773}"/>
              </a:ext>
            </a:extLst>
          </p:cNvPr>
          <p:cNvSpPr txBox="1">
            <a:spLocks noChangeArrowheads="1"/>
          </p:cNvSpPr>
          <p:nvPr/>
        </p:nvSpPr>
        <p:spPr bwMode="auto">
          <a:xfrm>
            <a:off x="3189679" y="1488551"/>
            <a:ext cx="3498850" cy="2631490"/>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b="1" u="sng" dirty="0"/>
              <a:t>Use the Left or Right Buttons on the 4-Way Navigation Buttons to select more menu items:</a:t>
            </a:r>
          </a:p>
          <a:p>
            <a:pPr algn="l"/>
            <a:endParaRPr lang="en-US" dirty="0"/>
          </a:p>
          <a:p>
            <a:pPr marL="171450" indent="-171450" algn="l">
              <a:buFont typeface="Arial" panose="020B0604020202020204" pitchFamily="34" charset="0"/>
              <a:buChar char="•"/>
            </a:pPr>
            <a:r>
              <a:rPr lang="en-US" dirty="0"/>
              <a:t>BT – Bluetooth: Provides a list a Bluetooth status/information and Bluetooth options, such as turning Bluetooth On/Off and view currently active paired or available Bluetooth devices. </a:t>
            </a:r>
          </a:p>
          <a:p>
            <a:pPr marL="171450" indent="-171450" algn="l">
              <a:buFont typeface="Arial" panose="020B0604020202020204" pitchFamily="34" charset="0"/>
              <a:buChar char="•"/>
            </a:pPr>
            <a:r>
              <a:rPr lang="en-US" dirty="0" err="1"/>
              <a:t>Prfl</a:t>
            </a:r>
            <a:r>
              <a:rPr lang="en-US" dirty="0"/>
              <a:t> – Radio Profiles: Allows you to select one of the programmed Radio Profiles to adjust mic sensitivity, speaker settings, and backlight settings.</a:t>
            </a:r>
          </a:p>
          <a:p>
            <a:pPr marL="171450" indent="-171450" algn="l">
              <a:buFont typeface="Arial" panose="020B0604020202020204" pitchFamily="34" charset="0"/>
              <a:buChar char="•"/>
            </a:pPr>
            <a:r>
              <a:rPr lang="en-US" dirty="0" err="1"/>
              <a:t>WiFi</a:t>
            </a:r>
            <a:r>
              <a:rPr lang="en-US" dirty="0"/>
              <a:t>: Allows you to view current </a:t>
            </a:r>
            <a:r>
              <a:rPr lang="en-US" dirty="0" err="1"/>
              <a:t>WiFi</a:t>
            </a:r>
            <a:r>
              <a:rPr lang="en-US" dirty="0"/>
              <a:t> status and settings.</a:t>
            </a:r>
          </a:p>
        </p:txBody>
      </p:sp>
      <p:pic>
        <p:nvPicPr>
          <p:cNvPr id="16" name="Picture 15">
            <a:extLst>
              <a:ext uri="{FF2B5EF4-FFF2-40B4-BE49-F238E27FC236}">
                <a16:creationId xmlns:a16="http://schemas.microsoft.com/office/drawing/2014/main" id="{606FAB7B-2896-C609-520E-5B70E983908B}"/>
              </a:ext>
            </a:extLst>
          </p:cNvPr>
          <p:cNvPicPr>
            <a:picLocks noChangeAspect="1"/>
          </p:cNvPicPr>
          <p:nvPr/>
        </p:nvPicPr>
        <p:blipFill>
          <a:blip r:embed="rId8">
            <a:extLst>
              <a:ext uri="{28A0092B-C50C-407E-A947-70E740481C1C}">
                <a14:useLocalDpi xmlns:a14="http://schemas.microsoft.com/office/drawing/2010/main" val="0"/>
              </a:ext>
            </a:extLst>
          </a:blip>
          <a:srcRect l="15123" t="27400" r="82414" b="70027"/>
          <a:stretch>
            <a:fillRect/>
          </a:stretch>
        </p:blipFill>
        <p:spPr>
          <a:xfrm>
            <a:off x="1333326" y="2810651"/>
            <a:ext cx="71756" cy="104327"/>
          </a:xfrm>
          <a:prstGeom prst="rect">
            <a:avLst/>
          </a:prstGeom>
        </p:spPr>
      </p:pic>
      <p:sp>
        <p:nvSpPr>
          <p:cNvPr id="8" name="Oval 24">
            <a:extLst>
              <a:ext uri="{FF2B5EF4-FFF2-40B4-BE49-F238E27FC236}">
                <a16:creationId xmlns:a16="http://schemas.microsoft.com/office/drawing/2014/main" id="{40E23B3B-1965-48DC-64F3-775E8E89E4F0}"/>
              </a:ext>
            </a:extLst>
          </p:cNvPr>
          <p:cNvSpPr>
            <a:spLocks noChangeArrowheads="1"/>
          </p:cNvSpPr>
          <p:nvPr/>
        </p:nvSpPr>
        <p:spPr bwMode="auto">
          <a:xfrm>
            <a:off x="945762" y="3838068"/>
            <a:ext cx="49930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0" name="Line 102">
            <a:extLst>
              <a:ext uri="{FF2B5EF4-FFF2-40B4-BE49-F238E27FC236}">
                <a16:creationId xmlns:a16="http://schemas.microsoft.com/office/drawing/2014/main" id="{E75C1847-11C8-6D41-FD0E-1FEBA9624009}"/>
              </a:ext>
            </a:extLst>
          </p:cNvPr>
          <p:cNvSpPr>
            <a:spLocks noChangeShapeType="1"/>
          </p:cNvSpPr>
          <p:nvPr/>
        </p:nvSpPr>
        <p:spPr bwMode="auto">
          <a:xfrm rot="-5400000" flipV="1">
            <a:off x="1845865" y="3679258"/>
            <a:ext cx="583551" cy="146511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2" name="Text Box 78">
            <a:extLst>
              <a:ext uri="{FF2B5EF4-FFF2-40B4-BE49-F238E27FC236}">
                <a16:creationId xmlns:a16="http://schemas.microsoft.com/office/drawing/2014/main" id="{60F13DDF-068F-ACFC-C958-C3E845622F4B}"/>
              </a:ext>
            </a:extLst>
          </p:cNvPr>
          <p:cNvSpPr txBox="1">
            <a:spLocks noChangeArrowheads="1"/>
          </p:cNvSpPr>
          <p:nvPr/>
        </p:nvSpPr>
        <p:spPr bwMode="auto">
          <a:xfrm>
            <a:off x="2634446" y="4703593"/>
            <a:ext cx="1742786" cy="513987"/>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Left and Right Buttons </a:t>
            </a:r>
          </a:p>
          <a:p>
            <a:pPr eaLnBrk="1" hangingPunct="1">
              <a:spcBef>
                <a:spcPct val="0"/>
              </a:spcBef>
            </a:pPr>
            <a:r>
              <a:rPr lang="en-US" altLang="en-US" sz="1000" b="1" dirty="0">
                <a:solidFill>
                  <a:schemeClr val="tx1"/>
                </a:solidFill>
              </a:rPr>
              <a:t>(4-Way Navigation</a:t>
            </a:r>
          </a:p>
          <a:p>
            <a:pPr eaLnBrk="1" hangingPunct="1">
              <a:spcBef>
                <a:spcPct val="0"/>
              </a:spcBef>
            </a:pPr>
            <a:r>
              <a:rPr lang="en-US" altLang="en-US" sz="1000" b="1" dirty="0">
                <a:solidFill>
                  <a:schemeClr val="tx1"/>
                </a:solidFill>
              </a:rPr>
              <a:t>Buttons)</a:t>
            </a:r>
          </a:p>
        </p:txBody>
      </p:sp>
      <p:sp>
        <p:nvSpPr>
          <p:cNvPr id="12" name="TextBox 11">
            <a:extLst>
              <a:ext uri="{FF2B5EF4-FFF2-40B4-BE49-F238E27FC236}">
                <a16:creationId xmlns:a16="http://schemas.microsoft.com/office/drawing/2014/main" id="{ED15CA34-7D11-CE27-F141-738B3AC3EB08}"/>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82279367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D1CF-55F5-730A-C393-3ACE4D342D28}"/>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9CFFEC3E-6DB1-23A8-B2AF-8BF1C8B81D60}"/>
              </a:ext>
            </a:extLst>
          </p:cNvPr>
          <p:cNvSpPr>
            <a:spLocks noGrp="1" noChangeAspect="1" noChangeArrowheads="1"/>
          </p:cNvSpPr>
          <p:nvPr>
            <p:ph type="title"/>
          </p:nvPr>
        </p:nvSpPr>
        <p:spPr/>
        <p:txBody>
          <a:bodyPr/>
          <a:lstStyle/>
          <a:p>
            <a:pPr eaLnBrk="1" hangingPunct="1">
              <a:spcAft>
                <a:spcPct val="25000"/>
              </a:spcAft>
            </a:pPr>
            <a:r>
              <a:rPr lang="en-US" altLang="en-US" dirty="0"/>
              <a:t>Emergency Alarm Activation</a:t>
            </a:r>
          </a:p>
        </p:txBody>
      </p:sp>
      <p:sp>
        <p:nvSpPr>
          <p:cNvPr id="29709" name="Text Box 24">
            <a:extLst>
              <a:ext uri="{FF2B5EF4-FFF2-40B4-BE49-F238E27FC236}">
                <a16:creationId xmlns:a16="http://schemas.microsoft.com/office/drawing/2014/main" id="{BEC13398-7542-7909-1457-199261DA28A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EF6F459B-819C-6E6D-3007-D82566625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6E541E86-E086-689A-76A8-20E766C0A1B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500AD63B-750E-36DB-AD1C-A3E90CC16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064EB0AE-B975-19AD-4839-479ADB4D7569}"/>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F0F300D4-CFFE-D1D3-CA5F-763982926D24}"/>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AA98C359-CCDC-2C3E-6AC5-F0B198278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AF631DD2-1436-955E-ADBA-E18B4197CCE3}"/>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53634264-D5DD-2C04-5E90-5CE2305F6A71}"/>
              </a:ext>
            </a:extLst>
          </p:cNvPr>
          <p:cNvPicPr>
            <a:picLocks noChangeAspect="1"/>
          </p:cNvPicPr>
          <p:nvPr/>
        </p:nvPicPr>
        <p:blipFill>
          <a:blip r:embed="rId7">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DFBF106A-A812-6CDC-169B-6865BE6A9932}"/>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2049F228-456C-89DE-64C7-96713DCE71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22B76515-64C5-FBFF-D2D5-CAC2BAD74FA8}"/>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B088374E-280C-C962-C720-CEA072928FC1}"/>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046C0A4B-2488-EBCE-FE31-9442203A5D17}"/>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538952DA-F289-5D7C-C42F-F4A1F6927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D237E7AF-713B-D5CB-778E-602181ADC889}"/>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31" name="Picture 30">
            <a:extLst>
              <a:ext uri="{FF2B5EF4-FFF2-40B4-BE49-F238E27FC236}">
                <a16:creationId xmlns:a16="http://schemas.microsoft.com/office/drawing/2014/main" id="{12F870B8-D70A-4286-B8E7-25825085B3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3" name="TextBox 32">
            <a:extLst>
              <a:ext uri="{FF2B5EF4-FFF2-40B4-BE49-F238E27FC236}">
                <a16:creationId xmlns:a16="http://schemas.microsoft.com/office/drawing/2014/main" id="{88FCEFC3-2B5B-8A74-A48B-968CEDF7E09C}"/>
              </a:ext>
            </a:extLst>
          </p:cNvPr>
          <p:cNvSpPr txBox="1"/>
          <p:nvPr/>
        </p:nvSpPr>
        <p:spPr>
          <a:xfrm>
            <a:off x="1002787" y="3448162"/>
            <a:ext cx="385259" cy="169277"/>
          </a:xfrm>
          <a:prstGeom prst="rect">
            <a:avLst/>
          </a:prstGeom>
          <a:solidFill>
            <a:srgbClr val="404040"/>
          </a:solidFill>
        </p:spPr>
        <p:txBody>
          <a:bodyPr wrap="square" rtlCol="0">
            <a:spAutoFit/>
          </a:bodyPr>
          <a:lstStyle/>
          <a:p>
            <a:r>
              <a:rPr lang="en-US" sz="500" dirty="0" err="1">
                <a:solidFill>
                  <a:schemeClr val="bg1"/>
                </a:solidFill>
              </a:rPr>
              <a:t>Prfl</a:t>
            </a:r>
            <a:endParaRPr lang="en-US" sz="1000" dirty="0">
              <a:solidFill>
                <a:schemeClr val="bg1"/>
              </a:solidFill>
            </a:endParaRPr>
          </a:p>
        </p:txBody>
      </p:sp>
      <p:sp>
        <p:nvSpPr>
          <p:cNvPr id="36" name="TextBox 35">
            <a:extLst>
              <a:ext uri="{FF2B5EF4-FFF2-40B4-BE49-F238E27FC236}">
                <a16:creationId xmlns:a16="http://schemas.microsoft.com/office/drawing/2014/main" id="{703A1A3C-B4CC-CCC3-8B69-2E5A6994E46B}"/>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err="1">
                <a:solidFill>
                  <a:schemeClr val="bg1"/>
                </a:solidFill>
              </a:rPr>
              <a:t>WiFi</a:t>
            </a:r>
            <a:endParaRPr lang="en-US" sz="500" dirty="0">
              <a:solidFill>
                <a:schemeClr val="bg1"/>
              </a:solidFill>
            </a:endParaRPr>
          </a:p>
        </p:txBody>
      </p:sp>
      <p:pic>
        <p:nvPicPr>
          <p:cNvPr id="40" name="Picture 39">
            <a:extLst>
              <a:ext uri="{FF2B5EF4-FFF2-40B4-BE49-F238E27FC236}">
                <a16:creationId xmlns:a16="http://schemas.microsoft.com/office/drawing/2014/main" id="{9DE27B1F-9EF7-E5DC-56DA-6B0060B9EB24}"/>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32" name="TextBox 31">
            <a:extLst>
              <a:ext uri="{FF2B5EF4-FFF2-40B4-BE49-F238E27FC236}">
                <a16:creationId xmlns:a16="http://schemas.microsoft.com/office/drawing/2014/main" id="{39394613-B690-FF79-C0A8-DB58B3BF36AC}"/>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BT</a:t>
            </a:r>
            <a:endParaRPr lang="en-US" sz="1000" dirty="0">
              <a:solidFill>
                <a:schemeClr val="bg1"/>
              </a:solidFill>
            </a:endParaRPr>
          </a:p>
        </p:txBody>
      </p:sp>
      <p:pic>
        <p:nvPicPr>
          <p:cNvPr id="16" name="Picture 15">
            <a:extLst>
              <a:ext uri="{FF2B5EF4-FFF2-40B4-BE49-F238E27FC236}">
                <a16:creationId xmlns:a16="http://schemas.microsoft.com/office/drawing/2014/main" id="{3676786B-C02A-C73B-3FA5-F381CEA2B47A}"/>
              </a:ext>
            </a:extLst>
          </p:cNvPr>
          <p:cNvPicPr>
            <a:picLocks noChangeAspect="1"/>
          </p:cNvPicPr>
          <p:nvPr/>
        </p:nvPicPr>
        <p:blipFill>
          <a:blip r:embed="rId8">
            <a:extLst>
              <a:ext uri="{28A0092B-C50C-407E-A947-70E740481C1C}">
                <a14:useLocalDpi xmlns:a14="http://schemas.microsoft.com/office/drawing/2010/main" val="0"/>
              </a:ext>
            </a:extLst>
          </a:blip>
          <a:srcRect l="15123" t="27400" r="82414" b="70027"/>
          <a:stretch>
            <a:fillRect/>
          </a:stretch>
        </p:blipFill>
        <p:spPr>
          <a:xfrm>
            <a:off x="1333326" y="2810651"/>
            <a:ext cx="71756" cy="104327"/>
          </a:xfrm>
          <a:prstGeom prst="rect">
            <a:avLst/>
          </a:prstGeom>
        </p:spPr>
      </p:pic>
      <p:pic>
        <p:nvPicPr>
          <p:cNvPr id="12" name="Picture 26" descr="D:\My_MOT_SOL\++IEUTK++\APXMobile_O2_July2012\images\O2_IEUTK_Indicator_Emergency.png">
            <a:extLst>
              <a:ext uri="{FF2B5EF4-FFF2-40B4-BE49-F238E27FC236}">
                <a16:creationId xmlns:a16="http://schemas.microsoft.com/office/drawing/2014/main" id="{37195A41-337D-1C2D-69FB-F1729E7EFA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66" t="43792" r="55650" b="47479"/>
          <a:stretch>
            <a:fillRect/>
          </a:stretch>
        </p:blipFill>
        <p:spPr bwMode="auto">
          <a:xfrm>
            <a:off x="804558" y="3325567"/>
            <a:ext cx="746134" cy="13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76002D4-7402-5D75-2CA9-61578400495D}"/>
              </a:ext>
            </a:extLst>
          </p:cNvPr>
          <p:cNvPicPr>
            <a:picLocks noChangeAspect="1"/>
          </p:cNvPicPr>
          <p:nvPr/>
        </p:nvPicPr>
        <p:blipFill>
          <a:blip r:embed="rId10">
            <a:extLst>
              <a:ext uri="{28A0092B-C50C-407E-A947-70E740481C1C}">
                <a14:useLocalDpi xmlns:a14="http://schemas.microsoft.com/office/drawing/2010/main" val="0"/>
              </a:ext>
            </a:extLst>
          </a:blip>
          <a:srcRect t="26999" b="23430"/>
          <a:stretch>
            <a:fillRect/>
          </a:stretch>
        </p:blipFill>
        <p:spPr>
          <a:xfrm>
            <a:off x="4782715" y="1016001"/>
            <a:ext cx="3185265" cy="1578981"/>
          </a:xfrm>
          <a:prstGeom prst="rect">
            <a:avLst/>
          </a:prstGeom>
        </p:spPr>
      </p:pic>
      <p:pic>
        <p:nvPicPr>
          <p:cNvPr id="15" name="Picture 26" descr="D:\My_MOT_SOL\++IEUTK++\APXMobile_O2_July2012\images\O2_IEUTK_Indicator_Emergency.png">
            <a:extLst>
              <a:ext uri="{FF2B5EF4-FFF2-40B4-BE49-F238E27FC236}">
                <a16:creationId xmlns:a16="http://schemas.microsoft.com/office/drawing/2014/main" id="{D1F653BF-91CA-882A-7C98-ADC51B4EB04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66" t="43792" r="55650" b="47479"/>
          <a:stretch>
            <a:fillRect/>
          </a:stretch>
        </p:blipFill>
        <p:spPr bwMode="auto">
          <a:xfrm>
            <a:off x="5974040" y="1500247"/>
            <a:ext cx="746134" cy="13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4">
            <a:extLst>
              <a:ext uri="{FF2B5EF4-FFF2-40B4-BE49-F238E27FC236}">
                <a16:creationId xmlns:a16="http://schemas.microsoft.com/office/drawing/2014/main" id="{DA8491E2-D397-69BF-0678-7B6A08FEEBBD}"/>
              </a:ext>
            </a:extLst>
          </p:cNvPr>
          <p:cNvSpPr>
            <a:spLocks noChangeArrowheads="1"/>
          </p:cNvSpPr>
          <p:nvPr/>
        </p:nvSpPr>
        <p:spPr bwMode="auto">
          <a:xfrm>
            <a:off x="5726395" y="1805491"/>
            <a:ext cx="37026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 name="Line 102">
            <a:extLst>
              <a:ext uri="{FF2B5EF4-FFF2-40B4-BE49-F238E27FC236}">
                <a16:creationId xmlns:a16="http://schemas.microsoft.com/office/drawing/2014/main" id="{D623BA03-CBE9-E3BE-DCA6-555710E87206}"/>
              </a:ext>
            </a:extLst>
          </p:cNvPr>
          <p:cNvSpPr>
            <a:spLocks noChangeShapeType="1"/>
          </p:cNvSpPr>
          <p:nvPr/>
        </p:nvSpPr>
        <p:spPr bwMode="auto">
          <a:xfrm rot="-5400000" flipV="1">
            <a:off x="4359966" y="528339"/>
            <a:ext cx="741985" cy="2004731"/>
          </a:xfrm>
          <a:prstGeom prst="line">
            <a:avLst/>
          </a:prstGeom>
          <a:noFill/>
          <a:ln w="25400">
            <a:solidFill>
              <a:srgbClr val="FFCC66"/>
            </a:solidFill>
            <a:round/>
            <a:headEnd/>
            <a:tailEnd/>
          </a:ln>
          <a:effectLst/>
        </p:spPr>
        <p:txBody>
          <a:bodyPr wrap="square" anchor="ctr">
            <a:spAutoFit/>
          </a:bodyPr>
          <a:lstStyle/>
          <a:p>
            <a:pPr>
              <a:defRPr/>
            </a:pPr>
            <a:endParaRPr lang="en-US"/>
          </a:p>
        </p:txBody>
      </p:sp>
      <p:graphicFrame>
        <p:nvGraphicFramePr>
          <p:cNvPr id="27" name="Group 2">
            <a:extLst>
              <a:ext uri="{FF2B5EF4-FFF2-40B4-BE49-F238E27FC236}">
                <a16:creationId xmlns:a16="http://schemas.microsoft.com/office/drawing/2014/main" id="{4AF4E155-13CB-54B2-ACA8-BFD8F9C23F57}"/>
              </a:ext>
            </a:extLst>
          </p:cNvPr>
          <p:cNvGraphicFramePr>
            <a:graphicFrameLocks noGrp="1"/>
          </p:cNvGraphicFramePr>
          <p:nvPr>
            <p:extLst>
              <p:ext uri="{D42A27DB-BD31-4B8C-83A1-F6EECF244321}">
                <p14:modId xmlns:p14="http://schemas.microsoft.com/office/powerpoint/2010/main" val="2698922071"/>
              </p:ext>
            </p:extLst>
          </p:nvPr>
        </p:nvGraphicFramePr>
        <p:xfrm>
          <a:off x="102311" y="710974"/>
          <a:ext cx="1857375" cy="1097352"/>
        </p:xfrm>
        <a:graphic>
          <a:graphicData uri="http://schemas.openxmlformats.org/drawingml/2006/table">
            <a:tbl>
              <a:tblPr/>
              <a:tblGrid>
                <a:gridCol w="1857375">
                  <a:extLst>
                    <a:ext uri="{9D8B030D-6E8A-4147-A177-3AD203B41FA5}">
                      <a16:colId xmlns:a16="http://schemas.microsoft.com/office/drawing/2014/main" val="20000"/>
                    </a:ext>
                  </a:extLst>
                </a:gridCol>
              </a:tblGrid>
              <a:tr h="1090529">
                <a:tc>
                  <a:txBody>
                    <a:bodyPr/>
                    <a:lstStyle/>
                    <a:p>
                      <a:pPr marL="0" marR="0" lvl="0" indent="0" algn="l" defTabSz="812800" rtl="0" eaLnBrk="1" fontAlgn="base" latinLnBrk="0" hangingPunct="1">
                        <a:lnSpc>
                          <a:spcPct val="100000"/>
                        </a:lnSpc>
                        <a:spcBef>
                          <a:spcPct val="0"/>
                        </a:spcBef>
                        <a:spcAft>
                          <a:spcPct val="3000"/>
                        </a:spcAft>
                        <a:buClrTx/>
                        <a:buSzTx/>
                        <a:buFontTx/>
                        <a:buNone/>
                        <a:tabLst/>
                      </a:pPr>
                      <a:r>
                        <a:rPr lang="en-US" sz="1100" dirty="0">
                          <a:solidFill>
                            <a:srgbClr val="000000"/>
                          </a:solidFill>
                          <a:cs typeface="Arial" pitchFamily="34" charset="0"/>
                        </a:rPr>
                        <a:t>This feature allows the radio to send an Emergency Beacon, which will be received by Dispatchers and other radios.</a:t>
                      </a:r>
                    </a:p>
                  </a:txBody>
                  <a:tcPr marT="45756" marB="45756"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8" name="Text Box 8">
            <a:extLst>
              <a:ext uri="{FF2B5EF4-FFF2-40B4-BE49-F238E27FC236}">
                <a16:creationId xmlns:a16="http://schemas.microsoft.com/office/drawing/2014/main" id="{ECF112EC-8D20-F10B-720B-C62BD8A36893}"/>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35" name="TextBox 34">
            <a:extLst>
              <a:ext uri="{FF2B5EF4-FFF2-40B4-BE49-F238E27FC236}">
                <a16:creationId xmlns:a16="http://schemas.microsoft.com/office/drawing/2014/main" id="{494B5B26-7E58-A057-1FBD-CFE5B428ED40}"/>
              </a:ext>
            </a:extLst>
          </p:cNvPr>
          <p:cNvSpPr txBox="1"/>
          <p:nvPr/>
        </p:nvSpPr>
        <p:spPr>
          <a:xfrm>
            <a:off x="2191542" y="2181005"/>
            <a:ext cx="2292350" cy="307777"/>
          </a:xfrm>
          <a:prstGeom prst="rect">
            <a:avLst/>
          </a:prstGeom>
          <a:noFill/>
        </p:spPr>
        <p:txBody>
          <a:bodyPr wrap="square" rtlCol="0">
            <a:spAutoFit/>
          </a:bodyPr>
          <a:lstStyle/>
          <a:p>
            <a:r>
              <a:rPr lang="en-US" sz="1400" b="1" dirty="0"/>
              <a:t>To Initiate Emergency:</a:t>
            </a:r>
          </a:p>
        </p:txBody>
      </p:sp>
      <p:graphicFrame>
        <p:nvGraphicFramePr>
          <p:cNvPr id="45" name="Group 21">
            <a:extLst>
              <a:ext uri="{FF2B5EF4-FFF2-40B4-BE49-F238E27FC236}">
                <a16:creationId xmlns:a16="http://schemas.microsoft.com/office/drawing/2014/main" id="{26BBD1D4-16DE-A236-4A01-F38CF3FDBB35}"/>
              </a:ext>
            </a:extLst>
          </p:cNvPr>
          <p:cNvGraphicFramePr>
            <a:graphicFrameLocks noGrp="1"/>
          </p:cNvGraphicFramePr>
          <p:nvPr>
            <p:extLst>
              <p:ext uri="{D42A27DB-BD31-4B8C-83A1-F6EECF244321}">
                <p14:modId xmlns:p14="http://schemas.microsoft.com/office/powerpoint/2010/main" val="1996807294"/>
              </p:ext>
            </p:extLst>
          </p:nvPr>
        </p:nvGraphicFramePr>
        <p:xfrm>
          <a:off x="2355250" y="2667581"/>
          <a:ext cx="3625850" cy="2370675"/>
        </p:xfrm>
        <a:graphic>
          <a:graphicData uri="http://schemas.openxmlformats.org/drawingml/2006/table">
            <a:tbl>
              <a:tblPr/>
              <a:tblGrid>
                <a:gridCol w="3625850">
                  <a:extLst>
                    <a:ext uri="{9D8B030D-6E8A-4147-A177-3AD203B41FA5}">
                      <a16:colId xmlns:a16="http://schemas.microsoft.com/office/drawing/2014/main" val="20000"/>
                    </a:ext>
                  </a:extLst>
                </a:gridCol>
              </a:tblGrid>
              <a:tr h="1531938">
                <a:tc>
                  <a:txBody>
                    <a:bodyPr/>
                    <a:lstStyle/>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r>
                        <a:rPr kumimoji="0" lang="en-US" sz="1100" b="0" i="0" u="none" strike="noStrike" cap="none" normalizeH="0" baseline="0" dirty="0">
                          <a:ln>
                            <a:noFill/>
                          </a:ln>
                          <a:solidFill>
                            <a:srgbClr val="000000"/>
                          </a:solidFill>
                          <a:effectLst/>
                          <a:latin typeface="Arial" pitchFamily="34" charset="0"/>
                        </a:rPr>
                        <a:t>Press the Emergency button.</a:t>
                      </a: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0" u="none" strike="noStrike" cap="none" normalizeH="0" baseline="0" dirty="0">
                          <a:ln>
                            <a:noFill/>
                          </a:ln>
                          <a:solidFill>
                            <a:srgbClr val="000000"/>
                          </a:solidFill>
                          <a:effectLst/>
                          <a:latin typeface="Arial" pitchFamily="34" charset="0"/>
                        </a:rPr>
                        <a:t>      A tone sounds and the display alternates EMERGENCY with the current zone/mode.</a:t>
                      </a: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0" u="none" strike="noStrike" cap="none" normalizeH="0" baseline="0" dirty="0">
                          <a:ln>
                            <a:noFill/>
                          </a:ln>
                          <a:solidFill>
                            <a:srgbClr val="000000"/>
                          </a:solidFill>
                          <a:effectLst/>
                          <a:latin typeface="Arial" pitchFamily="34" charset="0"/>
                        </a:rPr>
                        <a:t>      For </a:t>
                      </a:r>
                      <a:r>
                        <a:rPr kumimoji="0" lang="en-US" sz="1100" b="0" i="0" u="none" strike="noStrike" cap="none" normalizeH="0" baseline="0" dirty="0" err="1">
                          <a:ln>
                            <a:noFill/>
                          </a:ln>
                          <a:solidFill>
                            <a:srgbClr val="000000"/>
                          </a:solidFill>
                          <a:effectLst/>
                          <a:latin typeface="Arial" pitchFamily="34" charset="0"/>
                        </a:rPr>
                        <a:t>trunking</a:t>
                      </a:r>
                      <a:r>
                        <a:rPr kumimoji="0" lang="en-US" sz="1100" b="0" i="0" u="none" strike="noStrike" cap="none" normalizeH="0" baseline="0" dirty="0">
                          <a:ln>
                            <a:noFill/>
                          </a:ln>
                          <a:solidFill>
                            <a:srgbClr val="000000"/>
                          </a:solidFill>
                          <a:effectLst/>
                          <a:latin typeface="Arial" pitchFamily="34" charset="0"/>
                        </a:rPr>
                        <a:t> modes, a high-pitched tone indicates that the alarm has been received by the trunked system’s central controller.</a:t>
                      </a:r>
                    </a:p>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endParaRPr kumimoji="0" lang="en-US" sz="800" b="0" i="1" u="none" strike="noStrike" cap="none" normalizeH="0" baseline="0" dirty="0">
                        <a:ln>
                          <a:noFill/>
                        </a:ln>
                        <a:solidFill>
                          <a:srgbClr val="000000"/>
                        </a:solidFill>
                        <a:effectLst/>
                        <a:latin typeface="Arial" pitchFamily="34" charset="0"/>
                      </a:endParaRP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1" u="none" strike="noStrike" cap="none" normalizeH="0" baseline="0" dirty="0">
                          <a:ln>
                            <a:noFill/>
                          </a:ln>
                          <a:solidFill>
                            <a:srgbClr val="000000"/>
                          </a:solidFill>
                          <a:effectLst/>
                          <a:latin typeface="Arial" pitchFamily="34" charset="0"/>
                        </a:rPr>
                        <a:t>2.   </a:t>
                      </a:r>
                      <a:r>
                        <a:rPr kumimoji="0" lang="en-US" sz="1100" b="0" i="0" u="none" strike="noStrike" cap="none" normalizeH="0" baseline="0" dirty="0">
                          <a:ln>
                            <a:noFill/>
                          </a:ln>
                          <a:solidFill>
                            <a:srgbClr val="000000"/>
                          </a:solidFill>
                          <a:effectLst/>
                          <a:latin typeface="Arial" pitchFamily="34" charset="0"/>
                        </a:rPr>
                        <a:t>Radio goes into hot mic for 10 seconds, which means there is no need to press the Push-To-Talk to Transmit during this period of time. After this 10 second time period, the radio remains in emergency but a PTT will be required to relay voice communication.</a:t>
                      </a:r>
                    </a:p>
                    <a:p>
                      <a:pPr marL="342900" marR="0" lvl="0" indent="-228600" algn="l" defTabSz="812800" rtl="0" eaLnBrk="1" fontAlgn="base" latinLnBrk="0" hangingPunct="1">
                        <a:lnSpc>
                          <a:spcPct val="100000"/>
                        </a:lnSpc>
                        <a:spcBef>
                          <a:spcPct val="0"/>
                        </a:spcBef>
                        <a:spcAft>
                          <a:spcPct val="3000"/>
                        </a:spcAft>
                        <a:buClrTx/>
                        <a:buSzTx/>
                        <a:buFontTx/>
                        <a:buAutoNum type="arabicPeriod" startAt="2"/>
                        <a:tabLst/>
                      </a:pPr>
                      <a:endParaRPr kumimoji="0" lang="en-US" sz="800" b="0" i="1" u="none" strike="noStrike" cap="none" normalizeH="0" baseline="0" dirty="0">
                        <a:ln>
                          <a:noFill/>
                        </a:ln>
                        <a:solidFill>
                          <a:srgbClr val="000000"/>
                        </a:solidFill>
                        <a:effectLst/>
                        <a:latin typeface="Arial" pitchFamily="34" charset="0"/>
                      </a:endParaRPr>
                    </a:p>
                  </a:txBody>
                  <a:tcPr marT="45703" marB="457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25" name="Line 102">
            <a:extLst>
              <a:ext uri="{FF2B5EF4-FFF2-40B4-BE49-F238E27FC236}">
                <a16:creationId xmlns:a16="http://schemas.microsoft.com/office/drawing/2014/main" id="{DCBAE118-29EE-8C73-ECEC-0E62E6BF3328}"/>
              </a:ext>
            </a:extLst>
          </p:cNvPr>
          <p:cNvSpPr>
            <a:spLocks noChangeShapeType="1"/>
          </p:cNvSpPr>
          <p:nvPr/>
        </p:nvSpPr>
        <p:spPr bwMode="auto">
          <a:xfrm rot="-5400000" flipH="1" flipV="1">
            <a:off x="1322205" y="634068"/>
            <a:ext cx="920687" cy="200473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6" name="Text Box 33">
            <a:extLst>
              <a:ext uri="{FF2B5EF4-FFF2-40B4-BE49-F238E27FC236}">
                <a16:creationId xmlns:a16="http://schemas.microsoft.com/office/drawing/2014/main" id="{6F299019-CC72-A10E-B5FC-9E11970264D3}"/>
              </a:ext>
            </a:extLst>
          </p:cNvPr>
          <p:cNvSpPr txBox="1">
            <a:spLocks noChangeArrowheads="1"/>
          </p:cNvSpPr>
          <p:nvPr/>
        </p:nvSpPr>
        <p:spPr bwMode="auto">
          <a:xfrm>
            <a:off x="2520799" y="1002318"/>
            <a:ext cx="1436688"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b="1">
                <a:solidFill>
                  <a:schemeClr val="tx1"/>
                </a:solidFill>
              </a:rPr>
              <a:t>Emergency Button</a:t>
            </a:r>
            <a:endParaRPr lang="en-US" altLang="en-US"/>
          </a:p>
        </p:txBody>
      </p:sp>
      <p:pic>
        <p:nvPicPr>
          <p:cNvPr id="34" name="Picture 9">
            <a:hlinkClick r:id="" action="ppaction://noaction">
              <a:snd r:embed="rId11" name="Emergency.wav"/>
            </a:hlinkClick>
            <a:extLst>
              <a:ext uri="{FF2B5EF4-FFF2-40B4-BE49-F238E27FC236}">
                <a16:creationId xmlns:a16="http://schemas.microsoft.com/office/drawing/2014/main" id="{3806A556-3F50-21C8-9DDD-CEDC1ABF6259}"/>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4321" y="3056787"/>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F583362-E82F-306D-09E7-EBC0A16B9F3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7751460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76C5E-C75D-0939-EB34-F52D6E3DC5A3}"/>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C05FC2F5-6482-F1DD-8DB7-D216EBACF563}"/>
              </a:ext>
            </a:extLst>
          </p:cNvPr>
          <p:cNvSpPr>
            <a:spLocks noGrp="1" noChangeAspect="1" noChangeArrowheads="1"/>
          </p:cNvSpPr>
          <p:nvPr>
            <p:ph type="title"/>
          </p:nvPr>
        </p:nvSpPr>
        <p:spPr/>
        <p:txBody>
          <a:bodyPr/>
          <a:lstStyle/>
          <a:p>
            <a:pPr eaLnBrk="1" hangingPunct="1">
              <a:spcAft>
                <a:spcPct val="25000"/>
              </a:spcAft>
            </a:pPr>
            <a:r>
              <a:rPr lang="en-US" altLang="en-US" dirty="0"/>
              <a:t>Emergency Alarm Reset</a:t>
            </a:r>
            <a:br>
              <a:rPr lang="en-US" altLang="en-US" dirty="0"/>
            </a:br>
            <a:endParaRPr lang="en-US" altLang="en-US" dirty="0"/>
          </a:p>
        </p:txBody>
      </p:sp>
      <p:sp>
        <p:nvSpPr>
          <p:cNvPr id="29709" name="Text Box 24">
            <a:extLst>
              <a:ext uri="{FF2B5EF4-FFF2-40B4-BE49-F238E27FC236}">
                <a16:creationId xmlns:a16="http://schemas.microsoft.com/office/drawing/2014/main" id="{6C7DD306-7033-62EB-B269-BDFC47E297FA}"/>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9ED4F9E2-19F6-7956-0CF3-6188DE818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A78C72C8-05E6-A331-C156-BC011F81845E}"/>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37A849D-5653-9675-3EB8-E168579B6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166C57A6-347F-B546-2F7B-01EF4374C87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0683CA44-23D8-03B6-E236-979E2571A863}"/>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F81742E6-0709-0F48-C6C9-11207F66C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8BF50FD1-4D0C-4B50-D70D-8188813EE020}"/>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B137B53E-6027-8C6F-2FA0-FCB709DD0C47}"/>
              </a:ext>
            </a:extLst>
          </p:cNvPr>
          <p:cNvPicPr>
            <a:picLocks noChangeAspect="1"/>
          </p:cNvPicPr>
          <p:nvPr/>
        </p:nvPicPr>
        <p:blipFill>
          <a:blip r:embed="rId7">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304B0072-BC84-0C17-033A-F43A5A0583AA}"/>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DA9668F3-D5A3-2D9D-F6C8-E8706B7EA1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B9DE20CD-A71F-0E6E-0289-88A6530E3B65}"/>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86E75ED5-0D61-E487-1922-9934C97759C7}"/>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AF26D4A2-66BF-E29B-52FD-694FB0D5C684}"/>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4F3ABF0F-B78E-C06D-CF5A-02D751AA6B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60DBB28D-839E-6370-66CE-CFDEA2E4E42A}"/>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31" name="Picture 30">
            <a:extLst>
              <a:ext uri="{FF2B5EF4-FFF2-40B4-BE49-F238E27FC236}">
                <a16:creationId xmlns:a16="http://schemas.microsoft.com/office/drawing/2014/main" id="{A832F11C-6A7B-753A-C47F-FEA85BAE3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3" name="TextBox 32">
            <a:extLst>
              <a:ext uri="{FF2B5EF4-FFF2-40B4-BE49-F238E27FC236}">
                <a16:creationId xmlns:a16="http://schemas.microsoft.com/office/drawing/2014/main" id="{409B041C-71FC-C87E-A107-CD8E4F9538D8}"/>
              </a:ext>
            </a:extLst>
          </p:cNvPr>
          <p:cNvSpPr txBox="1"/>
          <p:nvPr/>
        </p:nvSpPr>
        <p:spPr>
          <a:xfrm>
            <a:off x="1002787" y="3448162"/>
            <a:ext cx="385259" cy="169277"/>
          </a:xfrm>
          <a:prstGeom prst="rect">
            <a:avLst/>
          </a:prstGeom>
          <a:solidFill>
            <a:srgbClr val="404040"/>
          </a:solidFill>
        </p:spPr>
        <p:txBody>
          <a:bodyPr wrap="square" rtlCol="0">
            <a:spAutoFit/>
          </a:bodyPr>
          <a:lstStyle/>
          <a:p>
            <a:r>
              <a:rPr lang="en-US" sz="500" dirty="0" err="1">
                <a:solidFill>
                  <a:schemeClr val="bg1"/>
                </a:solidFill>
              </a:rPr>
              <a:t>Prfl</a:t>
            </a:r>
            <a:endParaRPr lang="en-US" sz="1000" dirty="0">
              <a:solidFill>
                <a:schemeClr val="bg1"/>
              </a:solidFill>
            </a:endParaRPr>
          </a:p>
        </p:txBody>
      </p:sp>
      <p:sp>
        <p:nvSpPr>
          <p:cNvPr id="36" name="TextBox 35">
            <a:extLst>
              <a:ext uri="{FF2B5EF4-FFF2-40B4-BE49-F238E27FC236}">
                <a16:creationId xmlns:a16="http://schemas.microsoft.com/office/drawing/2014/main" id="{598894A8-73A4-DC1C-FFE5-A44DDE314EF8}"/>
              </a:ext>
            </a:extLst>
          </p:cNvPr>
          <p:cNvSpPr txBox="1"/>
          <p:nvPr/>
        </p:nvSpPr>
        <p:spPr>
          <a:xfrm>
            <a:off x="1284235" y="3448162"/>
            <a:ext cx="385259" cy="169277"/>
          </a:xfrm>
          <a:prstGeom prst="rect">
            <a:avLst/>
          </a:prstGeom>
          <a:solidFill>
            <a:srgbClr val="404040"/>
          </a:solidFill>
        </p:spPr>
        <p:txBody>
          <a:bodyPr wrap="square" rtlCol="0">
            <a:spAutoFit/>
          </a:bodyPr>
          <a:lstStyle/>
          <a:p>
            <a:r>
              <a:rPr lang="en-US" sz="500" dirty="0" err="1">
                <a:solidFill>
                  <a:schemeClr val="bg1"/>
                </a:solidFill>
              </a:rPr>
              <a:t>WiFi</a:t>
            </a:r>
            <a:endParaRPr lang="en-US" sz="500" dirty="0">
              <a:solidFill>
                <a:schemeClr val="bg1"/>
              </a:solidFill>
            </a:endParaRPr>
          </a:p>
        </p:txBody>
      </p:sp>
      <p:pic>
        <p:nvPicPr>
          <p:cNvPr id="40" name="Picture 39">
            <a:extLst>
              <a:ext uri="{FF2B5EF4-FFF2-40B4-BE49-F238E27FC236}">
                <a16:creationId xmlns:a16="http://schemas.microsoft.com/office/drawing/2014/main" id="{00CF0D48-0225-9A2F-38F6-FACE8855C98E}"/>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32" name="TextBox 31">
            <a:extLst>
              <a:ext uri="{FF2B5EF4-FFF2-40B4-BE49-F238E27FC236}">
                <a16:creationId xmlns:a16="http://schemas.microsoft.com/office/drawing/2014/main" id="{F64AE172-A621-3CEB-84C7-AE4C296FA669}"/>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BT</a:t>
            </a:r>
            <a:endParaRPr lang="en-US" sz="1000" dirty="0">
              <a:solidFill>
                <a:schemeClr val="bg1"/>
              </a:solidFill>
            </a:endParaRPr>
          </a:p>
        </p:txBody>
      </p:sp>
      <p:pic>
        <p:nvPicPr>
          <p:cNvPr id="16" name="Picture 15">
            <a:extLst>
              <a:ext uri="{FF2B5EF4-FFF2-40B4-BE49-F238E27FC236}">
                <a16:creationId xmlns:a16="http://schemas.microsoft.com/office/drawing/2014/main" id="{7AEC5CF0-D612-37B7-C50E-A0CCB89B39F6}"/>
              </a:ext>
            </a:extLst>
          </p:cNvPr>
          <p:cNvPicPr>
            <a:picLocks noChangeAspect="1"/>
          </p:cNvPicPr>
          <p:nvPr/>
        </p:nvPicPr>
        <p:blipFill>
          <a:blip r:embed="rId8">
            <a:extLst>
              <a:ext uri="{28A0092B-C50C-407E-A947-70E740481C1C}">
                <a14:useLocalDpi xmlns:a14="http://schemas.microsoft.com/office/drawing/2010/main" val="0"/>
              </a:ext>
            </a:extLst>
          </a:blip>
          <a:srcRect l="15123" t="27400" r="82414" b="70027"/>
          <a:stretch>
            <a:fillRect/>
          </a:stretch>
        </p:blipFill>
        <p:spPr>
          <a:xfrm>
            <a:off x="1333326" y="2810651"/>
            <a:ext cx="71756" cy="104327"/>
          </a:xfrm>
          <a:prstGeom prst="rect">
            <a:avLst/>
          </a:prstGeom>
        </p:spPr>
      </p:pic>
      <p:pic>
        <p:nvPicPr>
          <p:cNvPr id="12" name="Picture 26" descr="D:\My_MOT_SOL\++IEUTK++\APXMobile_O2_July2012\images\O2_IEUTK_Indicator_Emergency.png">
            <a:extLst>
              <a:ext uri="{FF2B5EF4-FFF2-40B4-BE49-F238E27FC236}">
                <a16:creationId xmlns:a16="http://schemas.microsoft.com/office/drawing/2014/main" id="{DEC2DFB3-1FF4-51FE-05F8-223C2AAC888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66" t="43792" r="55650" b="47479"/>
          <a:stretch>
            <a:fillRect/>
          </a:stretch>
        </p:blipFill>
        <p:spPr bwMode="auto">
          <a:xfrm>
            <a:off x="804558" y="3325567"/>
            <a:ext cx="746134" cy="13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3357C79E-77D3-28D4-A56A-7F4E25D35E9E}"/>
              </a:ext>
            </a:extLst>
          </p:cNvPr>
          <p:cNvPicPr>
            <a:picLocks noChangeAspect="1"/>
          </p:cNvPicPr>
          <p:nvPr/>
        </p:nvPicPr>
        <p:blipFill>
          <a:blip r:embed="rId10">
            <a:extLst>
              <a:ext uri="{28A0092B-C50C-407E-A947-70E740481C1C}">
                <a14:useLocalDpi xmlns:a14="http://schemas.microsoft.com/office/drawing/2010/main" val="0"/>
              </a:ext>
            </a:extLst>
          </a:blip>
          <a:srcRect t="26999" b="23430"/>
          <a:stretch>
            <a:fillRect/>
          </a:stretch>
        </p:blipFill>
        <p:spPr>
          <a:xfrm>
            <a:off x="4782715" y="1016001"/>
            <a:ext cx="3185265" cy="1578981"/>
          </a:xfrm>
          <a:prstGeom prst="rect">
            <a:avLst/>
          </a:prstGeom>
        </p:spPr>
      </p:pic>
      <p:pic>
        <p:nvPicPr>
          <p:cNvPr id="15" name="Picture 26" descr="D:\My_MOT_SOL\++IEUTK++\APXMobile_O2_July2012\images\O2_IEUTK_Indicator_Emergency.png">
            <a:extLst>
              <a:ext uri="{FF2B5EF4-FFF2-40B4-BE49-F238E27FC236}">
                <a16:creationId xmlns:a16="http://schemas.microsoft.com/office/drawing/2014/main" id="{D8BA71F6-17B7-98F9-5482-F1F05531DB0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66" t="43792" r="55650" b="47479"/>
          <a:stretch>
            <a:fillRect/>
          </a:stretch>
        </p:blipFill>
        <p:spPr bwMode="auto">
          <a:xfrm>
            <a:off x="5974040" y="1500247"/>
            <a:ext cx="746134" cy="13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4">
            <a:extLst>
              <a:ext uri="{FF2B5EF4-FFF2-40B4-BE49-F238E27FC236}">
                <a16:creationId xmlns:a16="http://schemas.microsoft.com/office/drawing/2014/main" id="{79B61B3B-07F1-F764-FB1F-DD4EEBD1EE37}"/>
              </a:ext>
            </a:extLst>
          </p:cNvPr>
          <p:cNvSpPr>
            <a:spLocks noChangeArrowheads="1"/>
          </p:cNvSpPr>
          <p:nvPr/>
        </p:nvSpPr>
        <p:spPr bwMode="auto">
          <a:xfrm>
            <a:off x="5726395" y="1805491"/>
            <a:ext cx="37026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 name="Line 102">
            <a:extLst>
              <a:ext uri="{FF2B5EF4-FFF2-40B4-BE49-F238E27FC236}">
                <a16:creationId xmlns:a16="http://schemas.microsoft.com/office/drawing/2014/main" id="{60296409-6C9B-2ADA-D888-E6944E539E92}"/>
              </a:ext>
            </a:extLst>
          </p:cNvPr>
          <p:cNvSpPr>
            <a:spLocks noChangeShapeType="1"/>
          </p:cNvSpPr>
          <p:nvPr/>
        </p:nvSpPr>
        <p:spPr bwMode="auto">
          <a:xfrm rot="-5400000" flipV="1">
            <a:off x="4359966" y="528339"/>
            <a:ext cx="741985" cy="2004731"/>
          </a:xfrm>
          <a:prstGeom prst="line">
            <a:avLst/>
          </a:prstGeom>
          <a:noFill/>
          <a:ln w="25400">
            <a:solidFill>
              <a:srgbClr val="FFCC66"/>
            </a:solidFill>
            <a:round/>
            <a:headEnd/>
            <a:tailEnd/>
          </a:ln>
          <a:effectLst/>
        </p:spPr>
        <p:txBody>
          <a:bodyPr wrap="square" anchor="ctr">
            <a:spAutoFit/>
          </a:bodyPr>
          <a:lstStyle/>
          <a:p>
            <a:pPr>
              <a:defRPr/>
            </a:pPr>
            <a:endParaRPr lang="en-US"/>
          </a:p>
        </p:txBody>
      </p:sp>
      <p:graphicFrame>
        <p:nvGraphicFramePr>
          <p:cNvPr id="27" name="Group 2">
            <a:extLst>
              <a:ext uri="{FF2B5EF4-FFF2-40B4-BE49-F238E27FC236}">
                <a16:creationId xmlns:a16="http://schemas.microsoft.com/office/drawing/2014/main" id="{952C0562-AA76-EC23-50BC-ACA39BFF6C08}"/>
              </a:ext>
            </a:extLst>
          </p:cNvPr>
          <p:cNvGraphicFramePr>
            <a:graphicFrameLocks noGrp="1"/>
          </p:cNvGraphicFramePr>
          <p:nvPr/>
        </p:nvGraphicFramePr>
        <p:xfrm>
          <a:off x="102311" y="710974"/>
          <a:ext cx="1857375" cy="1097352"/>
        </p:xfrm>
        <a:graphic>
          <a:graphicData uri="http://schemas.openxmlformats.org/drawingml/2006/table">
            <a:tbl>
              <a:tblPr/>
              <a:tblGrid>
                <a:gridCol w="1857375">
                  <a:extLst>
                    <a:ext uri="{9D8B030D-6E8A-4147-A177-3AD203B41FA5}">
                      <a16:colId xmlns:a16="http://schemas.microsoft.com/office/drawing/2014/main" val="20000"/>
                    </a:ext>
                  </a:extLst>
                </a:gridCol>
              </a:tblGrid>
              <a:tr h="1090529">
                <a:tc>
                  <a:txBody>
                    <a:bodyPr/>
                    <a:lstStyle/>
                    <a:p>
                      <a:pPr marL="0" marR="0" lvl="0" indent="0" algn="l" defTabSz="812800" rtl="0" eaLnBrk="1" fontAlgn="base" latinLnBrk="0" hangingPunct="1">
                        <a:lnSpc>
                          <a:spcPct val="100000"/>
                        </a:lnSpc>
                        <a:spcBef>
                          <a:spcPct val="0"/>
                        </a:spcBef>
                        <a:spcAft>
                          <a:spcPct val="3000"/>
                        </a:spcAft>
                        <a:buClrTx/>
                        <a:buSzTx/>
                        <a:buFontTx/>
                        <a:buNone/>
                        <a:tabLst/>
                      </a:pPr>
                      <a:r>
                        <a:rPr lang="en-US" sz="1100" dirty="0">
                          <a:solidFill>
                            <a:srgbClr val="000000"/>
                          </a:solidFill>
                          <a:cs typeface="Arial" pitchFamily="34" charset="0"/>
                        </a:rPr>
                        <a:t>This feature allows the radio to send an Emergency Beacon, which will be received by Dispatchers and other radios.</a:t>
                      </a:r>
                    </a:p>
                  </a:txBody>
                  <a:tcPr marT="45756" marB="45756"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8" name="Text Box 8">
            <a:extLst>
              <a:ext uri="{FF2B5EF4-FFF2-40B4-BE49-F238E27FC236}">
                <a16:creationId xmlns:a16="http://schemas.microsoft.com/office/drawing/2014/main" id="{58E35D08-7E99-31F1-820C-B1ED9ACEA674}"/>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37" name="Text Box 16">
            <a:extLst>
              <a:ext uri="{FF2B5EF4-FFF2-40B4-BE49-F238E27FC236}">
                <a16:creationId xmlns:a16="http://schemas.microsoft.com/office/drawing/2014/main" id="{D1AD6F1B-BE89-6E7A-1F8B-9BDF979233AF}"/>
              </a:ext>
            </a:extLst>
          </p:cNvPr>
          <p:cNvSpPr txBox="1">
            <a:spLocks noChangeArrowheads="1"/>
          </p:cNvSpPr>
          <p:nvPr/>
        </p:nvSpPr>
        <p:spPr bwMode="auto">
          <a:xfrm>
            <a:off x="2615525" y="2509834"/>
            <a:ext cx="2375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400" b="1" dirty="0">
                <a:solidFill>
                  <a:schemeClr val="tx1"/>
                </a:solidFill>
              </a:rPr>
              <a:t>To Reset the Emergency:</a:t>
            </a:r>
          </a:p>
        </p:txBody>
      </p:sp>
      <p:graphicFrame>
        <p:nvGraphicFramePr>
          <p:cNvPr id="38" name="Group 21">
            <a:extLst>
              <a:ext uri="{FF2B5EF4-FFF2-40B4-BE49-F238E27FC236}">
                <a16:creationId xmlns:a16="http://schemas.microsoft.com/office/drawing/2014/main" id="{BCD58770-D2C9-4945-E538-3AEE6F803999}"/>
              </a:ext>
            </a:extLst>
          </p:cNvPr>
          <p:cNvGraphicFramePr>
            <a:graphicFrameLocks noGrp="1"/>
          </p:cNvGraphicFramePr>
          <p:nvPr>
            <p:extLst>
              <p:ext uri="{D42A27DB-BD31-4B8C-83A1-F6EECF244321}">
                <p14:modId xmlns:p14="http://schemas.microsoft.com/office/powerpoint/2010/main" val="1315184636"/>
              </p:ext>
            </p:extLst>
          </p:nvPr>
        </p:nvGraphicFramePr>
        <p:xfrm>
          <a:off x="2656745" y="2931488"/>
          <a:ext cx="3625850" cy="1097280"/>
        </p:xfrm>
        <a:graphic>
          <a:graphicData uri="http://schemas.openxmlformats.org/drawingml/2006/table">
            <a:tbl>
              <a:tblPr/>
              <a:tblGrid>
                <a:gridCol w="3625850">
                  <a:extLst>
                    <a:ext uri="{9D8B030D-6E8A-4147-A177-3AD203B41FA5}">
                      <a16:colId xmlns:a16="http://schemas.microsoft.com/office/drawing/2014/main" val="20000"/>
                    </a:ext>
                  </a:extLst>
                </a:gridCol>
              </a:tblGrid>
              <a:tr h="784225">
                <a:tc>
                  <a:txBody>
                    <a:bodyPr/>
                    <a:lstStyle/>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r>
                        <a:rPr kumimoji="0" lang="en-US" sz="1100" b="0" i="0" u="none" strike="noStrike" cap="none" normalizeH="0" baseline="0" dirty="0">
                          <a:ln>
                            <a:noFill/>
                          </a:ln>
                          <a:solidFill>
                            <a:srgbClr val="000000"/>
                          </a:solidFill>
                          <a:effectLst/>
                          <a:latin typeface="Arial" pitchFamily="34" charset="0"/>
                        </a:rPr>
                        <a:t>Once a Dispatcher has confirmed emergency has been acknowledged at the Dispatch Console, press and hold the Emergency button for 3 seconds. A long steady tone sounds and  EMERGENCY will no longer be indicated in display. </a:t>
                      </a:r>
                      <a:endParaRPr kumimoji="0" lang="en-US" sz="800" b="0" i="0" u="none" strike="noStrike" cap="none" normalizeH="0" baseline="0" dirty="0">
                        <a:ln>
                          <a:noFill/>
                        </a:ln>
                        <a:solidFill>
                          <a:srgbClr val="000000"/>
                        </a:solidFill>
                        <a:effectLst/>
                        <a:latin typeface="Arial"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25" name="Line 102">
            <a:extLst>
              <a:ext uri="{FF2B5EF4-FFF2-40B4-BE49-F238E27FC236}">
                <a16:creationId xmlns:a16="http://schemas.microsoft.com/office/drawing/2014/main" id="{8E5D4B70-92F9-D146-B904-602866D68DDA}"/>
              </a:ext>
            </a:extLst>
          </p:cNvPr>
          <p:cNvSpPr>
            <a:spLocks noChangeShapeType="1"/>
          </p:cNvSpPr>
          <p:nvPr/>
        </p:nvSpPr>
        <p:spPr bwMode="auto">
          <a:xfrm rot="-5400000" flipH="1" flipV="1">
            <a:off x="1322205" y="634068"/>
            <a:ext cx="920687" cy="200473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6" name="Text Box 33">
            <a:extLst>
              <a:ext uri="{FF2B5EF4-FFF2-40B4-BE49-F238E27FC236}">
                <a16:creationId xmlns:a16="http://schemas.microsoft.com/office/drawing/2014/main" id="{9940EFE9-EFB1-5093-A578-2270CE384B3E}"/>
              </a:ext>
            </a:extLst>
          </p:cNvPr>
          <p:cNvSpPr txBox="1">
            <a:spLocks noChangeArrowheads="1"/>
          </p:cNvSpPr>
          <p:nvPr/>
        </p:nvSpPr>
        <p:spPr bwMode="auto">
          <a:xfrm>
            <a:off x="2520799" y="1002318"/>
            <a:ext cx="1436688"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b="1">
                <a:solidFill>
                  <a:schemeClr val="tx1"/>
                </a:solidFill>
              </a:rPr>
              <a:t>Emergency Button</a:t>
            </a:r>
            <a:endParaRPr lang="en-US" altLang="en-US"/>
          </a:p>
        </p:txBody>
      </p:sp>
      <p:sp>
        <p:nvSpPr>
          <p:cNvPr id="8" name="TextBox 7">
            <a:extLst>
              <a:ext uri="{FF2B5EF4-FFF2-40B4-BE49-F238E27FC236}">
                <a16:creationId xmlns:a16="http://schemas.microsoft.com/office/drawing/2014/main" id="{F75C6307-21B2-C0CF-1B27-9EF4A2E5F550}"/>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35721524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577DF-2486-541C-A7EC-51AAEB48B2AB}"/>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90D9D188-5B43-7AE6-E352-38DE47B70F17}"/>
              </a:ext>
            </a:extLst>
          </p:cNvPr>
          <p:cNvSpPr>
            <a:spLocks noGrp="1" noChangeAspect="1" noChangeArrowheads="1"/>
          </p:cNvSpPr>
          <p:nvPr>
            <p:ph type="title"/>
          </p:nvPr>
        </p:nvSpPr>
        <p:spPr/>
        <p:txBody>
          <a:bodyPr/>
          <a:lstStyle/>
          <a:p>
            <a:pPr eaLnBrk="1" hangingPunct="1">
              <a:spcAft>
                <a:spcPct val="25000"/>
              </a:spcAft>
            </a:pPr>
            <a:r>
              <a:rPr lang="en-US" altLang="en-US" dirty="0"/>
              <a:t>Dynamic Regrouping</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5F0DB75A-5F09-5D6A-625B-426D291B69E8}"/>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0EE04C85-6E39-55F4-D553-141A7753A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C364F56D-4C72-688B-499D-D80C8D97FA94}"/>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A9C20345-D84A-6916-60F2-78224055D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57603C6B-4FC9-E2EF-BCDF-9CC1094B18E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40BED6E1-A204-9C46-AF65-486E22456FEC}"/>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15695F89-DDDC-42E0-2FC0-02CD9378F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C6232FCE-0FD8-909C-0015-BB9E20DEF3FB}"/>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078164A9-E35D-DAC7-4466-190A575EB973}"/>
              </a:ext>
            </a:extLst>
          </p:cNvPr>
          <p:cNvPicPr>
            <a:picLocks noChangeAspect="1"/>
          </p:cNvPicPr>
          <p:nvPr/>
        </p:nvPicPr>
        <p:blipFill>
          <a:blip r:embed="rId7">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283771E6-B151-3103-586F-5CF55DCBBF26}"/>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CAFC2A14-BDC1-84C0-E0AA-98F841696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935AA790-2D04-5007-2EBF-46F36B380364}"/>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53F122FF-17CE-03A2-678A-CD6EC72D0513}"/>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243A6A1C-46D2-0F94-2DB0-CDF4892E0CA6}"/>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AC72A1DD-C841-FBDA-57EB-B9EAFCC92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AE1510A2-BD25-4209-33BF-E3684ED9663F}"/>
              </a:ext>
            </a:extLst>
          </p:cNvPr>
          <p:cNvSpPr txBox="1"/>
          <p:nvPr/>
        </p:nvSpPr>
        <p:spPr>
          <a:xfrm>
            <a:off x="804558" y="2786639"/>
            <a:ext cx="736644" cy="546303"/>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ZoneB</a:t>
            </a:r>
            <a:endParaRPr lang="en-US" sz="800" dirty="0"/>
          </a:p>
          <a:p>
            <a:r>
              <a:rPr lang="en-US" sz="700" dirty="0"/>
              <a:t>Dyn Regroup</a:t>
            </a:r>
          </a:p>
        </p:txBody>
      </p:sp>
      <p:pic>
        <p:nvPicPr>
          <p:cNvPr id="31" name="Picture 30">
            <a:extLst>
              <a:ext uri="{FF2B5EF4-FFF2-40B4-BE49-F238E27FC236}">
                <a16:creationId xmlns:a16="http://schemas.microsoft.com/office/drawing/2014/main" id="{8507937D-6F62-5027-1D12-5ACC3ADD2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3" name="TextBox 32">
            <a:extLst>
              <a:ext uri="{FF2B5EF4-FFF2-40B4-BE49-F238E27FC236}">
                <a16:creationId xmlns:a16="http://schemas.microsoft.com/office/drawing/2014/main" id="{B151AB68-F2F2-8CEF-1422-2CF0D7DBAE66}"/>
              </a:ext>
            </a:extLst>
          </p:cNvPr>
          <p:cNvSpPr txBox="1"/>
          <p:nvPr/>
        </p:nvSpPr>
        <p:spPr>
          <a:xfrm>
            <a:off x="998184" y="3448162"/>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36" name="TextBox 35">
            <a:extLst>
              <a:ext uri="{FF2B5EF4-FFF2-40B4-BE49-F238E27FC236}">
                <a16:creationId xmlns:a16="http://schemas.microsoft.com/office/drawing/2014/main" id="{6E551ACA-EBB4-5634-4CE2-E49D92A0B271}"/>
              </a:ext>
            </a:extLst>
          </p:cNvPr>
          <p:cNvSpPr txBox="1"/>
          <p:nvPr/>
        </p:nvSpPr>
        <p:spPr>
          <a:xfrm>
            <a:off x="1288441" y="3448162"/>
            <a:ext cx="385259" cy="169277"/>
          </a:xfrm>
          <a:prstGeom prst="rect">
            <a:avLst/>
          </a:prstGeom>
          <a:solidFill>
            <a:srgbClr val="404040"/>
          </a:solidFill>
        </p:spPr>
        <p:txBody>
          <a:bodyPr wrap="square" rtlCol="0">
            <a:spAutoFit/>
          </a:bodyPr>
          <a:lstStyle/>
          <a:p>
            <a:r>
              <a:rPr lang="en-US" sz="500" dirty="0">
                <a:solidFill>
                  <a:schemeClr val="bg1"/>
                </a:solidFill>
              </a:rPr>
              <a:t>REKY</a:t>
            </a:r>
          </a:p>
        </p:txBody>
      </p:sp>
      <p:pic>
        <p:nvPicPr>
          <p:cNvPr id="40" name="Picture 39">
            <a:extLst>
              <a:ext uri="{FF2B5EF4-FFF2-40B4-BE49-F238E27FC236}">
                <a16:creationId xmlns:a16="http://schemas.microsoft.com/office/drawing/2014/main" id="{2EB5B40B-4A40-8B62-AF06-B07F7C457CAD}"/>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32" name="TextBox 31">
            <a:extLst>
              <a:ext uri="{FF2B5EF4-FFF2-40B4-BE49-F238E27FC236}">
                <a16:creationId xmlns:a16="http://schemas.microsoft.com/office/drawing/2014/main" id="{7A43D564-7065-4913-02E3-B8304245326C}"/>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pic>
        <p:nvPicPr>
          <p:cNvPr id="16" name="Picture 15">
            <a:extLst>
              <a:ext uri="{FF2B5EF4-FFF2-40B4-BE49-F238E27FC236}">
                <a16:creationId xmlns:a16="http://schemas.microsoft.com/office/drawing/2014/main" id="{27EFEA0A-9266-D9D3-18C2-E6DEC0AB5B2F}"/>
              </a:ext>
            </a:extLst>
          </p:cNvPr>
          <p:cNvPicPr>
            <a:picLocks noChangeAspect="1"/>
          </p:cNvPicPr>
          <p:nvPr/>
        </p:nvPicPr>
        <p:blipFill>
          <a:blip r:embed="rId8">
            <a:extLst>
              <a:ext uri="{28A0092B-C50C-407E-A947-70E740481C1C}">
                <a14:useLocalDpi xmlns:a14="http://schemas.microsoft.com/office/drawing/2010/main" val="0"/>
              </a:ext>
            </a:extLst>
          </a:blip>
          <a:srcRect l="15123" t="27400" r="82414" b="70027"/>
          <a:stretch>
            <a:fillRect/>
          </a:stretch>
        </p:blipFill>
        <p:spPr>
          <a:xfrm>
            <a:off x="1333326" y="2810651"/>
            <a:ext cx="71756" cy="104327"/>
          </a:xfrm>
          <a:prstGeom prst="rect">
            <a:avLst/>
          </a:prstGeom>
        </p:spPr>
      </p:pic>
      <p:sp>
        <p:nvSpPr>
          <p:cNvPr id="28" name="Text Box 8">
            <a:extLst>
              <a:ext uri="{FF2B5EF4-FFF2-40B4-BE49-F238E27FC236}">
                <a16:creationId xmlns:a16="http://schemas.microsoft.com/office/drawing/2014/main" id="{95F28D35-FFA9-EEAA-5973-12E1A6462C7F}"/>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8" name="Text Box 3">
            <a:extLst>
              <a:ext uri="{FF2B5EF4-FFF2-40B4-BE49-F238E27FC236}">
                <a16:creationId xmlns:a16="http://schemas.microsoft.com/office/drawing/2014/main" id="{F73BC08A-BA4B-3CB9-213E-58553586D8D4}"/>
              </a:ext>
            </a:extLst>
          </p:cNvPr>
          <p:cNvSpPr txBox="1">
            <a:spLocks noChangeArrowheads="1"/>
          </p:cNvSpPr>
          <p:nvPr/>
        </p:nvSpPr>
        <p:spPr bwMode="auto">
          <a:xfrm>
            <a:off x="4418889" y="4077740"/>
            <a:ext cx="3502025" cy="1488869"/>
          </a:xfrm>
          <a:prstGeom prst="rect">
            <a:avLst/>
          </a:prstGeom>
          <a:solidFill>
            <a:srgbClr val="EAEAEA"/>
          </a:solidFill>
          <a:ln w="19050">
            <a:solidFill>
              <a:srgbClr val="3333CC"/>
            </a:solidFill>
            <a:miter lim="800000"/>
            <a:headEnd/>
            <a:tailEnd/>
          </a:ln>
        </p:spPr>
        <p:txBody>
          <a:bodyPr>
            <a:spAutoFit/>
          </a:bodyPr>
          <a:lstStyle/>
          <a:p>
            <a:pPr marL="114300" indent="-114300" algn="l">
              <a:spcBef>
                <a:spcPct val="0"/>
              </a:spcBef>
              <a:spcAft>
                <a:spcPct val="25000"/>
              </a:spcAft>
              <a:defRPr/>
            </a:pPr>
            <a:r>
              <a:rPr lang="en-US" b="1" dirty="0">
                <a:solidFill>
                  <a:srgbClr val="3333CC"/>
                </a:solidFill>
              </a:rPr>
              <a:t>Notes:</a:t>
            </a:r>
          </a:p>
          <a:p>
            <a:pPr algn="l">
              <a:buFontTx/>
              <a:buChar char="•"/>
              <a:defRPr/>
            </a:pPr>
            <a:r>
              <a:rPr lang="en-US" dirty="0">
                <a:solidFill>
                  <a:srgbClr val="1F497D"/>
                </a:solidFill>
                <a:latin typeface="+mj-lt"/>
                <a:ea typeface="Calibri" pitchFamily="34" charset="0"/>
                <a:cs typeface="Times New Roman" pitchFamily="18" charset="0"/>
              </a:rPr>
              <a:t>System Management Function ONLY</a:t>
            </a:r>
          </a:p>
          <a:p>
            <a:pPr algn="l">
              <a:buFontTx/>
              <a:buChar char="•"/>
              <a:defRPr/>
            </a:pPr>
            <a:r>
              <a:rPr lang="en-US" dirty="0">
                <a:solidFill>
                  <a:srgbClr val="1F497D"/>
                </a:solidFill>
                <a:latin typeface="+mj-lt"/>
                <a:ea typeface="Calibri" pitchFamily="34" charset="0"/>
                <a:cs typeface="Times New Roman" pitchFamily="18" charset="0"/>
              </a:rPr>
              <a:t>Dynamic Regrouping allows the Dispatcher or System Administrator to temporarily reassign selected individuals, operating in separate trunked </a:t>
            </a:r>
            <a:r>
              <a:rPr lang="en-US" dirty="0" err="1">
                <a:solidFill>
                  <a:srgbClr val="1F497D"/>
                </a:solidFill>
                <a:latin typeface="+mj-lt"/>
                <a:ea typeface="Calibri" pitchFamily="34" charset="0"/>
                <a:cs typeface="Times New Roman" pitchFamily="18" charset="0"/>
              </a:rPr>
              <a:t>talkgroups</a:t>
            </a:r>
            <a:r>
              <a:rPr lang="en-US" dirty="0">
                <a:solidFill>
                  <a:srgbClr val="1F497D"/>
                </a:solidFill>
                <a:latin typeface="+mj-lt"/>
                <a:ea typeface="Calibri" pitchFamily="34" charset="0"/>
                <a:cs typeface="Times New Roman" pitchFamily="18" charset="0"/>
              </a:rPr>
              <a:t>, into a single group so they can communicate. </a:t>
            </a:r>
            <a:endParaRPr lang="en-US" dirty="0">
              <a:latin typeface="+mj-lt"/>
              <a:ea typeface="Calibri" pitchFamily="34" charset="0"/>
              <a:cs typeface="Times New Roman" pitchFamily="18" charset="0"/>
            </a:endParaRPr>
          </a:p>
        </p:txBody>
      </p:sp>
      <p:sp>
        <p:nvSpPr>
          <p:cNvPr id="10" name="Text Box 2">
            <a:extLst>
              <a:ext uri="{FF2B5EF4-FFF2-40B4-BE49-F238E27FC236}">
                <a16:creationId xmlns:a16="http://schemas.microsoft.com/office/drawing/2014/main" id="{077AB6D9-48BC-F726-7366-A0F9079B6CB7}"/>
              </a:ext>
            </a:extLst>
          </p:cNvPr>
          <p:cNvSpPr txBox="1">
            <a:spLocks noChangeArrowheads="1"/>
          </p:cNvSpPr>
          <p:nvPr/>
        </p:nvSpPr>
        <p:spPr bwMode="auto">
          <a:xfrm>
            <a:off x="2840960" y="1372128"/>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pPr>
            <a:r>
              <a:rPr lang="en-US" altLang="en-US" sz="1200" b="1" dirty="0">
                <a:solidFill>
                  <a:schemeClr val="tx1"/>
                </a:solidFill>
              </a:rPr>
              <a:t>Being Assigned to a Dynamic Regroup:</a:t>
            </a:r>
          </a:p>
        </p:txBody>
      </p:sp>
      <p:sp>
        <p:nvSpPr>
          <p:cNvPr id="14" name="Rectangle 15">
            <a:extLst>
              <a:ext uri="{FF2B5EF4-FFF2-40B4-BE49-F238E27FC236}">
                <a16:creationId xmlns:a16="http://schemas.microsoft.com/office/drawing/2014/main" id="{DE96DABA-72F1-9B0F-989C-1469F3900F52}"/>
              </a:ext>
            </a:extLst>
          </p:cNvPr>
          <p:cNvSpPr>
            <a:spLocks noChangeArrowheads="1"/>
          </p:cNvSpPr>
          <p:nvPr/>
        </p:nvSpPr>
        <p:spPr bwMode="auto">
          <a:xfrm>
            <a:off x="2699109" y="1755730"/>
            <a:ext cx="3498850" cy="1146175"/>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a:pPr>
            <a:r>
              <a:rPr lang="en-US" altLang="en-US" dirty="0">
                <a:solidFill>
                  <a:schemeClr val="tx1"/>
                </a:solidFill>
              </a:rPr>
              <a:t>Once the Dynamic Regroup has been initiated, navigate to </a:t>
            </a:r>
          </a:p>
          <a:p>
            <a:pPr algn="l" eaLnBrk="1" hangingPunct="1">
              <a:spcBef>
                <a:spcPct val="0"/>
              </a:spcBef>
              <a:spcAft>
                <a:spcPct val="25000"/>
              </a:spcAft>
              <a:buFontTx/>
              <a:buAutoNum type="arabicPeriod"/>
            </a:pPr>
            <a:endParaRPr lang="en-US" altLang="en-US" dirty="0">
              <a:solidFill>
                <a:schemeClr val="tx1"/>
              </a:solidFill>
            </a:endParaRPr>
          </a:p>
          <a:p>
            <a:pPr algn="l" eaLnBrk="1" hangingPunct="1">
              <a:spcBef>
                <a:spcPct val="0"/>
              </a:spcBef>
              <a:spcAft>
                <a:spcPct val="25000"/>
              </a:spcAft>
              <a:buFontTx/>
              <a:buAutoNum type="arabicPeriod"/>
            </a:pPr>
            <a:r>
              <a:rPr lang="en-US" altLang="en-US" dirty="0">
                <a:solidFill>
                  <a:schemeClr val="tx1"/>
                </a:solidFill>
              </a:rPr>
              <a:t>Press </a:t>
            </a:r>
            <a:r>
              <a:rPr lang="en-US" altLang="en-US">
                <a:solidFill>
                  <a:schemeClr val="tx1"/>
                </a:solidFill>
              </a:rPr>
              <a:t>the PTT </a:t>
            </a:r>
            <a:r>
              <a:rPr lang="en-US" altLang="en-US" dirty="0">
                <a:solidFill>
                  <a:schemeClr val="tx1"/>
                </a:solidFill>
              </a:rPr>
              <a:t>button to communicate to others in the Dynamic Regroup </a:t>
            </a:r>
          </a:p>
        </p:txBody>
      </p:sp>
      <p:sp>
        <p:nvSpPr>
          <p:cNvPr id="12" name="TextBox 11">
            <a:extLst>
              <a:ext uri="{FF2B5EF4-FFF2-40B4-BE49-F238E27FC236}">
                <a16:creationId xmlns:a16="http://schemas.microsoft.com/office/drawing/2014/main" id="{94D328D8-74A0-3F4B-A435-15B27333559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03333735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35607-CA07-96BC-C202-0CDE2A89AB1C}"/>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FC2A33E4-B476-62E4-A6FA-22A13B6084FE}"/>
              </a:ext>
            </a:extLst>
          </p:cNvPr>
          <p:cNvSpPr>
            <a:spLocks noGrp="1" noChangeAspect="1" noChangeArrowheads="1"/>
          </p:cNvSpPr>
          <p:nvPr>
            <p:ph type="title"/>
          </p:nvPr>
        </p:nvSpPr>
        <p:spPr/>
        <p:txBody>
          <a:bodyPr/>
          <a:lstStyle/>
          <a:p>
            <a:pPr eaLnBrk="1" hangingPunct="1">
              <a:spcAft>
                <a:spcPct val="25000"/>
              </a:spcAft>
            </a:pPr>
            <a:r>
              <a:rPr lang="en-US" altLang="en-US" dirty="0"/>
              <a:t>Site </a:t>
            </a:r>
            <a:r>
              <a:rPr lang="en-US" altLang="en-US" dirty="0" err="1"/>
              <a:t>Trunking</a:t>
            </a:r>
            <a:endParaRPr lang="en-US" altLang="en-US" dirty="0"/>
          </a:p>
        </p:txBody>
      </p:sp>
      <p:sp>
        <p:nvSpPr>
          <p:cNvPr id="29709" name="Text Box 24">
            <a:extLst>
              <a:ext uri="{FF2B5EF4-FFF2-40B4-BE49-F238E27FC236}">
                <a16:creationId xmlns:a16="http://schemas.microsoft.com/office/drawing/2014/main" id="{EA884941-5437-65EB-F3F5-FD8C8EEF7A0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7D5F0C70-E692-00DE-6B52-66DE61BAB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9" name="TextBox 8">
            <a:extLst>
              <a:ext uri="{FF2B5EF4-FFF2-40B4-BE49-F238E27FC236}">
                <a16:creationId xmlns:a16="http://schemas.microsoft.com/office/drawing/2014/main" id="{3AF2A675-9DD4-2475-514A-139C2E43203D}"/>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64D41DF5-0660-C7E7-F86A-7EBD8062F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77C44120-54AD-F742-9A52-BCA57832EC2B}"/>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904941E4-21A8-2030-2694-778C55968068}"/>
              </a:ext>
            </a:extLst>
          </p:cNvPr>
          <p:cNvPicPr>
            <a:picLocks noChangeAspect="1"/>
          </p:cNvPicPr>
          <p:nvPr/>
        </p:nvPicPr>
        <p:blipFill>
          <a:blip r:embed="rId5">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B4013BC4-7F88-6759-7D4B-B448C107151A}"/>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7A263497-0A2F-FA4D-635B-FA325DB574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C93799CC-06F7-FC6A-46C3-23F2AA6370CA}"/>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CDED1F6F-9271-3670-29BE-6C848C31CC0E}"/>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98B3732D-5512-242C-C733-0F42141CE7FE}"/>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BC63E011-5949-5D75-030B-864BB22248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1B00B5F3-4435-166A-856B-7C6FB2402D6B}"/>
              </a:ext>
            </a:extLst>
          </p:cNvPr>
          <p:cNvSpPr txBox="1"/>
          <p:nvPr/>
        </p:nvSpPr>
        <p:spPr>
          <a:xfrm>
            <a:off x="804558" y="2786639"/>
            <a:ext cx="736644" cy="546303"/>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700" dirty="0"/>
              <a:t>Channel 1</a:t>
            </a:r>
          </a:p>
        </p:txBody>
      </p:sp>
      <p:pic>
        <p:nvPicPr>
          <p:cNvPr id="31" name="Picture 30">
            <a:extLst>
              <a:ext uri="{FF2B5EF4-FFF2-40B4-BE49-F238E27FC236}">
                <a16:creationId xmlns:a16="http://schemas.microsoft.com/office/drawing/2014/main" id="{15673E23-A60D-5FA6-8998-73AB709B9D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3" name="TextBox 32">
            <a:extLst>
              <a:ext uri="{FF2B5EF4-FFF2-40B4-BE49-F238E27FC236}">
                <a16:creationId xmlns:a16="http://schemas.microsoft.com/office/drawing/2014/main" id="{FEC5D20E-53C1-DD61-19E6-CDADE3B6B213}"/>
              </a:ext>
            </a:extLst>
          </p:cNvPr>
          <p:cNvSpPr txBox="1"/>
          <p:nvPr/>
        </p:nvSpPr>
        <p:spPr>
          <a:xfrm>
            <a:off x="998184" y="3448162"/>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36" name="TextBox 35">
            <a:extLst>
              <a:ext uri="{FF2B5EF4-FFF2-40B4-BE49-F238E27FC236}">
                <a16:creationId xmlns:a16="http://schemas.microsoft.com/office/drawing/2014/main" id="{96516289-2E14-7486-A8F8-CBEF77D709E3}"/>
              </a:ext>
            </a:extLst>
          </p:cNvPr>
          <p:cNvSpPr txBox="1"/>
          <p:nvPr/>
        </p:nvSpPr>
        <p:spPr>
          <a:xfrm>
            <a:off x="1288441" y="3448162"/>
            <a:ext cx="385259" cy="169277"/>
          </a:xfrm>
          <a:prstGeom prst="rect">
            <a:avLst/>
          </a:prstGeom>
          <a:solidFill>
            <a:srgbClr val="404040"/>
          </a:solidFill>
        </p:spPr>
        <p:txBody>
          <a:bodyPr wrap="square" rtlCol="0">
            <a:spAutoFit/>
          </a:bodyPr>
          <a:lstStyle/>
          <a:p>
            <a:r>
              <a:rPr lang="en-US" sz="500" dirty="0">
                <a:solidFill>
                  <a:schemeClr val="bg1"/>
                </a:solidFill>
              </a:rPr>
              <a:t>REKY</a:t>
            </a:r>
          </a:p>
        </p:txBody>
      </p:sp>
      <p:pic>
        <p:nvPicPr>
          <p:cNvPr id="40" name="Picture 39">
            <a:extLst>
              <a:ext uri="{FF2B5EF4-FFF2-40B4-BE49-F238E27FC236}">
                <a16:creationId xmlns:a16="http://schemas.microsoft.com/office/drawing/2014/main" id="{49775AEA-4915-F100-632E-5495BDF61F10}"/>
              </a:ext>
            </a:extLst>
          </p:cNvPr>
          <p:cNvPicPr>
            <a:picLocks noChangeAspect="1"/>
          </p:cNvPicPr>
          <p:nvPr/>
        </p:nvPicPr>
        <p:blipFill>
          <a:blip r:embed="rId7">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32" name="TextBox 31">
            <a:extLst>
              <a:ext uri="{FF2B5EF4-FFF2-40B4-BE49-F238E27FC236}">
                <a16:creationId xmlns:a16="http://schemas.microsoft.com/office/drawing/2014/main" id="{84B97B90-BA56-144E-51B0-9343B5DC934F}"/>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pic>
        <p:nvPicPr>
          <p:cNvPr id="16" name="Picture 15">
            <a:extLst>
              <a:ext uri="{FF2B5EF4-FFF2-40B4-BE49-F238E27FC236}">
                <a16:creationId xmlns:a16="http://schemas.microsoft.com/office/drawing/2014/main" id="{CD011394-A60F-6664-7D43-2CE6615A92DC}"/>
              </a:ext>
            </a:extLst>
          </p:cNvPr>
          <p:cNvPicPr>
            <a:picLocks noChangeAspect="1"/>
          </p:cNvPicPr>
          <p:nvPr/>
        </p:nvPicPr>
        <p:blipFill>
          <a:blip r:embed="rId8">
            <a:extLst>
              <a:ext uri="{28A0092B-C50C-407E-A947-70E740481C1C}">
                <a14:useLocalDpi xmlns:a14="http://schemas.microsoft.com/office/drawing/2010/main" val="0"/>
              </a:ext>
            </a:extLst>
          </a:blip>
          <a:srcRect l="15123" t="27400" r="82414" b="70027"/>
          <a:stretch>
            <a:fillRect/>
          </a:stretch>
        </p:blipFill>
        <p:spPr>
          <a:xfrm>
            <a:off x="1333326" y="2810651"/>
            <a:ext cx="71756" cy="104327"/>
          </a:xfrm>
          <a:prstGeom prst="rect">
            <a:avLst/>
          </a:prstGeom>
        </p:spPr>
      </p:pic>
      <p:sp>
        <p:nvSpPr>
          <p:cNvPr id="28" name="Text Box 8">
            <a:extLst>
              <a:ext uri="{FF2B5EF4-FFF2-40B4-BE49-F238E27FC236}">
                <a16:creationId xmlns:a16="http://schemas.microsoft.com/office/drawing/2014/main" id="{B82775A9-9D8B-1A5F-5539-B34590416B1E}"/>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12" name="TextBox 11">
            <a:extLst>
              <a:ext uri="{FF2B5EF4-FFF2-40B4-BE49-F238E27FC236}">
                <a16:creationId xmlns:a16="http://schemas.microsoft.com/office/drawing/2014/main" id="{2DB8B6CD-FF58-BA42-3BC0-230909EEA1B3}"/>
              </a:ext>
            </a:extLst>
          </p:cNvPr>
          <p:cNvSpPr txBox="1"/>
          <p:nvPr/>
        </p:nvSpPr>
        <p:spPr>
          <a:xfrm>
            <a:off x="786493" y="3265262"/>
            <a:ext cx="785937" cy="215444"/>
          </a:xfrm>
          <a:prstGeom prst="rect">
            <a:avLst/>
          </a:prstGeom>
          <a:noFill/>
        </p:spPr>
        <p:txBody>
          <a:bodyPr wrap="square" rtlCol="0">
            <a:spAutoFit/>
          </a:bodyPr>
          <a:lstStyle/>
          <a:p>
            <a:r>
              <a:rPr lang="en-US" sz="800" dirty="0"/>
              <a:t>Site </a:t>
            </a:r>
            <a:r>
              <a:rPr lang="en-US" sz="800" dirty="0" err="1"/>
              <a:t>Trunking</a:t>
            </a:r>
            <a:endParaRPr lang="en-US" sz="800" dirty="0"/>
          </a:p>
        </p:txBody>
      </p:sp>
      <p:sp>
        <p:nvSpPr>
          <p:cNvPr id="13" name="TextBox 12">
            <a:extLst>
              <a:ext uri="{FF2B5EF4-FFF2-40B4-BE49-F238E27FC236}">
                <a16:creationId xmlns:a16="http://schemas.microsoft.com/office/drawing/2014/main" id="{11624624-3DC2-537B-1731-D7D73056E86A}"/>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5" name="Rectangle 15">
            <a:extLst>
              <a:ext uri="{FF2B5EF4-FFF2-40B4-BE49-F238E27FC236}">
                <a16:creationId xmlns:a16="http://schemas.microsoft.com/office/drawing/2014/main" id="{8DEAF3AD-D797-6D5E-ACE9-0411EDA961D1}"/>
              </a:ext>
            </a:extLst>
          </p:cNvPr>
          <p:cNvSpPr>
            <a:spLocks noChangeArrowheads="1"/>
          </p:cNvSpPr>
          <p:nvPr/>
        </p:nvSpPr>
        <p:spPr bwMode="auto">
          <a:xfrm>
            <a:off x="3795547" y="1970580"/>
            <a:ext cx="3513138" cy="2002880"/>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r>
              <a:rPr lang="en-US" dirty="0"/>
              <a:t> Site </a:t>
            </a:r>
            <a:r>
              <a:rPr lang="en-US" dirty="0" err="1"/>
              <a:t>Trunking</a:t>
            </a:r>
            <a:r>
              <a:rPr lang="en-US" dirty="0"/>
              <a:t> is a unique </a:t>
            </a:r>
            <a:r>
              <a:rPr lang="en-US" dirty="0" err="1"/>
              <a:t>Trunking</a:t>
            </a:r>
            <a:r>
              <a:rPr lang="en-US" dirty="0"/>
              <a:t> mode that is considered to be an interim mode of Wide </a:t>
            </a:r>
            <a:r>
              <a:rPr lang="en-US" dirty="0" err="1"/>
              <a:t>Trunking</a:t>
            </a:r>
            <a:r>
              <a:rPr lang="en-US" dirty="0"/>
              <a:t>.</a:t>
            </a:r>
          </a:p>
          <a:p>
            <a:r>
              <a:rPr lang="en-US" dirty="0"/>
              <a:t>On a P25 system, if a site should lose all connectivity to the System Core it sends out a message indicating that it is now in “Site </a:t>
            </a:r>
            <a:r>
              <a:rPr lang="en-US" dirty="0" err="1"/>
              <a:t>Trunking</a:t>
            </a:r>
            <a:r>
              <a:rPr lang="en-US" dirty="0"/>
              <a:t>” mode. It will continue to send out this message until link to the Core is repaired. Radios connected to a site in Site </a:t>
            </a:r>
            <a:r>
              <a:rPr lang="en-US" dirty="0" err="1"/>
              <a:t>Trunking</a:t>
            </a:r>
            <a:r>
              <a:rPr lang="en-US" dirty="0"/>
              <a:t> will be able to communicate with each other locally, but calls will not be received by units affiliated at other sites.</a:t>
            </a:r>
          </a:p>
        </p:txBody>
      </p:sp>
    </p:spTree>
    <p:custDataLst>
      <p:tags r:id="rId1"/>
    </p:custDataLst>
    <p:extLst>
      <p:ext uri="{BB962C8B-B14F-4D97-AF65-F5344CB8AC3E}">
        <p14:creationId xmlns:p14="http://schemas.microsoft.com/office/powerpoint/2010/main" val="16109902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30E90-8F2E-1F9A-2AF4-C3B972B7FB34}"/>
            </a:ext>
          </a:extLst>
        </p:cNvPr>
        <p:cNvGrpSpPr/>
        <p:nvPr/>
      </p:nvGrpSpPr>
      <p:grpSpPr>
        <a:xfrm>
          <a:off x="0" y="0"/>
          <a:ext cx="0" cy="0"/>
          <a:chOff x="0" y="0"/>
          <a:chExt cx="0" cy="0"/>
        </a:xfrm>
      </p:grpSpPr>
      <p:sp>
        <p:nvSpPr>
          <p:cNvPr id="29709" name="Text Box 24">
            <a:extLst>
              <a:ext uri="{FF2B5EF4-FFF2-40B4-BE49-F238E27FC236}">
                <a16:creationId xmlns:a16="http://schemas.microsoft.com/office/drawing/2014/main" id="{22FA2B4A-8730-17AF-9328-701B0A38311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pic>
        <p:nvPicPr>
          <p:cNvPr id="3" name="Picture 2">
            <a:extLst>
              <a:ext uri="{FF2B5EF4-FFF2-40B4-BE49-F238E27FC236}">
                <a16:creationId xmlns:a16="http://schemas.microsoft.com/office/drawing/2014/main" id="{955A6CC1-FE86-4F70-C7A2-68C97F2D5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3246CFC1-AA87-9271-E531-060FCE63AC46}"/>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239E095-B7BB-DD79-61D9-F4A9A9AC8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1DEC7B88-5FD8-D91D-392C-AEFEABBC79C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01A6B481-259C-01C4-3BE3-C72D37DFB16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8A5534CD-7D0B-F465-3A04-894C13E08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C3FCF467-6CD7-08E8-6005-B6B7E16CEE60}"/>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DC29D947-2607-2C8F-D448-EAE0DEC45A2D}"/>
              </a:ext>
            </a:extLst>
          </p:cNvPr>
          <p:cNvPicPr>
            <a:picLocks noChangeAspect="1"/>
          </p:cNvPicPr>
          <p:nvPr/>
        </p:nvPicPr>
        <p:blipFill>
          <a:blip r:embed="rId7">
            <a:extLst>
              <a:ext uri="{28A0092B-C50C-407E-A947-70E740481C1C}">
                <a14:useLocalDpi xmlns:a14="http://schemas.microsoft.com/office/drawing/2010/main" val="0"/>
              </a:ext>
            </a:extLst>
          </a:blip>
          <a:srcRect l="36517" t="42866" r="39310" b="4375"/>
          <a:stretch>
            <a:fillRect/>
          </a:stretch>
        </p:blipFill>
        <p:spPr>
          <a:xfrm>
            <a:off x="0" y="948867"/>
            <a:ext cx="2115712" cy="4617742"/>
          </a:xfrm>
          <a:prstGeom prst="rect">
            <a:avLst/>
          </a:prstGeom>
        </p:spPr>
      </p:pic>
      <p:sp>
        <p:nvSpPr>
          <p:cNvPr id="17" name="TextBox 16">
            <a:extLst>
              <a:ext uri="{FF2B5EF4-FFF2-40B4-BE49-F238E27FC236}">
                <a16:creationId xmlns:a16="http://schemas.microsoft.com/office/drawing/2014/main" id="{1E8200A5-8D7D-C9BE-03DE-46D7B934D5D9}"/>
              </a:ext>
            </a:extLst>
          </p:cNvPr>
          <p:cNvSpPr txBox="1"/>
          <p:nvPr/>
        </p:nvSpPr>
        <p:spPr>
          <a:xfrm>
            <a:off x="804558" y="2786639"/>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18" name="Picture 17">
            <a:extLst>
              <a:ext uri="{FF2B5EF4-FFF2-40B4-BE49-F238E27FC236}">
                <a16:creationId xmlns:a16="http://schemas.microsoft.com/office/drawing/2014/main" id="{3D4F9D5C-94B7-0C89-D4B3-9CD394400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19" name="TextBox 18">
            <a:extLst>
              <a:ext uri="{FF2B5EF4-FFF2-40B4-BE49-F238E27FC236}">
                <a16:creationId xmlns:a16="http://schemas.microsoft.com/office/drawing/2014/main" id="{13152663-04F1-2E47-0588-BEBD8D47B8D3}"/>
              </a:ext>
            </a:extLst>
          </p:cNvPr>
          <p:cNvSpPr txBox="1"/>
          <p:nvPr/>
        </p:nvSpPr>
        <p:spPr>
          <a:xfrm>
            <a:off x="804558" y="2786639"/>
            <a:ext cx="74613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sp>
        <p:nvSpPr>
          <p:cNvPr id="20" name="TextBox 19">
            <a:extLst>
              <a:ext uri="{FF2B5EF4-FFF2-40B4-BE49-F238E27FC236}">
                <a16:creationId xmlns:a16="http://schemas.microsoft.com/office/drawing/2014/main" id="{4904F753-C7ED-8349-03A1-1D96B0742FD7}"/>
              </a:ext>
            </a:extLst>
          </p:cNvPr>
          <p:cNvSpPr txBox="1"/>
          <p:nvPr/>
        </p:nvSpPr>
        <p:spPr>
          <a:xfrm>
            <a:off x="983672" y="3432051"/>
            <a:ext cx="367881"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21" name="TextBox 20">
            <a:extLst>
              <a:ext uri="{FF2B5EF4-FFF2-40B4-BE49-F238E27FC236}">
                <a16:creationId xmlns:a16="http://schemas.microsoft.com/office/drawing/2014/main" id="{E0CC311A-F7F5-8425-7E48-DFAA9A41E89D}"/>
              </a:ext>
            </a:extLst>
          </p:cNvPr>
          <p:cNvSpPr txBox="1"/>
          <p:nvPr/>
        </p:nvSpPr>
        <p:spPr>
          <a:xfrm>
            <a:off x="804558" y="2786639"/>
            <a:ext cx="736644" cy="800219"/>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900" dirty="0"/>
              <a:t> Channel 1</a:t>
            </a:r>
          </a:p>
          <a:p>
            <a:endParaRPr lang="en-US" sz="900" dirty="0"/>
          </a:p>
        </p:txBody>
      </p:sp>
      <p:pic>
        <p:nvPicPr>
          <p:cNvPr id="29" name="Picture 28">
            <a:extLst>
              <a:ext uri="{FF2B5EF4-FFF2-40B4-BE49-F238E27FC236}">
                <a16:creationId xmlns:a16="http://schemas.microsoft.com/office/drawing/2014/main" id="{02B82BAD-A845-19F7-BEB8-AB03FF116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81884" cy="181884"/>
          </a:xfrm>
          <a:prstGeom prst="rect">
            <a:avLst/>
          </a:prstGeom>
          <a:solidFill>
            <a:schemeClr val="bg2">
              <a:lumMod val="65000"/>
              <a:alpha val="0"/>
            </a:schemeClr>
          </a:solidFill>
          <a:effectLst>
            <a:softEdge rad="12700"/>
          </a:effectLst>
        </p:spPr>
      </p:pic>
      <p:sp>
        <p:nvSpPr>
          <p:cNvPr id="30" name="TextBox 29">
            <a:extLst>
              <a:ext uri="{FF2B5EF4-FFF2-40B4-BE49-F238E27FC236}">
                <a16:creationId xmlns:a16="http://schemas.microsoft.com/office/drawing/2014/main" id="{30F1774F-2F84-C349-6CC8-2FB140901EBE}"/>
              </a:ext>
            </a:extLst>
          </p:cNvPr>
          <p:cNvSpPr txBox="1"/>
          <p:nvPr/>
        </p:nvSpPr>
        <p:spPr>
          <a:xfrm>
            <a:off x="804558" y="2786639"/>
            <a:ext cx="736644" cy="546303"/>
          </a:xfrm>
          <a:prstGeom prst="rect">
            <a:avLst/>
          </a:prstGeom>
          <a:solidFill>
            <a:srgbClr val="EAEAEA"/>
          </a:solidFill>
        </p:spPr>
        <p:txBody>
          <a:bodyPr wrap="square" rtlCol="0">
            <a:spAutoFit/>
          </a:bodyPr>
          <a:lstStyle/>
          <a:p>
            <a:pPr>
              <a:spcBef>
                <a:spcPts val="600"/>
              </a:spcBef>
            </a:pPr>
            <a:endParaRPr lang="en-US" sz="700" dirty="0"/>
          </a:p>
          <a:p>
            <a:r>
              <a:rPr lang="en-US" sz="800" dirty="0" err="1"/>
              <a:t>Cmb</a:t>
            </a:r>
            <a:r>
              <a:rPr lang="en-US" sz="800" dirty="0"/>
              <a:t> </a:t>
            </a:r>
            <a:r>
              <a:rPr lang="en-US" sz="800" dirty="0" err="1"/>
              <a:t>ZoneA</a:t>
            </a:r>
            <a:endParaRPr lang="en-US" sz="800" dirty="0"/>
          </a:p>
          <a:p>
            <a:r>
              <a:rPr lang="en-US" sz="700" dirty="0"/>
              <a:t>Channel 1</a:t>
            </a:r>
          </a:p>
        </p:txBody>
      </p:sp>
      <p:pic>
        <p:nvPicPr>
          <p:cNvPr id="31" name="Picture 30">
            <a:extLst>
              <a:ext uri="{FF2B5EF4-FFF2-40B4-BE49-F238E27FC236}">
                <a16:creationId xmlns:a16="http://schemas.microsoft.com/office/drawing/2014/main" id="{E26B1FB3-5F90-F7D9-B0D2-343790FBB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03" y="2790136"/>
            <a:ext cx="170245" cy="170245"/>
          </a:xfrm>
          <a:prstGeom prst="rect">
            <a:avLst/>
          </a:prstGeom>
          <a:solidFill>
            <a:schemeClr val="bg2">
              <a:lumMod val="65000"/>
              <a:alpha val="0"/>
            </a:schemeClr>
          </a:solidFill>
          <a:effectLst>
            <a:softEdge rad="12700"/>
          </a:effectLst>
        </p:spPr>
      </p:pic>
      <p:sp>
        <p:nvSpPr>
          <p:cNvPr id="33" name="TextBox 32">
            <a:extLst>
              <a:ext uri="{FF2B5EF4-FFF2-40B4-BE49-F238E27FC236}">
                <a16:creationId xmlns:a16="http://schemas.microsoft.com/office/drawing/2014/main" id="{C19340E0-8264-7E58-66B6-955EB834CC7A}"/>
              </a:ext>
            </a:extLst>
          </p:cNvPr>
          <p:cNvSpPr txBox="1"/>
          <p:nvPr/>
        </p:nvSpPr>
        <p:spPr>
          <a:xfrm>
            <a:off x="998184" y="3448162"/>
            <a:ext cx="385259" cy="169277"/>
          </a:xfrm>
          <a:prstGeom prst="rect">
            <a:avLst/>
          </a:prstGeom>
          <a:solidFill>
            <a:srgbClr val="404040"/>
          </a:solidFill>
        </p:spPr>
        <p:txBody>
          <a:bodyPr wrap="square" rtlCol="0">
            <a:spAutoFit/>
          </a:bodyPr>
          <a:lstStyle/>
          <a:p>
            <a:r>
              <a:rPr lang="en-US" sz="500" dirty="0">
                <a:solidFill>
                  <a:schemeClr val="bg1"/>
                </a:solidFill>
              </a:rPr>
              <a:t>SCNL</a:t>
            </a:r>
            <a:endParaRPr lang="en-US" sz="1000" dirty="0">
              <a:solidFill>
                <a:schemeClr val="bg1"/>
              </a:solidFill>
            </a:endParaRPr>
          </a:p>
        </p:txBody>
      </p:sp>
      <p:sp>
        <p:nvSpPr>
          <p:cNvPr id="36" name="TextBox 35">
            <a:extLst>
              <a:ext uri="{FF2B5EF4-FFF2-40B4-BE49-F238E27FC236}">
                <a16:creationId xmlns:a16="http://schemas.microsoft.com/office/drawing/2014/main" id="{8B336471-626F-8549-2EF5-830C00BFACBD}"/>
              </a:ext>
            </a:extLst>
          </p:cNvPr>
          <p:cNvSpPr txBox="1"/>
          <p:nvPr/>
        </p:nvSpPr>
        <p:spPr>
          <a:xfrm>
            <a:off x="1288441" y="3448162"/>
            <a:ext cx="385259" cy="169277"/>
          </a:xfrm>
          <a:prstGeom prst="rect">
            <a:avLst/>
          </a:prstGeom>
          <a:solidFill>
            <a:srgbClr val="404040"/>
          </a:solidFill>
        </p:spPr>
        <p:txBody>
          <a:bodyPr wrap="square" rtlCol="0">
            <a:spAutoFit/>
          </a:bodyPr>
          <a:lstStyle/>
          <a:p>
            <a:r>
              <a:rPr lang="en-US" sz="500" dirty="0">
                <a:solidFill>
                  <a:schemeClr val="bg1"/>
                </a:solidFill>
              </a:rPr>
              <a:t>REKY</a:t>
            </a:r>
          </a:p>
        </p:txBody>
      </p:sp>
      <p:pic>
        <p:nvPicPr>
          <p:cNvPr id="40" name="Picture 39">
            <a:extLst>
              <a:ext uri="{FF2B5EF4-FFF2-40B4-BE49-F238E27FC236}">
                <a16:creationId xmlns:a16="http://schemas.microsoft.com/office/drawing/2014/main" id="{EEAD60C2-57A9-6905-D0C7-03D6D3115474}"/>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02787" y="2798511"/>
            <a:ext cx="154055" cy="128608"/>
          </a:xfrm>
          <a:prstGeom prst="rect">
            <a:avLst/>
          </a:prstGeom>
          <a:effectLst>
            <a:softEdge rad="12700"/>
          </a:effectLst>
        </p:spPr>
      </p:pic>
      <p:sp>
        <p:nvSpPr>
          <p:cNvPr id="32" name="TextBox 31">
            <a:extLst>
              <a:ext uri="{FF2B5EF4-FFF2-40B4-BE49-F238E27FC236}">
                <a16:creationId xmlns:a16="http://schemas.microsoft.com/office/drawing/2014/main" id="{B119DBE6-9FFF-A857-521E-273E8E5CA328}"/>
              </a:ext>
            </a:extLst>
          </p:cNvPr>
          <p:cNvSpPr txBox="1"/>
          <p:nvPr/>
        </p:nvSpPr>
        <p:spPr>
          <a:xfrm>
            <a:off x="738920" y="3448759"/>
            <a:ext cx="367690" cy="169277"/>
          </a:xfrm>
          <a:prstGeom prst="rect">
            <a:avLst/>
          </a:prstGeom>
          <a:solidFill>
            <a:srgbClr val="404040"/>
          </a:solidFill>
        </p:spPr>
        <p:txBody>
          <a:bodyPr wrap="square" rtlCol="0">
            <a:spAutoFit/>
          </a:bodyPr>
          <a:lstStyle/>
          <a:p>
            <a:r>
              <a:rPr lang="en-US" sz="500" dirty="0">
                <a:solidFill>
                  <a:schemeClr val="bg1"/>
                </a:solidFill>
              </a:rPr>
              <a:t>ZONE</a:t>
            </a:r>
            <a:endParaRPr lang="en-US" sz="1000" dirty="0">
              <a:solidFill>
                <a:schemeClr val="bg1"/>
              </a:solidFill>
            </a:endParaRPr>
          </a:p>
        </p:txBody>
      </p:sp>
      <p:pic>
        <p:nvPicPr>
          <p:cNvPr id="16" name="Picture 15">
            <a:extLst>
              <a:ext uri="{FF2B5EF4-FFF2-40B4-BE49-F238E27FC236}">
                <a16:creationId xmlns:a16="http://schemas.microsoft.com/office/drawing/2014/main" id="{14FF689F-3706-7150-8663-47BCC38B9613}"/>
              </a:ext>
            </a:extLst>
          </p:cNvPr>
          <p:cNvPicPr>
            <a:picLocks noChangeAspect="1"/>
          </p:cNvPicPr>
          <p:nvPr/>
        </p:nvPicPr>
        <p:blipFill>
          <a:blip r:embed="rId8">
            <a:extLst>
              <a:ext uri="{28A0092B-C50C-407E-A947-70E740481C1C}">
                <a14:useLocalDpi xmlns:a14="http://schemas.microsoft.com/office/drawing/2010/main" val="0"/>
              </a:ext>
            </a:extLst>
          </a:blip>
          <a:srcRect l="15123" t="27400" r="82414" b="70027"/>
          <a:stretch>
            <a:fillRect/>
          </a:stretch>
        </p:blipFill>
        <p:spPr>
          <a:xfrm>
            <a:off x="1333326" y="2810651"/>
            <a:ext cx="71756" cy="104327"/>
          </a:xfrm>
          <a:prstGeom prst="rect">
            <a:avLst/>
          </a:prstGeom>
        </p:spPr>
      </p:pic>
      <p:sp>
        <p:nvSpPr>
          <p:cNvPr id="28" name="Text Box 8">
            <a:extLst>
              <a:ext uri="{FF2B5EF4-FFF2-40B4-BE49-F238E27FC236}">
                <a16:creationId xmlns:a16="http://schemas.microsoft.com/office/drawing/2014/main" id="{A93C2770-CF75-94B3-9E34-2122F5269825}"/>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13" name="TextBox 12">
            <a:extLst>
              <a:ext uri="{FF2B5EF4-FFF2-40B4-BE49-F238E27FC236}">
                <a16:creationId xmlns:a16="http://schemas.microsoft.com/office/drawing/2014/main" id="{DF3F5056-38D4-D4CA-8228-4B9E9CF38790}"/>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6DB21279-2C48-5546-B054-C250CEF7DF95}"/>
              </a:ext>
            </a:extLst>
          </p:cNvPr>
          <p:cNvSpPr txBox="1"/>
          <p:nvPr/>
        </p:nvSpPr>
        <p:spPr>
          <a:xfrm>
            <a:off x="2914650" y="1973012"/>
            <a:ext cx="4625313" cy="954107"/>
          </a:xfrm>
          <a:prstGeom prst="rect">
            <a:avLst/>
          </a:prstGeom>
          <a:noFill/>
          <a:ln w="28575">
            <a:solidFill>
              <a:srgbClr val="CDCDCD"/>
            </a:solidFill>
          </a:ln>
        </p:spPr>
        <p:txBody>
          <a:bodyPr wrap="square" rtlCol="0">
            <a:spAutoFit/>
          </a:bodyPr>
          <a:lstStyle/>
          <a:p>
            <a:r>
              <a:rPr lang="en-US" sz="2800" b="1" dirty="0"/>
              <a:t>Examples of Agency </a:t>
            </a:r>
            <a:r>
              <a:rPr lang="en-US" sz="2800" b="1" dirty="0" err="1"/>
              <a:t>Fleetmaps</a:t>
            </a:r>
            <a:r>
              <a:rPr lang="en-US" sz="2800" b="1" dirty="0"/>
              <a:t>:</a:t>
            </a:r>
          </a:p>
        </p:txBody>
      </p:sp>
    </p:spTree>
    <p:custDataLst>
      <p:tags r:id="rId1"/>
    </p:custDataLst>
    <p:extLst>
      <p:ext uri="{BB962C8B-B14F-4D97-AF65-F5344CB8AC3E}">
        <p14:creationId xmlns:p14="http://schemas.microsoft.com/office/powerpoint/2010/main" val="17782981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715FD-B57A-2C54-F307-14B87584000E}"/>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E684BD11-0FAF-735D-274D-61B329DFFC0F}"/>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76249548-5EB1-7FD7-99B6-54D73E5284DE}"/>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51AE6BEB-2AAF-4D20-CEA4-FE193EEC99F8}"/>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C0837145-9EC1-A05E-1433-CE03D500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004BDF3-30EF-CAAB-9978-183889896E25}"/>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8B1CDDF4-B463-8CA4-E9D7-6A498D3F6B8C}"/>
              </a:ext>
            </a:extLst>
          </p:cNvPr>
          <p:cNvPicPr>
            <a:picLocks noChangeAspect="1"/>
          </p:cNvPicPr>
          <p:nvPr/>
        </p:nvPicPr>
        <p:blipFill>
          <a:blip r:embed="rId5">
            <a:extLst>
              <a:ext uri="{28A0092B-C50C-407E-A947-70E740481C1C}">
                <a14:useLocalDpi xmlns:a14="http://schemas.microsoft.com/office/drawing/2010/main" val="0"/>
              </a:ext>
            </a:extLst>
          </a:blip>
          <a:srcRect t="669" b="18227"/>
          <a:stretch>
            <a:fillRect/>
          </a:stretch>
        </p:blipFill>
        <p:spPr>
          <a:xfrm>
            <a:off x="1235000" y="731837"/>
            <a:ext cx="5393113" cy="4946650"/>
          </a:xfrm>
          <a:prstGeom prst="rect">
            <a:avLst/>
          </a:prstGeom>
        </p:spPr>
      </p:pic>
      <p:sp>
        <p:nvSpPr>
          <p:cNvPr id="21" name="Rectangle 24">
            <a:extLst>
              <a:ext uri="{FF2B5EF4-FFF2-40B4-BE49-F238E27FC236}">
                <a16:creationId xmlns:a16="http://schemas.microsoft.com/office/drawing/2014/main" id="{AD274660-7DF8-E2E3-FFA2-1B45A267E789}"/>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EMS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3" name="TextBox 2">
            <a:extLst>
              <a:ext uri="{FF2B5EF4-FFF2-40B4-BE49-F238E27FC236}">
                <a16:creationId xmlns:a16="http://schemas.microsoft.com/office/drawing/2014/main" id="{E09EB13C-67B0-A514-69D8-D21D19985ED2}"/>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79324651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49D88DC2-3CEA-9BBF-6EF1-8C44AC073047}"/>
              </a:ext>
            </a:extLst>
          </p:cNvPr>
          <p:cNvSpPr txBox="1">
            <a:spLocks noChangeArrowheads="1"/>
          </p:cNvSpPr>
          <p:nvPr/>
        </p:nvSpPr>
        <p:spPr bwMode="auto">
          <a:xfrm>
            <a:off x="3975100" y="3352800"/>
            <a:ext cx="3886200" cy="1524000"/>
          </a:xfrm>
          <a:prstGeom prst="rect">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solidFill>
                  <a:schemeClr val="bg1"/>
                </a:solidFill>
              </a:rPr>
              <a:t>This tutorial has been prepared exclusively for you, based on your system configuration and radio layout.</a:t>
            </a:r>
          </a:p>
          <a:p>
            <a:pPr algn="l" eaLnBrk="1" hangingPunct="1">
              <a:spcBef>
                <a:spcPct val="0"/>
              </a:spcBef>
              <a:spcAft>
                <a:spcPct val="25000"/>
              </a:spcAft>
            </a:pPr>
            <a:r>
              <a:rPr lang="en-US" altLang="en-US" dirty="0">
                <a:solidFill>
                  <a:schemeClr val="bg1"/>
                </a:solidFill>
              </a:rPr>
              <a:t>It has been designed for easy comprehension, and guides you through each procedure, step by step. However, for in-depth system or radio information, you should consult your system administrator.</a:t>
            </a:r>
          </a:p>
          <a:p>
            <a:pPr algn="l" eaLnBrk="1" hangingPunct="1">
              <a:spcBef>
                <a:spcPct val="0"/>
              </a:spcBef>
              <a:spcAft>
                <a:spcPct val="25000"/>
              </a:spcAft>
            </a:pPr>
            <a:r>
              <a:rPr lang="en-US" altLang="en-US" dirty="0">
                <a:solidFill>
                  <a:schemeClr val="bg1"/>
                </a:solidFill>
              </a:rPr>
              <a:t>Keep in mind that each radio and each system is customer configurable.</a:t>
            </a:r>
          </a:p>
        </p:txBody>
      </p:sp>
      <p:sp>
        <p:nvSpPr>
          <p:cNvPr id="20485" name="Text Box 10">
            <a:extLst>
              <a:ext uri="{FF2B5EF4-FFF2-40B4-BE49-F238E27FC236}">
                <a16:creationId xmlns:a16="http://schemas.microsoft.com/office/drawing/2014/main" id="{3D4FAAD1-6AC4-584E-1C9A-D5D811914456}"/>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0486" name="Rectangle 11">
            <a:extLst>
              <a:ext uri="{FF2B5EF4-FFF2-40B4-BE49-F238E27FC236}">
                <a16:creationId xmlns:a16="http://schemas.microsoft.com/office/drawing/2014/main" id="{B1D3CA5F-51E2-9458-1678-A6792A73A889}"/>
              </a:ext>
            </a:extLst>
          </p:cNvPr>
          <p:cNvSpPr>
            <a:spLocks noGrp="1" noChangeAspect="1" noChangeArrowheads="1"/>
          </p:cNvSpPr>
          <p:nvPr>
            <p:ph type="title"/>
          </p:nvPr>
        </p:nvSpPr>
        <p:spPr/>
        <p:txBody>
          <a:bodyPr/>
          <a:lstStyle/>
          <a:p>
            <a:pPr eaLnBrk="1" hangingPunct="1">
              <a:spcAft>
                <a:spcPct val="25000"/>
              </a:spcAft>
            </a:pPr>
            <a:r>
              <a:rPr lang="en-US" altLang="en-US"/>
              <a:t>Welcome</a:t>
            </a:r>
            <a:endParaRPr lang="en-US" altLang="en-US" dirty="0"/>
          </a:p>
        </p:txBody>
      </p:sp>
      <p:pic>
        <p:nvPicPr>
          <p:cNvPr id="2" name="image1.jpg">
            <a:extLst>
              <a:ext uri="{FF2B5EF4-FFF2-40B4-BE49-F238E27FC236}">
                <a16:creationId xmlns:a16="http://schemas.microsoft.com/office/drawing/2014/main" id="{D656AC75-C34B-1AD2-F5D0-B8D94056CF58}"/>
              </a:ext>
            </a:extLst>
          </p:cNvPr>
          <p:cNvPicPr preferRelativeResize="0"/>
          <p:nvPr/>
        </p:nvPicPr>
        <p:blipFill>
          <a:blip r:embed="rId4" cstate="print"/>
          <a:stretch>
            <a:fillRect/>
          </a:stretch>
        </p:blipFill>
        <p:spPr>
          <a:xfrm>
            <a:off x="1842504" y="892176"/>
            <a:ext cx="6119675" cy="1782011"/>
          </a:xfrm>
          <a:prstGeom prst="rect">
            <a:avLst/>
          </a:prstGeom>
          <a:noFill/>
          <a:effectLst/>
        </p:spPr>
      </p:pic>
      <p:pic>
        <p:nvPicPr>
          <p:cNvPr id="4" name="Picture 3">
            <a:extLst>
              <a:ext uri="{FF2B5EF4-FFF2-40B4-BE49-F238E27FC236}">
                <a16:creationId xmlns:a16="http://schemas.microsoft.com/office/drawing/2014/main" id="{6E1EC11F-A7E2-DDF4-592F-36C60B837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3" name="TextBox 2">
            <a:extLst>
              <a:ext uri="{FF2B5EF4-FFF2-40B4-BE49-F238E27FC236}">
                <a16:creationId xmlns:a16="http://schemas.microsoft.com/office/drawing/2014/main" id="{54269F81-A7EC-F453-ADF0-6F491157C273}"/>
              </a:ext>
            </a:extLst>
          </p:cNvPr>
          <p:cNvSpPr txBox="1"/>
          <p:nvPr/>
        </p:nvSpPr>
        <p:spPr>
          <a:xfrm>
            <a:off x="940279" y="802257"/>
            <a:ext cx="7108166" cy="2165230"/>
          </a:xfrm>
          <a:prstGeom prst="rect">
            <a:avLst/>
          </a:prstGeom>
          <a:solidFill>
            <a:schemeClr val="accent3"/>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7945941B-5924-D391-CFAA-E830E52C00CB}"/>
              </a:ext>
            </a:extLst>
          </p:cNvPr>
          <p:cNvPicPr>
            <a:picLocks noChangeAspect="1"/>
          </p:cNvPicPr>
          <p:nvPr/>
        </p:nvPicPr>
        <p:blipFill>
          <a:blip r:embed="rId6">
            <a:extLst>
              <a:ext uri="{28A0092B-C50C-407E-A947-70E740481C1C}">
                <a14:useLocalDpi xmlns:a14="http://schemas.microsoft.com/office/drawing/2010/main" val="0"/>
              </a:ext>
            </a:extLst>
          </a:blip>
          <a:srcRect l="32228" t="4493" r="29176"/>
          <a:stretch>
            <a:fillRect/>
          </a:stretch>
        </p:blipFill>
        <p:spPr>
          <a:xfrm>
            <a:off x="1736501" y="787880"/>
            <a:ext cx="2034157" cy="5033670"/>
          </a:xfrm>
          <a:prstGeom prst="rect">
            <a:avLst/>
          </a:prstGeom>
        </p:spPr>
      </p:pic>
      <p:sp>
        <p:nvSpPr>
          <p:cNvPr id="8" name="TextBox 7">
            <a:extLst>
              <a:ext uri="{FF2B5EF4-FFF2-40B4-BE49-F238E27FC236}">
                <a16:creationId xmlns:a16="http://schemas.microsoft.com/office/drawing/2014/main" id="{9339392D-EEF5-992B-26D3-6C08C76A66DC}"/>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pic>
        <p:nvPicPr>
          <p:cNvPr id="10" name="Picture 9">
            <a:extLst>
              <a:ext uri="{FF2B5EF4-FFF2-40B4-BE49-F238E27FC236}">
                <a16:creationId xmlns:a16="http://schemas.microsoft.com/office/drawing/2014/main" id="{47C88581-9499-9232-FADC-05C22B6C041C}"/>
              </a:ext>
            </a:extLst>
          </p:cNvPr>
          <p:cNvPicPr>
            <a:picLocks noChangeAspect="1"/>
          </p:cNvPicPr>
          <p:nvPr/>
        </p:nvPicPr>
        <p:blipFill>
          <a:blip r:embed="rId7">
            <a:extLst>
              <a:ext uri="{28A0092B-C50C-407E-A947-70E740481C1C}">
                <a14:useLocalDpi xmlns:a14="http://schemas.microsoft.com/office/drawing/2010/main" val="0"/>
              </a:ext>
            </a:extLst>
          </a:blip>
          <a:srcRect l="37369" t="3258" r="36919"/>
          <a:stretch>
            <a:fillRect/>
          </a:stretch>
        </p:blipFill>
        <p:spPr>
          <a:xfrm>
            <a:off x="337992" y="730610"/>
            <a:ext cx="1189037" cy="4473754"/>
          </a:xfrm>
          <a:prstGeom prst="rect">
            <a:avLst/>
          </a:prstGeom>
        </p:spPr>
      </p:pic>
      <p:sp>
        <p:nvSpPr>
          <p:cNvPr id="11" name="TextBox 10">
            <a:extLst>
              <a:ext uri="{FF2B5EF4-FFF2-40B4-BE49-F238E27FC236}">
                <a16:creationId xmlns:a16="http://schemas.microsoft.com/office/drawing/2014/main" id="{5DB83861-891A-5963-8625-15E4BD5F9F61}"/>
              </a:ext>
            </a:extLst>
          </p:cNvPr>
          <p:cNvSpPr txBox="1"/>
          <p:nvPr/>
        </p:nvSpPr>
        <p:spPr>
          <a:xfrm>
            <a:off x="702154" y="3421380"/>
            <a:ext cx="463706" cy="492443"/>
          </a:xfrm>
          <a:prstGeom prst="rect">
            <a:avLst/>
          </a:prstGeom>
          <a:solidFill>
            <a:srgbClr val="EAEAEA"/>
          </a:solidFill>
        </p:spPr>
        <p:txBody>
          <a:bodyPr wrap="square" rtlCol="0">
            <a:spAutoFit/>
          </a:bodyPr>
          <a:lstStyle/>
          <a:p>
            <a:pPr algn="l">
              <a:spcBef>
                <a:spcPts val="0"/>
              </a:spcBef>
            </a:pPr>
            <a:endParaRPr lang="en-US" sz="400" dirty="0"/>
          </a:p>
          <a:p>
            <a:pPr algn="l">
              <a:spcBef>
                <a:spcPts val="0"/>
              </a:spcBef>
            </a:pPr>
            <a:r>
              <a:rPr lang="en-US" sz="400" dirty="0"/>
              <a:t>Cumberland</a:t>
            </a:r>
            <a:endParaRPr lang="en-US" sz="900" dirty="0"/>
          </a:p>
          <a:p>
            <a:r>
              <a:rPr lang="en-US" sz="700" dirty="0"/>
              <a:t> </a:t>
            </a:r>
            <a:r>
              <a:rPr lang="en-US" sz="500" dirty="0"/>
              <a:t>County</a:t>
            </a:r>
          </a:p>
          <a:p>
            <a:endParaRPr lang="en-US" sz="500" dirty="0"/>
          </a:p>
        </p:txBody>
      </p:sp>
      <p:sp>
        <p:nvSpPr>
          <p:cNvPr id="12" name="TextBox 11">
            <a:extLst>
              <a:ext uri="{FF2B5EF4-FFF2-40B4-BE49-F238E27FC236}">
                <a16:creationId xmlns:a16="http://schemas.microsoft.com/office/drawing/2014/main" id="{161D692D-2F7C-BC5A-B593-3E3B148F6F53}"/>
              </a:ext>
            </a:extLst>
          </p:cNvPr>
          <p:cNvSpPr txBox="1"/>
          <p:nvPr/>
        </p:nvSpPr>
        <p:spPr>
          <a:xfrm>
            <a:off x="2438400" y="3902075"/>
            <a:ext cx="476250" cy="492443"/>
          </a:xfrm>
          <a:prstGeom prst="rect">
            <a:avLst/>
          </a:prstGeom>
          <a:solidFill>
            <a:srgbClr val="EAEAEA"/>
          </a:solidFill>
        </p:spPr>
        <p:txBody>
          <a:bodyPr wrap="square" rtlCol="0">
            <a:spAutoFit/>
          </a:bodyPr>
          <a:lstStyle/>
          <a:p>
            <a:pPr algn="l">
              <a:spcBef>
                <a:spcPts val="0"/>
              </a:spcBef>
            </a:pPr>
            <a:endParaRPr lang="en-US" sz="400" dirty="0"/>
          </a:p>
          <a:p>
            <a:pPr algn="l">
              <a:spcBef>
                <a:spcPts val="0"/>
              </a:spcBef>
            </a:pPr>
            <a:r>
              <a:rPr lang="en-US" sz="400" dirty="0"/>
              <a:t>Cumberland</a:t>
            </a:r>
            <a:endParaRPr lang="en-US" sz="900" dirty="0"/>
          </a:p>
          <a:p>
            <a:r>
              <a:rPr lang="en-US" sz="700" dirty="0"/>
              <a:t> </a:t>
            </a:r>
            <a:r>
              <a:rPr lang="en-US" sz="500" dirty="0"/>
              <a:t>County</a:t>
            </a:r>
          </a:p>
          <a:p>
            <a:endParaRPr lang="en-US" sz="500" dirty="0"/>
          </a:p>
        </p:txBody>
      </p:sp>
      <p:sp>
        <p:nvSpPr>
          <p:cNvPr id="13" name="TextBox 12">
            <a:extLst>
              <a:ext uri="{FF2B5EF4-FFF2-40B4-BE49-F238E27FC236}">
                <a16:creationId xmlns:a16="http://schemas.microsoft.com/office/drawing/2014/main" id="{549D23D6-59FC-6DE0-B061-293E8FAA1343}"/>
              </a:ext>
            </a:extLst>
          </p:cNvPr>
          <p:cNvSpPr txBox="1"/>
          <p:nvPr/>
        </p:nvSpPr>
        <p:spPr>
          <a:xfrm>
            <a:off x="4418014" y="5877922"/>
            <a:ext cx="3389946"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153D-39D5-E4F8-194C-36A18F19829A}"/>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F782BC99-1227-DBBC-B438-23AB5863EC7F}"/>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CE0D5FB4-F82F-23EC-A9BC-923F5F6C5A86}"/>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4B23A45A-2400-2395-8385-E72DE09FCE09}"/>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1245CA32-BCD4-16B4-7CFB-417B8393C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E095753-EA9C-9C7B-D2EA-1CFC8B3CCF16}"/>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FBEAAB7-7CA1-700C-7830-B3216A08C417}"/>
              </a:ext>
            </a:extLst>
          </p:cNvPr>
          <p:cNvPicPr>
            <a:picLocks noChangeAspect="1"/>
          </p:cNvPicPr>
          <p:nvPr/>
        </p:nvPicPr>
        <p:blipFill>
          <a:blip r:embed="rId5">
            <a:extLst>
              <a:ext uri="{28A0092B-C50C-407E-A947-70E740481C1C}">
                <a14:useLocalDpi xmlns:a14="http://schemas.microsoft.com/office/drawing/2010/main" val="0"/>
              </a:ext>
            </a:extLst>
          </a:blip>
          <a:srcRect t="1650"/>
          <a:stretch>
            <a:fillRect/>
          </a:stretch>
        </p:blipFill>
        <p:spPr>
          <a:xfrm>
            <a:off x="1219095" y="2023870"/>
            <a:ext cx="5393114" cy="1251539"/>
          </a:xfrm>
          <a:prstGeom prst="rect">
            <a:avLst/>
          </a:prstGeom>
        </p:spPr>
      </p:pic>
      <p:pic>
        <p:nvPicPr>
          <p:cNvPr id="3" name="Picture 2">
            <a:extLst>
              <a:ext uri="{FF2B5EF4-FFF2-40B4-BE49-F238E27FC236}">
                <a16:creationId xmlns:a16="http://schemas.microsoft.com/office/drawing/2014/main" id="{8A668713-D215-8F5E-A837-244A7E43E062}"/>
              </a:ext>
            </a:extLst>
          </p:cNvPr>
          <p:cNvPicPr>
            <a:picLocks noChangeAspect="1"/>
          </p:cNvPicPr>
          <p:nvPr/>
        </p:nvPicPr>
        <p:blipFill>
          <a:blip r:embed="rId6">
            <a:extLst>
              <a:ext uri="{28A0092B-C50C-407E-A947-70E740481C1C}">
                <a14:useLocalDpi xmlns:a14="http://schemas.microsoft.com/office/drawing/2010/main" val="0"/>
              </a:ext>
            </a:extLst>
          </a:blip>
          <a:srcRect t="331" b="96598"/>
          <a:stretch>
            <a:fillRect/>
          </a:stretch>
        </p:blipFill>
        <p:spPr>
          <a:xfrm>
            <a:off x="1219097" y="738359"/>
            <a:ext cx="5393113" cy="187325"/>
          </a:xfrm>
          <a:prstGeom prst="rect">
            <a:avLst/>
          </a:prstGeom>
        </p:spPr>
      </p:pic>
      <p:pic>
        <p:nvPicPr>
          <p:cNvPr id="4" name="Picture 3">
            <a:extLst>
              <a:ext uri="{FF2B5EF4-FFF2-40B4-BE49-F238E27FC236}">
                <a16:creationId xmlns:a16="http://schemas.microsoft.com/office/drawing/2014/main" id="{84C344CF-5457-4FC7-9905-BBEA7DF4AC98}"/>
              </a:ext>
            </a:extLst>
          </p:cNvPr>
          <p:cNvPicPr>
            <a:picLocks noChangeAspect="1"/>
          </p:cNvPicPr>
          <p:nvPr/>
        </p:nvPicPr>
        <p:blipFill>
          <a:blip r:embed="rId6">
            <a:extLst>
              <a:ext uri="{28A0092B-C50C-407E-A947-70E740481C1C}">
                <a14:useLocalDpi xmlns:a14="http://schemas.microsoft.com/office/drawing/2010/main" val="0"/>
              </a:ext>
            </a:extLst>
          </a:blip>
          <a:srcRect t="81836"/>
          <a:stretch>
            <a:fillRect/>
          </a:stretch>
        </p:blipFill>
        <p:spPr>
          <a:xfrm>
            <a:off x="1219096" y="915988"/>
            <a:ext cx="5393113" cy="1107882"/>
          </a:xfrm>
          <a:prstGeom prst="rect">
            <a:avLst/>
          </a:prstGeom>
        </p:spPr>
      </p:pic>
      <p:sp>
        <p:nvSpPr>
          <p:cNvPr id="5" name="Rectangle 24">
            <a:extLst>
              <a:ext uri="{FF2B5EF4-FFF2-40B4-BE49-F238E27FC236}">
                <a16:creationId xmlns:a16="http://schemas.microsoft.com/office/drawing/2014/main" id="{8971D09E-0069-B86F-92AF-196E0D03319F}"/>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EMS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6" name="TextBox 5">
            <a:extLst>
              <a:ext uri="{FF2B5EF4-FFF2-40B4-BE49-F238E27FC236}">
                <a16:creationId xmlns:a16="http://schemas.microsoft.com/office/drawing/2014/main" id="{5605B45D-85F2-0D04-1EC5-FD1C1EBAC8AD}"/>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09022713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1348-84A0-2AE0-7D8C-8F36C32ECE6C}"/>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EDCA5320-285A-95B1-09EC-11315F9DBECC}"/>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646FAE77-A837-9765-416C-D3ABED67C913}"/>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5A10EC50-F691-9CC9-9FCB-3F8B8DCB704D}"/>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2F712E12-B5BA-2ED4-AF50-FFFE32BC9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0C2480EF-9E71-F6BF-2091-E597DFCCB9CC}"/>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D03C99E-DBD6-B428-65CC-7E46F182D437}"/>
              </a:ext>
            </a:extLst>
          </p:cNvPr>
          <p:cNvPicPr>
            <a:picLocks noChangeAspect="1"/>
          </p:cNvPicPr>
          <p:nvPr/>
        </p:nvPicPr>
        <p:blipFill>
          <a:blip r:embed="rId5">
            <a:extLst>
              <a:ext uri="{28A0092B-C50C-407E-A947-70E740481C1C}">
                <a14:useLocalDpi xmlns:a14="http://schemas.microsoft.com/office/drawing/2010/main" val="0"/>
              </a:ext>
            </a:extLst>
          </a:blip>
          <a:srcRect t="470" b="17543"/>
          <a:stretch>
            <a:fillRect/>
          </a:stretch>
        </p:blipFill>
        <p:spPr>
          <a:xfrm>
            <a:off x="1197851" y="677981"/>
            <a:ext cx="5386479" cy="5000506"/>
          </a:xfrm>
          <a:prstGeom prst="rect">
            <a:avLst/>
          </a:prstGeom>
        </p:spPr>
      </p:pic>
      <p:sp>
        <p:nvSpPr>
          <p:cNvPr id="7" name="Rectangle 24">
            <a:extLst>
              <a:ext uri="{FF2B5EF4-FFF2-40B4-BE49-F238E27FC236}">
                <a16:creationId xmlns:a16="http://schemas.microsoft.com/office/drawing/2014/main" id="{529FB537-5907-BD7D-4123-629DCBFDF1B6}"/>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Law Enforcement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3" name="TextBox 2">
            <a:extLst>
              <a:ext uri="{FF2B5EF4-FFF2-40B4-BE49-F238E27FC236}">
                <a16:creationId xmlns:a16="http://schemas.microsoft.com/office/drawing/2014/main" id="{C6F4B08D-FA24-78F4-E001-F5AA4D40F62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4500630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212E-2118-AC0C-EADA-8562EDB11F91}"/>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0DEDAAF4-C6B7-34EE-8341-27D96668671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5CF8A173-014B-DA91-5C7D-2F725F773549}"/>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D33C2876-317D-E430-E725-7B873221632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ED8E14C7-9BFC-8955-8979-83CE22718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C6BFF29-85E5-885C-87EB-34243A74CBA9}"/>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703AD92E-8BEA-D719-F976-BB1CBE3AE344}"/>
              </a:ext>
            </a:extLst>
          </p:cNvPr>
          <p:cNvPicPr>
            <a:picLocks noChangeAspect="1"/>
          </p:cNvPicPr>
          <p:nvPr/>
        </p:nvPicPr>
        <p:blipFill>
          <a:blip r:embed="rId5">
            <a:extLst>
              <a:ext uri="{28A0092B-C50C-407E-A947-70E740481C1C}">
                <a14:useLocalDpi xmlns:a14="http://schemas.microsoft.com/office/drawing/2010/main" val="0"/>
              </a:ext>
            </a:extLst>
          </a:blip>
          <a:srcRect t="2781"/>
          <a:stretch>
            <a:fillRect/>
          </a:stretch>
        </p:blipFill>
        <p:spPr>
          <a:xfrm>
            <a:off x="1219097" y="1991343"/>
            <a:ext cx="5393113" cy="1266780"/>
          </a:xfrm>
          <a:prstGeom prst="rect">
            <a:avLst/>
          </a:prstGeom>
        </p:spPr>
      </p:pic>
      <p:pic>
        <p:nvPicPr>
          <p:cNvPr id="3" name="Picture 2">
            <a:extLst>
              <a:ext uri="{FF2B5EF4-FFF2-40B4-BE49-F238E27FC236}">
                <a16:creationId xmlns:a16="http://schemas.microsoft.com/office/drawing/2014/main" id="{6246FC6F-0C6C-670F-8E76-FC1C359C9E51}"/>
              </a:ext>
            </a:extLst>
          </p:cNvPr>
          <p:cNvPicPr>
            <a:picLocks noChangeAspect="1"/>
          </p:cNvPicPr>
          <p:nvPr/>
        </p:nvPicPr>
        <p:blipFill>
          <a:blip r:embed="rId6">
            <a:extLst>
              <a:ext uri="{28A0092B-C50C-407E-A947-70E740481C1C}">
                <a14:useLocalDpi xmlns:a14="http://schemas.microsoft.com/office/drawing/2010/main" val="0"/>
              </a:ext>
            </a:extLst>
          </a:blip>
          <a:srcRect t="82197"/>
          <a:stretch>
            <a:fillRect/>
          </a:stretch>
        </p:blipFill>
        <p:spPr>
          <a:xfrm>
            <a:off x="1219097" y="905493"/>
            <a:ext cx="5386479" cy="1085850"/>
          </a:xfrm>
          <a:prstGeom prst="rect">
            <a:avLst/>
          </a:prstGeom>
        </p:spPr>
      </p:pic>
      <p:pic>
        <p:nvPicPr>
          <p:cNvPr id="4" name="Picture 3">
            <a:extLst>
              <a:ext uri="{FF2B5EF4-FFF2-40B4-BE49-F238E27FC236}">
                <a16:creationId xmlns:a16="http://schemas.microsoft.com/office/drawing/2014/main" id="{162AB0D2-F5AF-BC1F-1EEE-6688876C3499}"/>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219097" y="738359"/>
            <a:ext cx="5393113" cy="187325"/>
          </a:xfrm>
          <a:prstGeom prst="rect">
            <a:avLst/>
          </a:prstGeom>
        </p:spPr>
      </p:pic>
      <p:sp>
        <p:nvSpPr>
          <p:cNvPr id="5" name="Rectangle 24">
            <a:extLst>
              <a:ext uri="{FF2B5EF4-FFF2-40B4-BE49-F238E27FC236}">
                <a16:creationId xmlns:a16="http://schemas.microsoft.com/office/drawing/2014/main" id="{F6D58C1A-1402-F76A-3F8D-A0FBAD08D6AB}"/>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Law Enforcement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7" name="TextBox 6">
            <a:extLst>
              <a:ext uri="{FF2B5EF4-FFF2-40B4-BE49-F238E27FC236}">
                <a16:creationId xmlns:a16="http://schemas.microsoft.com/office/drawing/2014/main" id="{FA0484E1-07A4-BB9C-3DD3-8CAB423F5AF9}"/>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1149310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4B44-1485-6EF0-C49F-CBC476846A0A}"/>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DDFBF4D8-A75F-5E2F-ABF3-C611797642E5}"/>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8D731387-C392-1E3E-F11F-BA9FC8CA2EE1}"/>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6104920C-BBEC-B8E2-EBDD-4CED28C52C8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8C300D5A-4D69-A095-BF63-A6760C50B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E0E49E93-4D14-D3E8-B01E-06B4B0776B74}"/>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B4AA3F68-17B1-12AA-ADC0-1973874A5E2A}"/>
              </a:ext>
            </a:extLst>
          </p:cNvPr>
          <p:cNvPicPr>
            <a:picLocks noChangeAspect="1"/>
          </p:cNvPicPr>
          <p:nvPr/>
        </p:nvPicPr>
        <p:blipFill>
          <a:blip r:embed="rId5">
            <a:extLst>
              <a:ext uri="{28A0092B-C50C-407E-A947-70E740481C1C}">
                <a14:useLocalDpi xmlns:a14="http://schemas.microsoft.com/office/drawing/2010/main" val="0"/>
              </a:ext>
            </a:extLst>
          </a:blip>
          <a:srcRect b="18316"/>
          <a:stretch>
            <a:fillRect/>
          </a:stretch>
        </p:blipFill>
        <p:spPr>
          <a:xfrm>
            <a:off x="1135380" y="722404"/>
            <a:ext cx="5305479" cy="4897940"/>
          </a:xfrm>
          <a:prstGeom prst="rect">
            <a:avLst/>
          </a:prstGeom>
        </p:spPr>
      </p:pic>
      <p:sp>
        <p:nvSpPr>
          <p:cNvPr id="10" name="Rectangle 24">
            <a:extLst>
              <a:ext uri="{FF2B5EF4-FFF2-40B4-BE49-F238E27FC236}">
                <a16:creationId xmlns:a16="http://schemas.microsoft.com/office/drawing/2014/main" id="{4C444297-A3B5-8365-CC17-396AB63A859D}"/>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3" name="TextBox 2">
            <a:extLst>
              <a:ext uri="{FF2B5EF4-FFF2-40B4-BE49-F238E27FC236}">
                <a16:creationId xmlns:a16="http://schemas.microsoft.com/office/drawing/2014/main" id="{3DDD8EC8-F625-ADA9-B1DE-7DF4C8CDF24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25730164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69D3-F0D2-71D1-5BF7-9C6F602E66C3}"/>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57F26B83-5F39-0F16-F98A-8D7724FD1F5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7F461555-55F5-A77C-3E31-2E9CD7694B13}"/>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FC9A6ED1-814C-F0B8-4CB1-42CCF5076AE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ABE027EF-E303-8B9E-3E36-A2108E1DC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F84FD832-34EB-E0B2-4A6B-FB4DA46F8337}"/>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85ABEE38-DC84-2B57-FE52-FD890447BC97}"/>
              </a:ext>
            </a:extLst>
          </p:cNvPr>
          <p:cNvPicPr>
            <a:picLocks noChangeAspect="1"/>
          </p:cNvPicPr>
          <p:nvPr/>
        </p:nvPicPr>
        <p:blipFill>
          <a:blip r:embed="rId5">
            <a:extLst>
              <a:ext uri="{28A0092B-C50C-407E-A947-70E740481C1C}">
                <a14:useLocalDpi xmlns:a14="http://schemas.microsoft.com/office/drawing/2010/main" val="0"/>
              </a:ext>
            </a:extLst>
          </a:blip>
          <a:srcRect t="2557"/>
          <a:stretch>
            <a:fillRect/>
          </a:stretch>
        </p:blipFill>
        <p:spPr>
          <a:xfrm>
            <a:off x="1188617" y="2011344"/>
            <a:ext cx="5494020" cy="460360"/>
          </a:xfrm>
          <a:prstGeom prst="rect">
            <a:avLst/>
          </a:prstGeom>
        </p:spPr>
      </p:pic>
      <p:pic>
        <p:nvPicPr>
          <p:cNvPr id="3" name="Picture 2">
            <a:extLst>
              <a:ext uri="{FF2B5EF4-FFF2-40B4-BE49-F238E27FC236}">
                <a16:creationId xmlns:a16="http://schemas.microsoft.com/office/drawing/2014/main" id="{DDD23353-98AC-4B94-D5F1-4857A2353018}"/>
              </a:ext>
            </a:extLst>
          </p:cNvPr>
          <p:cNvPicPr>
            <a:picLocks noChangeAspect="1"/>
          </p:cNvPicPr>
          <p:nvPr/>
        </p:nvPicPr>
        <p:blipFill>
          <a:blip r:embed="rId6">
            <a:extLst>
              <a:ext uri="{28A0092B-C50C-407E-A947-70E740481C1C}">
                <a14:useLocalDpi xmlns:a14="http://schemas.microsoft.com/office/drawing/2010/main" val="0"/>
              </a:ext>
            </a:extLst>
          </a:blip>
          <a:srcRect l="373" t="82207" r="1" b="404"/>
          <a:stretch>
            <a:fillRect/>
          </a:stretch>
        </p:blipFill>
        <p:spPr>
          <a:xfrm>
            <a:off x="1188617" y="945357"/>
            <a:ext cx="5473523" cy="1079733"/>
          </a:xfrm>
          <a:prstGeom prst="rect">
            <a:avLst/>
          </a:prstGeom>
        </p:spPr>
      </p:pic>
      <p:sp>
        <p:nvSpPr>
          <p:cNvPr id="4" name="Rectangle 24">
            <a:extLst>
              <a:ext uri="{FF2B5EF4-FFF2-40B4-BE49-F238E27FC236}">
                <a16:creationId xmlns:a16="http://schemas.microsoft.com/office/drawing/2014/main" id="{BC573896-9A5A-4538-CA20-6113D053E427}"/>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pic>
        <p:nvPicPr>
          <p:cNvPr id="5" name="Picture 4">
            <a:extLst>
              <a:ext uri="{FF2B5EF4-FFF2-40B4-BE49-F238E27FC236}">
                <a16:creationId xmlns:a16="http://schemas.microsoft.com/office/drawing/2014/main" id="{AA9D9AAB-7BCE-3B05-27FF-A91D6133A6AD}"/>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188617" y="767728"/>
            <a:ext cx="5473523" cy="187325"/>
          </a:xfrm>
          <a:prstGeom prst="rect">
            <a:avLst/>
          </a:prstGeom>
        </p:spPr>
      </p:pic>
      <p:sp>
        <p:nvSpPr>
          <p:cNvPr id="7" name="TextBox 6">
            <a:extLst>
              <a:ext uri="{FF2B5EF4-FFF2-40B4-BE49-F238E27FC236}">
                <a16:creationId xmlns:a16="http://schemas.microsoft.com/office/drawing/2014/main" id="{03D3CFC4-F903-C152-896A-4AF093AEA79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421050329"/>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19A62-49E1-7594-038D-5BA52D6BF91E}"/>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0A5C6525-8555-4E38-C600-35ECD3BEC23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6CE86922-6C6A-9956-02B1-A7E317D2773B}"/>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76441152-F95E-4CBB-407E-67161FC34ED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5645434F-4446-EDCB-0473-16EBABFC5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6B7FD9B9-48EA-B984-ED51-38166C1C19E0}"/>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Rectangle 24">
            <a:extLst>
              <a:ext uri="{FF2B5EF4-FFF2-40B4-BE49-F238E27FC236}">
                <a16:creationId xmlns:a16="http://schemas.microsoft.com/office/drawing/2014/main" id="{091522AF-06C3-9FB2-79AD-B42F8EF44B35}"/>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Police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pic>
        <p:nvPicPr>
          <p:cNvPr id="5" name="Picture 4">
            <a:extLst>
              <a:ext uri="{FF2B5EF4-FFF2-40B4-BE49-F238E27FC236}">
                <a16:creationId xmlns:a16="http://schemas.microsoft.com/office/drawing/2014/main" id="{A757B9D8-AE63-2EAF-A7E8-D48B2D400229}"/>
              </a:ext>
            </a:extLst>
          </p:cNvPr>
          <p:cNvPicPr>
            <a:picLocks noChangeAspect="1"/>
          </p:cNvPicPr>
          <p:nvPr/>
        </p:nvPicPr>
        <p:blipFill>
          <a:blip r:embed="rId5">
            <a:extLst>
              <a:ext uri="{28A0092B-C50C-407E-A947-70E740481C1C}">
                <a14:useLocalDpi xmlns:a14="http://schemas.microsoft.com/office/drawing/2010/main" val="0"/>
              </a:ext>
            </a:extLst>
          </a:blip>
          <a:srcRect b="18728"/>
          <a:stretch>
            <a:fillRect/>
          </a:stretch>
        </p:blipFill>
        <p:spPr>
          <a:xfrm>
            <a:off x="1225982" y="721558"/>
            <a:ext cx="5342343" cy="4956929"/>
          </a:xfrm>
          <a:prstGeom prst="rect">
            <a:avLst/>
          </a:prstGeom>
        </p:spPr>
      </p:pic>
      <p:sp>
        <p:nvSpPr>
          <p:cNvPr id="3" name="TextBox 2">
            <a:extLst>
              <a:ext uri="{FF2B5EF4-FFF2-40B4-BE49-F238E27FC236}">
                <a16:creationId xmlns:a16="http://schemas.microsoft.com/office/drawing/2014/main" id="{E68DA04C-F92A-1354-2520-8E37F40E9B2A}"/>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90612353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4AED-134A-3B85-2F28-0B271BBD42E0}"/>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668D7E88-AC4A-F158-AE1D-67FC0E6973F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312A36E9-98D6-F290-9AED-F87D8E73E9BD}"/>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2EC3997C-D91C-DCC2-27FD-6859B8F04F47}"/>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737C541E-D28F-10E2-B048-654F5A556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01A08CA3-58B4-36DA-F63D-948C0D939524}"/>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BE110ED6-CA13-74AC-6D70-6FA2FC2D2883}"/>
              </a:ext>
            </a:extLst>
          </p:cNvPr>
          <p:cNvPicPr>
            <a:picLocks noChangeAspect="1"/>
          </p:cNvPicPr>
          <p:nvPr/>
        </p:nvPicPr>
        <p:blipFill>
          <a:blip r:embed="rId5">
            <a:extLst>
              <a:ext uri="{28A0092B-C50C-407E-A947-70E740481C1C}">
                <a14:useLocalDpi xmlns:a14="http://schemas.microsoft.com/office/drawing/2010/main" val="0"/>
              </a:ext>
            </a:extLst>
          </a:blip>
          <a:srcRect t="2557"/>
          <a:stretch>
            <a:fillRect/>
          </a:stretch>
        </p:blipFill>
        <p:spPr>
          <a:xfrm>
            <a:off x="1219097" y="1981975"/>
            <a:ext cx="5494020" cy="460360"/>
          </a:xfrm>
          <a:prstGeom prst="rect">
            <a:avLst/>
          </a:prstGeom>
        </p:spPr>
      </p:pic>
      <p:pic>
        <p:nvPicPr>
          <p:cNvPr id="3" name="Picture 2">
            <a:extLst>
              <a:ext uri="{FF2B5EF4-FFF2-40B4-BE49-F238E27FC236}">
                <a16:creationId xmlns:a16="http://schemas.microsoft.com/office/drawing/2014/main" id="{AA2B8116-1FFF-CCBB-43C0-073CCC3B197E}"/>
              </a:ext>
            </a:extLst>
          </p:cNvPr>
          <p:cNvPicPr>
            <a:picLocks noChangeAspect="1"/>
          </p:cNvPicPr>
          <p:nvPr/>
        </p:nvPicPr>
        <p:blipFill>
          <a:blip r:embed="rId6">
            <a:extLst>
              <a:ext uri="{28A0092B-C50C-407E-A947-70E740481C1C}">
                <a14:useLocalDpi xmlns:a14="http://schemas.microsoft.com/office/drawing/2010/main" val="0"/>
              </a:ext>
            </a:extLst>
          </a:blip>
          <a:srcRect l="373" t="82207" r="1" b="404"/>
          <a:stretch>
            <a:fillRect/>
          </a:stretch>
        </p:blipFill>
        <p:spPr>
          <a:xfrm>
            <a:off x="1219097" y="915988"/>
            <a:ext cx="5473523" cy="1079733"/>
          </a:xfrm>
          <a:prstGeom prst="rect">
            <a:avLst/>
          </a:prstGeom>
        </p:spPr>
      </p:pic>
      <p:sp>
        <p:nvSpPr>
          <p:cNvPr id="4" name="Rectangle 24">
            <a:extLst>
              <a:ext uri="{FF2B5EF4-FFF2-40B4-BE49-F238E27FC236}">
                <a16:creationId xmlns:a16="http://schemas.microsoft.com/office/drawing/2014/main" id="{4FD0B581-C5E2-C960-302E-AC1192EF76F3}"/>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Police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pic>
        <p:nvPicPr>
          <p:cNvPr id="5" name="Picture 4">
            <a:extLst>
              <a:ext uri="{FF2B5EF4-FFF2-40B4-BE49-F238E27FC236}">
                <a16:creationId xmlns:a16="http://schemas.microsoft.com/office/drawing/2014/main" id="{F7624B82-4238-82A4-3365-C19522F684C2}"/>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219097" y="738359"/>
            <a:ext cx="5473523" cy="187325"/>
          </a:xfrm>
          <a:prstGeom prst="rect">
            <a:avLst/>
          </a:prstGeom>
        </p:spPr>
      </p:pic>
      <p:sp>
        <p:nvSpPr>
          <p:cNvPr id="7" name="TextBox 6">
            <a:extLst>
              <a:ext uri="{FF2B5EF4-FFF2-40B4-BE49-F238E27FC236}">
                <a16:creationId xmlns:a16="http://schemas.microsoft.com/office/drawing/2014/main" id="{2525AE99-D1CD-FE5B-DAE1-CE21A11D9058}"/>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5055622"/>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2">
            <a:extLst>
              <a:ext uri="{FF2B5EF4-FFF2-40B4-BE49-F238E27FC236}">
                <a16:creationId xmlns:a16="http://schemas.microsoft.com/office/drawing/2014/main" id="{809C63AD-B9C3-4C15-16E5-60CE9B46F14B}"/>
              </a:ext>
            </a:extLst>
          </p:cNvPr>
          <p:cNvSpPr>
            <a:spLocks noChangeArrowheads="1"/>
          </p:cNvSpPr>
          <p:nvPr/>
        </p:nvSpPr>
        <p:spPr bwMode="auto">
          <a:xfrm>
            <a:off x="-11502" y="-10213"/>
            <a:ext cx="8196652" cy="29074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89" name="Rectangle 2">
            <a:extLst>
              <a:ext uri="{FF2B5EF4-FFF2-40B4-BE49-F238E27FC236}">
                <a16:creationId xmlns:a16="http://schemas.microsoft.com/office/drawing/2014/main" id="{3CCD86F9-CC53-06CC-1DE5-4A308911C54E}"/>
              </a:ext>
            </a:extLst>
          </p:cNvPr>
          <p:cNvSpPr>
            <a:spLocks noChangeArrowheads="1"/>
          </p:cNvSpPr>
          <p:nvPr/>
        </p:nvSpPr>
        <p:spPr bwMode="auto">
          <a:xfrm>
            <a:off x="2971800" y="1038225"/>
            <a:ext cx="4876800" cy="4295775"/>
          </a:xfrm>
          <a:prstGeom prst="rect">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endParaRPr lang="en-US" altLang="en-US" sz="1600">
              <a:solidFill>
                <a:srgbClr val="660066"/>
              </a:solidFill>
            </a:endParaRPr>
          </a:p>
        </p:txBody>
      </p:sp>
      <p:sp>
        <p:nvSpPr>
          <p:cNvPr id="16390" name="Rectangle 3">
            <a:extLst>
              <a:ext uri="{FF2B5EF4-FFF2-40B4-BE49-F238E27FC236}">
                <a16:creationId xmlns:a16="http://schemas.microsoft.com/office/drawing/2014/main" id="{956BAF60-7E61-A6A2-15F7-AA7B32D0D6EB}"/>
              </a:ext>
            </a:extLst>
          </p:cNvPr>
          <p:cNvSpPr>
            <a:spLocks noChangeArrowheads="1"/>
          </p:cNvSpPr>
          <p:nvPr/>
        </p:nvSpPr>
        <p:spPr bwMode="auto">
          <a:xfrm>
            <a:off x="228600" y="1295400"/>
            <a:ext cx="7467600" cy="2057400"/>
          </a:xfrm>
          <a:prstGeom prst="rect">
            <a:avLst/>
          </a:prstGeom>
          <a:solidFill>
            <a:srgbClr val="EEDA78"/>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1" name="Rectangle 4">
            <a:extLst>
              <a:ext uri="{FF2B5EF4-FFF2-40B4-BE49-F238E27FC236}">
                <a16:creationId xmlns:a16="http://schemas.microsoft.com/office/drawing/2014/main" id="{1D3D7E5D-A2B3-945E-B000-21337ADEF93F}"/>
              </a:ext>
            </a:extLst>
          </p:cNvPr>
          <p:cNvSpPr>
            <a:spLocks noChangeArrowheads="1"/>
          </p:cNvSpPr>
          <p:nvPr/>
        </p:nvSpPr>
        <p:spPr bwMode="auto">
          <a:xfrm>
            <a:off x="0" y="0"/>
            <a:ext cx="152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3" name="Rectangle 6">
            <a:extLst>
              <a:ext uri="{FF2B5EF4-FFF2-40B4-BE49-F238E27FC236}">
                <a16:creationId xmlns:a16="http://schemas.microsoft.com/office/drawing/2014/main" id="{D5C9B626-A832-1ECB-4056-327713B5E233}"/>
              </a:ext>
            </a:extLst>
          </p:cNvPr>
          <p:cNvSpPr>
            <a:spLocks noGrp="1" noChangeAspect="1" noChangeArrowheads="1"/>
          </p:cNvSpPr>
          <p:nvPr>
            <p:ph type="title"/>
          </p:nvPr>
        </p:nvSpPr>
        <p:spPr>
          <a:xfrm>
            <a:off x="241300" y="463550"/>
            <a:ext cx="7454900" cy="260350"/>
          </a:xfrm>
        </p:spPr>
        <p:txBody>
          <a:bodyPr/>
          <a:lstStyle/>
          <a:p>
            <a:pPr eaLnBrk="1" hangingPunct="1"/>
            <a:r>
              <a:rPr lang="en-US" altLang="en-US" dirty="0"/>
              <a:t>Thank You for Your Participation!</a:t>
            </a:r>
          </a:p>
        </p:txBody>
      </p:sp>
      <p:sp>
        <p:nvSpPr>
          <p:cNvPr id="16394" name="Text Box 7">
            <a:extLst>
              <a:ext uri="{FF2B5EF4-FFF2-40B4-BE49-F238E27FC236}">
                <a16:creationId xmlns:a16="http://schemas.microsoft.com/office/drawing/2014/main" id="{9564DC4E-BDB6-D504-D347-9D954A408FB1}"/>
              </a:ext>
            </a:extLst>
          </p:cNvPr>
          <p:cNvSpPr txBox="1">
            <a:spLocks noChangeArrowheads="1"/>
          </p:cNvSpPr>
          <p:nvPr/>
        </p:nvSpPr>
        <p:spPr bwMode="auto">
          <a:xfrm>
            <a:off x="3962400" y="3733800"/>
            <a:ext cx="3962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lnSpc>
                <a:spcPct val="120000"/>
              </a:lnSpc>
              <a:spcBef>
                <a:spcPct val="0"/>
              </a:spcBef>
            </a:pPr>
            <a:r>
              <a:rPr lang="en-US" altLang="en-US" sz="2100" b="1">
                <a:solidFill>
                  <a:schemeClr val="bg1"/>
                </a:solidFill>
              </a:rPr>
              <a:t>ASTRO</a:t>
            </a:r>
            <a:r>
              <a:rPr lang="en-US" altLang="en-US" sz="1200" b="1" baseline="85000">
                <a:solidFill>
                  <a:schemeClr val="bg1"/>
                </a:solidFill>
              </a:rPr>
              <a:t>®</a:t>
            </a:r>
            <a:endParaRPr lang="en-US" altLang="en-US" sz="2100" b="1">
              <a:solidFill>
                <a:schemeClr val="bg1"/>
              </a:solidFill>
            </a:endParaRPr>
          </a:p>
          <a:p>
            <a:pPr algn="l">
              <a:spcBef>
                <a:spcPct val="0"/>
              </a:spcBef>
            </a:pPr>
            <a:r>
              <a:rPr lang="en-US" altLang="en-US" sz="1600" b="1">
                <a:solidFill>
                  <a:schemeClr val="bg1"/>
                </a:solidFill>
              </a:rPr>
              <a:t>XTL™ 5000 Digital Mobile Radio</a:t>
            </a:r>
          </a:p>
          <a:p>
            <a:pPr algn="l">
              <a:lnSpc>
                <a:spcPct val="120000"/>
              </a:lnSpc>
              <a:spcBef>
                <a:spcPct val="0"/>
              </a:spcBef>
            </a:pPr>
            <a:r>
              <a:rPr lang="en-US" altLang="en-US" sz="1400" b="1">
                <a:solidFill>
                  <a:schemeClr val="bg1"/>
                </a:solidFill>
              </a:rPr>
              <a:t>Model O5</a:t>
            </a:r>
          </a:p>
          <a:p>
            <a:pPr algn="l">
              <a:spcBef>
                <a:spcPct val="15000"/>
              </a:spcBef>
            </a:pPr>
            <a:r>
              <a:rPr lang="en-US" altLang="en-US" sz="1600">
                <a:solidFill>
                  <a:schemeClr val="bg1"/>
                </a:solidFill>
              </a:rPr>
              <a:t>Interactive End-User Training</a:t>
            </a:r>
          </a:p>
        </p:txBody>
      </p:sp>
      <p:sp>
        <p:nvSpPr>
          <p:cNvPr id="16395" name="Rectangle 8">
            <a:extLst>
              <a:ext uri="{FF2B5EF4-FFF2-40B4-BE49-F238E27FC236}">
                <a16:creationId xmlns:a16="http://schemas.microsoft.com/office/drawing/2014/main" id="{D5E4297D-6617-1928-EDE1-94B253491CBD}"/>
              </a:ext>
            </a:extLst>
          </p:cNvPr>
          <p:cNvSpPr>
            <a:spLocks noChangeArrowheads="1"/>
          </p:cNvSpPr>
          <p:nvPr/>
        </p:nvSpPr>
        <p:spPr bwMode="auto">
          <a:xfrm>
            <a:off x="0" y="5910263"/>
            <a:ext cx="8129588" cy="182562"/>
          </a:xfrm>
          <a:prstGeom prst="rect">
            <a:avLst/>
          </a:prstGeom>
          <a:solidFill>
            <a:srgbClr val="93AB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6" name="Rectangle 9">
            <a:extLst>
              <a:ext uri="{FF2B5EF4-FFF2-40B4-BE49-F238E27FC236}">
                <a16:creationId xmlns:a16="http://schemas.microsoft.com/office/drawing/2014/main" id="{EE2C869B-84BD-57C5-1E56-27F43F095A53}"/>
              </a:ext>
            </a:extLst>
          </p:cNvPr>
          <p:cNvSpPr>
            <a:spLocks noChangeArrowheads="1"/>
          </p:cNvSpPr>
          <p:nvPr/>
        </p:nvSpPr>
        <p:spPr bwMode="auto">
          <a:xfrm>
            <a:off x="76200" y="5873750"/>
            <a:ext cx="457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19C8AEB-4313-401D-B96A-C927D0C23F2A}" type="slidenum">
              <a:rPr lang="en-US" altLang="en-US" sz="1000">
                <a:solidFill>
                  <a:schemeClr val="bg1"/>
                </a:solidFill>
              </a:rPr>
              <a:pPr eaLnBrk="1" hangingPunct="1"/>
              <a:t>37</a:t>
            </a:fld>
            <a:endParaRPr lang="en-US" altLang="en-US" sz="1000">
              <a:solidFill>
                <a:schemeClr val="bg1"/>
              </a:solidFill>
            </a:endParaRPr>
          </a:p>
        </p:txBody>
      </p:sp>
      <p:sp>
        <p:nvSpPr>
          <p:cNvPr id="16397" name="AutoShape 10">
            <a:hlinkClick r:id="" action="ppaction://hlinkshowjump?jump=lastslide" highlightClick="1"/>
            <a:extLst>
              <a:ext uri="{FF2B5EF4-FFF2-40B4-BE49-F238E27FC236}">
                <a16:creationId xmlns:a16="http://schemas.microsoft.com/office/drawing/2014/main" id="{95667E81-CCB1-69CF-5600-C7A0DE894126}"/>
              </a:ext>
            </a:extLst>
          </p:cNvPr>
          <p:cNvSpPr>
            <a:spLocks noChangeArrowheads="1"/>
          </p:cNvSpPr>
          <p:nvPr/>
        </p:nvSpPr>
        <p:spPr bwMode="auto">
          <a:xfrm>
            <a:off x="6380163"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2400" baseline="30000">
                <a:solidFill>
                  <a:schemeClr val="tx1"/>
                </a:solidFill>
                <a:latin typeface="Webdings" panose="05030102010509060703" pitchFamily="18" charset="2"/>
              </a:rPr>
              <a:t>:</a:t>
            </a:r>
          </a:p>
        </p:txBody>
      </p:sp>
      <p:sp>
        <p:nvSpPr>
          <p:cNvPr id="16398" name="AutoShape 11">
            <a:hlinkClick r:id="" action="ppaction://hlinkshowjump?jump=nextslide" highlightClick="1"/>
            <a:extLst>
              <a:ext uri="{FF2B5EF4-FFF2-40B4-BE49-F238E27FC236}">
                <a16:creationId xmlns:a16="http://schemas.microsoft.com/office/drawing/2014/main" id="{D609839E-8DF7-2CDA-BA6C-E2B3F9C23778}"/>
              </a:ext>
            </a:extLst>
          </p:cNvPr>
          <p:cNvSpPr>
            <a:spLocks noChangeArrowheads="1"/>
          </p:cNvSpPr>
          <p:nvPr/>
        </p:nvSpPr>
        <p:spPr bwMode="auto">
          <a:xfrm>
            <a:off x="5638800" y="5867400"/>
            <a:ext cx="731838"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1600">
                <a:solidFill>
                  <a:schemeClr val="tx1"/>
                </a:solidFill>
              </a:rPr>
              <a:t>►</a:t>
            </a:r>
          </a:p>
        </p:txBody>
      </p:sp>
      <p:sp>
        <p:nvSpPr>
          <p:cNvPr id="16399" name="AutoShape 12">
            <a:hlinkClick r:id="" action="ppaction://hlinkshowjump?jump=previousslide" highlightClick="1"/>
            <a:extLst>
              <a:ext uri="{FF2B5EF4-FFF2-40B4-BE49-F238E27FC236}">
                <a16:creationId xmlns:a16="http://schemas.microsoft.com/office/drawing/2014/main" id="{2B507469-54A5-B021-C3A8-231ED1705B8F}"/>
              </a:ext>
            </a:extLst>
          </p:cNvPr>
          <p:cNvSpPr>
            <a:spLocks noChangeArrowheads="1"/>
          </p:cNvSpPr>
          <p:nvPr/>
        </p:nvSpPr>
        <p:spPr bwMode="auto">
          <a:xfrm>
            <a:off x="3505200" y="5864225"/>
            <a:ext cx="685800"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1600">
                <a:solidFill>
                  <a:schemeClr val="tx1"/>
                </a:solidFill>
              </a:rPr>
              <a:t>◄</a:t>
            </a:r>
          </a:p>
        </p:txBody>
      </p:sp>
      <p:sp>
        <p:nvSpPr>
          <p:cNvPr id="16400" name="AutoShape 13">
            <a:hlinkClick r:id="" action="ppaction://hlinkshowjump?jump=firstslide" highlightClick="1"/>
            <a:extLst>
              <a:ext uri="{FF2B5EF4-FFF2-40B4-BE49-F238E27FC236}">
                <a16:creationId xmlns:a16="http://schemas.microsoft.com/office/drawing/2014/main" id="{4FDB1221-F3E6-78C0-A20B-0E7B2C4B6241}"/>
              </a:ext>
            </a:extLst>
          </p:cNvPr>
          <p:cNvSpPr>
            <a:spLocks noChangeArrowheads="1"/>
          </p:cNvSpPr>
          <p:nvPr/>
        </p:nvSpPr>
        <p:spPr bwMode="auto">
          <a:xfrm>
            <a:off x="2819400" y="5864225"/>
            <a:ext cx="685800"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sz="1600">
              <a:solidFill>
                <a:schemeClr val="tx1"/>
              </a:solidFill>
              <a:latin typeface="Webdings" panose="05030102010509060703" pitchFamily="18" charset="2"/>
            </a:endParaRPr>
          </a:p>
          <a:p>
            <a:pPr eaLnBrk="1" hangingPunct="1"/>
            <a:r>
              <a:rPr lang="en-US" altLang="en-US" sz="2400" baseline="30000">
                <a:solidFill>
                  <a:schemeClr val="tx1"/>
                </a:solidFill>
                <a:latin typeface="Webdings" panose="05030102010509060703" pitchFamily="18" charset="2"/>
              </a:rPr>
              <a:t>9</a:t>
            </a:r>
          </a:p>
          <a:p>
            <a:pPr eaLnBrk="1" hangingPunct="1"/>
            <a:endParaRPr lang="en-US" altLang="en-US"/>
          </a:p>
        </p:txBody>
      </p:sp>
      <p:sp>
        <p:nvSpPr>
          <p:cNvPr id="16401" name="AutoShape 14">
            <a:hlinkClick r:id="rId4" action="ppaction://hlinksldjump" highlightClick="1"/>
            <a:extLst>
              <a:ext uri="{FF2B5EF4-FFF2-40B4-BE49-F238E27FC236}">
                <a16:creationId xmlns:a16="http://schemas.microsoft.com/office/drawing/2014/main" id="{38BE98FD-3816-CB30-B6EB-0C2687645A8B}"/>
              </a:ext>
            </a:extLst>
          </p:cNvPr>
          <p:cNvSpPr>
            <a:spLocks noChangeArrowheads="1"/>
          </p:cNvSpPr>
          <p:nvPr/>
        </p:nvSpPr>
        <p:spPr bwMode="auto">
          <a:xfrm>
            <a:off x="4186238"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2" name="AutoShape 15">
            <a:hlinkClick r:id="" action="ppaction://hlinkshowjump?jump=firstslide" highlightClick="1"/>
            <a:extLst>
              <a:ext uri="{FF2B5EF4-FFF2-40B4-BE49-F238E27FC236}">
                <a16:creationId xmlns:a16="http://schemas.microsoft.com/office/drawing/2014/main" id="{CCFD44E3-2425-FDA7-BB47-EDC5E94B4070}"/>
              </a:ext>
            </a:extLst>
          </p:cNvPr>
          <p:cNvSpPr>
            <a:spLocks noChangeArrowheads="1"/>
          </p:cNvSpPr>
          <p:nvPr/>
        </p:nvSpPr>
        <p:spPr bwMode="auto">
          <a:xfrm>
            <a:off x="4908550" y="5864225"/>
            <a:ext cx="731838" cy="228600"/>
          </a:xfrm>
          <a:prstGeom prst="actionButtonHome">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3" name="AutoShape 16">
            <a:hlinkClick r:id="" action="ppaction://hlinkshowjump?jump=lastslideviewed" highlightClick="1"/>
            <a:extLst>
              <a:ext uri="{FF2B5EF4-FFF2-40B4-BE49-F238E27FC236}">
                <a16:creationId xmlns:a16="http://schemas.microsoft.com/office/drawing/2014/main" id="{FFBDE898-76A3-A519-AE8B-612714F7B066}"/>
              </a:ext>
            </a:extLst>
          </p:cNvPr>
          <p:cNvSpPr>
            <a:spLocks noChangeArrowheads="1"/>
          </p:cNvSpPr>
          <p:nvPr/>
        </p:nvSpPr>
        <p:spPr bwMode="auto">
          <a:xfrm>
            <a:off x="7116763"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4" name="Text Box 17">
            <a:extLst>
              <a:ext uri="{FF2B5EF4-FFF2-40B4-BE49-F238E27FC236}">
                <a16:creationId xmlns:a16="http://schemas.microsoft.com/office/drawing/2014/main" id="{0DD897EB-8281-D813-F49B-C59A1E699150}"/>
              </a:ext>
            </a:extLst>
          </p:cNvPr>
          <p:cNvSpPr txBox="1">
            <a:spLocks noChangeArrowheads="1"/>
          </p:cNvSpPr>
          <p:nvPr/>
        </p:nvSpPr>
        <p:spPr bwMode="auto">
          <a:xfrm>
            <a:off x="7489825" y="5800725"/>
            <a:ext cx="3587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r>
              <a:rPr lang="en-US" altLang="en-US" sz="1800">
                <a:solidFill>
                  <a:schemeClr val="tx1"/>
                </a:solidFill>
              </a:rPr>
              <a:t>►</a:t>
            </a:r>
            <a:endParaRPr lang="en-US" altLang="en-US" sz="1800">
              <a:solidFill>
                <a:schemeClr val="tx1"/>
              </a:solidFill>
              <a:latin typeface="MS Shell Dlg" panose="020B0604020202020204" pitchFamily="34" charset="0"/>
            </a:endParaRPr>
          </a:p>
        </p:txBody>
      </p:sp>
      <p:sp>
        <p:nvSpPr>
          <p:cNvPr id="686098" name="Line 18">
            <a:extLst>
              <a:ext uri="{FF2B5EF4-FFF2-40B4-BE49-F238E27FC236}">
                <a16:creationId xmlns:a16="http://schemas.microsoft.com/office/drawing/2014/main" id="{9D3E3D68-8A16-357A-B531-603DE4D6F3DF}"/>
              </a:ext>
            </a:extLst>
          </p:cNvPr>
          <p:cNvSpPr>
            <a:spLocks noChangeShapeType="1"/>
          </p:cNvSpPr>
          <p:nvPr/>
        </p:nvSpPr>
        <p:spPr bwMode="auto">
          <a:xfrm flipH="1">
            <a:off x="7391400" y="5983288"/>
            <a:ext cx="2286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686099" name="Line 19">
            <a:extLst>
              <a:ext uri="{FF2B5EF4-FFF2-40B4-BE49-F238E27FC236}">
                <a16:creationId xmlns:a16="http://schemas.microsoft.com/office/drawing/2014/main" id="{2C53DF73-2A4B-AD99-4B7C-5623C28B968E}"/>
              </a:ext>
            </a:extLst>
          </p:cNvPr>
          <p:cNvSpPr>
            <a:spLocks noChangeShapeType="1"/>
          </p:cNvSpPr>
          <p:nvPr/>
        </p:nvSpPr>
        <p:spPr bwMode="auto">
          <a:xfrm flipH="1">
            <a:off x="7391400" y="5900738"/>
            <a:ext cx="1524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686100" name="Line 20">
            <a:extLst>
              <a:ext uri="{FF2B5EF4-FFF2-40B4-BE49-F238E27FC236}">
                <a16:creationId xmlns:a16="http://schemas.microsoft.com/office/drawing/2014/main" id="{3D9599A0-EEC3-8D0C-9036-892FC55EA6A5}"/>
              </a:ext>
            </a:extLst>
          </p:cNvPr>
          <p:cNvSpPr>
            <a:spLocks noChangeShapeType="1"/>
          </p:cNvSpPr>
          <p:nvPr/>
        </p:nvSpPr>
        <p:spPr bwMode="auto">
          <a:xfrm>
            <a:off x="7391400" y="5900738"/>
            <a:ext cx="0" cy="76200"/>
          </a:xfrm>
          <a:prstGeom prst="line">
            <a:avLst/>
          </a:prstGeom>
          <a:noFill/>
          <a:ln w="9525">
            <a:solidFill>
              <a:schemeClr val="tx1"/>
            </a:solidFill>
            <a:round/>
            <a:headEnd/>
            <a:tailEnd/>
          </a:ln>
          <a:effectLst>
            <a:outerShdw dist="107763" dir="2700000" algn="ctr" rotWithShape="0">
              <a:srgbClr val="808080"/>
            </a:outerShdw>
          </a:effectLst>
        </p:spPr>
        <p:txBody>
          <a:bodyPr wrap="none" anchor="ctr">
            <a:spAutoFit/>
          </a:bodyPr>
          <a:lstStyle/>
          <a:p>
            <a:pPr>
              <a:defRPr/>
            </a:pPr>
            <a:endParaRPr lang="en-US"/>
          </a:p>
        </p:txBody>
      </p:sp>
      <p:sp>
        <p:nvSpPr>
          <p:cNvPr id="3" name="TextBox 2">
            <a:extLst>
              <a:ext uri="{FF2B5EF4-FFF2-40B4-BE49-F238E27FC236}">
                <a16:creationId xmlns:a16="http://schemas.microsoft.com/office/drawing/2014/main" id="{758A13A1-90F1-230E-F589-F24909A7D5E5}"/>
              </a:ext>
            </a:extLst>
          </p:cNvPr>
          <p:cNvSpPr txBox="1"/>
          <p:nvPr/>
        </p:nvSpPr>
        <p:spPr>
          <a:xfrm>
            <a:off x="3777615" y="3535080"/>
            <a:ext cx="3821906" cy="461665"/>
          </a:xfrm>
          <a:prstGeom prst="rect">
            <a:avLst/>
          </a:prstGeom>
          <a:solidFill>
            <a:srgbClr val="6083B2"/>
          </a:solidFill>
        </p:spPr>
        <p:txBody>
          <a:bodyPr wrap="square" rtlCol="0">
            <a:spAutoFit/>
          </a:bodyPr>
          <a:lstStyle/>
          <a:p>
            <a:pPr algn="l"/>
            <a:r>
              <a:rPr lang="en-US" sz="2400" b="1" dirty="0" err="1">
                <a:ln>
                  <a:solidFill>
                    <a:schemeClr val="tx1"/>
                  </a:solidFill>
                </a:ln>
                <a:solidFill>
                  <a:schemeClr val="bg1"/>
                </a:solidFill>
                <a:latin typeface="+mn-lt"/>
              </a:rPr>
              <a:t>SCICNet</a:t>
            </a:r>
            <a:endParaRPr lang="en-US" sz="2400" b="1" dirty="0">
              <a:ln>
                <a:solidFill>
                  <a:schemeClr val="tx1"/>
                </a:solidFill>
              </a:ln>
              <a:solidFill>
                <a:schemeClr val="bg1"/>
              </a:solidFill>
              <a:latin typeface="+mn-lt"/>
            </a:endParaRPr>
          </a:p>
        </p:txBody>
      </p:sp>
      <p:sp>
        <p:nvSpPr>
          <p:cNvPr id="4" name="TextBox 3">
            <a:extLst>
              <a:ext uri="{FF2B5EF4-FFF2-40B4-BE49-F238E27FC236}">
                <a16:creationId xmlns:a16="http://schemas.microsoft.com/office/drawing/2014/main" id="{4F3C9F4D-C4B3-A5FA-FD18-C81D01481951}"/>
              </a:ext>
            </a:extLst>
          </p:cNvPr>
          <p:cNvSpPr txBox="1"/>
          <p:nvPr/>
        </p:nvSpPr>
        <p:spPr>
          <a:xfrm>
            <a:off x="3154680" y="4808261"/>
            <a:ext cx="4541520" cy="515526"/>
          </a:xfrm>
          <a:prstGeom prst="rect">
            <a:avLst/>
          </a:prstGeom>
          <a:solidFill>
            <a:srgbClr val="6083B2"/>
          </a:solid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5FF41FA-0E33-FDBD-E429-E5F5CD00E4B6}"/>
              </a:ext>
            </a:extLst>
          </p:cNvPr>
          <p:cNvSpPr txBox="1"/>
          <p:nvPr/>
        </p:nvSpPr>
        <p:spPr>
          <a:xfrm>
            <a:off x="3777615" y="3996745"/>
            <a:ext cx="3821906" cy="1200329"/>
          </a:xfrm>
          <a:prstGeom prst="rect">
            <a:avLst/>
          </a:prstGeom>
          <a:solidFill>
            <a:srgbClr val="6083B2"/>
          </a:solidFill>
        </p:spPr>
        <p:txBody>
          <a:bodyPr wrap="square" rtlCol="0" anchor="ctr">
            <a:spAutoFit/>
          </a:bodyPr>
          <a:lstStyle/>
          <a:p>
            <a:pPr algn="l">
              <a:spcBef>
                <a:spcPts val="0"/>
              </a:spcBef>
            </a:pPr>
            <a:r>
              <a:rPr lang="en-US" sz="2400" dirty="0">
                <a:ln>
                  <a:solidFill>
                    <a:schemeClr val="tx1"/>
                  </a:solidFill>
                </a:ln>
                <a:solidFill>
                  <a:schemeClr val="bg1"/>
                </a:solidFill>
                <a:latin typeface="Arial Black" panose="020B0A04020102020204" pitchFamily="34" charset="0"/>
              </a:rPr>
              <a:t>Motorola APX8000</a:t>
            </a:r>
          </a:p>
          <a:p>
            <a:pPr algn="l">
              <a:spcBef>
                <a:spcPts val="0"/>
              </a:spcBef>
            </a:pPr>
            <a:r>
              <a:rPr lang="en-US" sz="2400" dirty="0">
                <a:ln>
                  <a:solidFill>
                    <a:schemeClr val="tx1"/>
                  </a:solidFill>
                </a:ln>
                <a:solidFill>
                  <a:schemeClr val="bg1"/>
                </a:solidFill>
                <a:latin typeface="Arial Black" panose="020B0A04020102020204" pitchFamily="34" charset="0"/>
              </a:rPr>
              <a:t>and APX6000</a:t>
            </a:r>
          </a:p>
          <a:p>
            <a:pPr algn="l">
              <a:spcBef>
                <a:spcPts val="0"/>
              </a:spcBef>
            </a:pPr>
            <a:r>
              <a:rPr lang="en-US" sz="2400" dirty="0">
                <a:ln>
                  <a:solidFill>
                    <a:schemeClr val="tx1"/>
                  </a:solidFill>
                </a:ln>
                <a:solidFill>
                  <a:schemeClr val="bg1"/>
                </a:solidFill>
                <a:latin typeface="Arial Black" panose="020B0A04020102020204" pitchFamily="34" charset="0"/>
              </a:rPr>
              <a:t>Portable Radio</a:t>
            </a:r>
          </a:p>
        </p:txBody>
      </p:sp>
      <p:pic>
        <p:nvPicPr>
          <p:cNvPr id="6" name="Picture 5">
            <a:extLst>
              <a:ext uri="{FF2B5EF4-FFF2-40B4-BE49-F238E27FC236}">
                <a16:creationId xmlns:a16="http://schemas.microsoft.com/office/drawing/2014/main" id="{0B8D73AA-2A07-3981-EAEC-8C10649F4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70" y="4271963"/>
            <a:ext cx="2503543" cy="1351913"/>
          </a:xfrm>
          <a:prstGeom prst="rect">
            <a:avLst/>
          </a:prstGeom>
        </p:spPr>
      </p:pic>
      <p:pic>
        <p:nvPicPr>
          <p:cNvPr id="8" name="Picture 7">
            <a:extLst>
              <a:ext uri="{FF2B5EF4-FFF2-40B4-BE49-F238E27FC236}">
                <a16:creationId xmlns:a16="http://schemas.microsoft.com/office/drawing/2014/main" id="{02DB9607-523B-6404-93E3-E6F99C9A466D}"/>
              </a:ext>
            </a:extLst>
          </p:cNvPr>
          <p:cNvPicPr>
            <a:picLocks noChangeAspect="1"/>
          </p:cNvPicPr>
          <p:nvPr/>
        </p:nvPicPr>
        <p:blipFill>
          <a:blip r:embed="rId6">
            <a:extLst>
              <a:ext uri="{28A0092B-C50C-407E-A947-70E740481C1C}">
                <a14:useLocalDpi xmlns:a14="http://schemas.microsoft.com/office/drawing/2010/main" val="0"/>
              </a:ext>
            </a:extLst>
          </a:blip>
          <a:srcRect l="32228" t="4493" r="29176"/>
          <a:stretch>
            <a:fillRect/>
          </a:stretch>
        </p:blipFill>
        <p:spPr>
          <a:xfrm>
            <a:off x="1775843" y="666103"/>
            <a:ext cx="2034157" cy="5033670"/>
          </a:xfrm>
          <a:prstGeom prst="rect">
            <a:avLst/>
          </a:prstGeom>
        </p:spPr>
      </p:pic>
      <p:pic>
        <p:nvPicPr>
          <p:cNvPr id="9" name="Picture 8">
            <a:extLst>
              <a:ext uri="{FF2B5EF4-FFF2-40B4-BE49-F238E27FC236}">
                <a16:creationId xmlns:a16="http://schemas.microsoft.com/office/drawing/2014/main" id="{CDF8CC0E-5F29-5704-497A-A1BDF097BB3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7369" t="3258" r="36919" b="7776"/>
          <a:stretch>
            <a:fillRect/>
          </a:stretch>
        </p:blipFill>
        <p:spPr>
          <a:xfrm>
            <a:off x="5344543" y="-179023"/>
            <a:ext cx="1189037" cy="4114159"/>
          </a:xfrm>
          <a:prstGeom prst="rect">
            <a:avLst/>
          </a:prstGeom>
        </p:spPr>
      </p:pic>
      <p:sp>
        <p:nvSpPr>
          <p:cNvPr id="10" name="TextBox 9">
            <a:extLst>
              <a:ext uri="{FF2B5EF4-FFF2-40B4-BE49-F238E27FC236}">
                <a16:creationId xmlns:a16="http://schemas.microsoft.com/office/drawing/2014/main" id="{4C2C1966-CE7C-9FF2-EA78-8C46DEBC8324}"/>
              </a:ext>
            </a:extLst>
          </p:cNvPr>
          <p:cNvSpPr txBox="1"/>
          <p:nvPr/>
        </p:nvSpPr>
        <p:spPr>
          <a:xfrm>
            <a:off x="5708705" y="2511747"/>
            <a:ext cx="463706" cy="492443"/>
          </a:xfrm>
          <a:prstGeom prst="rect">
            <a:avLst/>
          </a:prstGeom>
          <a:solidFill>
            <a:srgbClr val="EAEAEA"/>
          </a:solidFill>
        </p:spPr>
        <p:txBody>
          <a:bodyPr wrap="square" rtlCol="0">
            <a:spAutoFit/>
          </a:bodyPr>
          <a:lstStyle/>
          <a:p>
            <a:pPr algn="l">
              <a:spcBef>
                <a:spcPts val="0"/>
              </a:spcBef>
            </a:pPr>
            <a:endParaRPr lang="en-US" sz="400" dirty="0"/>
          </a:p>
          <a:p>
            <a:pPr algn="l">
              <a:spcBef>
                <a:spcPts val="0"/>
              </a:spcBef>
            </a:pPr>
            <a:r>
              <a:rPr lang="en-US" sz="400" dirty="0"/>
              <a:t>Cumberland</a:t>
            </a:r>
            <a:endParaRPr lang="en-US" sz="900" dirty="0"/>
          </a:p>
          <a:p>
            <a:r>
              <a:rPr lang="en-US" sz="700" dirty="0"/>
              <a:t> </a:t>
            </a:r>
            <a:r>
              <a:rPr lang="en-US" sz="500" dirty="0"/>
              <a:t>County</a:t>
            </a:r>
          </a:p>
          <a:p>
            <a:endParaRPr lang="en-US" sz="500" dirty="0"/>
          </a:p>
        </p:txBody>
      </p:sp>
      <p:sp>
        <p:nvSpPr>
          <p:cNvPr id="11" name="TextBox 10">
            <a:extLst>
              <a:ext uri="{FF2B5EF4-FFF2-40B4-BE49-F238E27FC236}">
                <a16:creationId xmlns:a16="http://schemas.microsoft.com/office/drawing/2014/main" id="{62FA3EA5-5598-B745-C258-612606189DEA}"/>
              </a:ext>
            </a:extLst>
          </p:cNvPr>
          <p:cNvSpPr txBox="1"/>
          <p:nvPr/>
        </p:nvSpPr>
        <p:spPr>
          <a:xfrm>
            <a:off x="2477742" y="3780298"/>
            <a:ext cx="476250" cy="492443"/>
          </a:xfrm>
          <a:prstGeom prst="rect">
            <a:avLst/>
          </a:prstGeom>
          <a:solidFill>
            <a:srgbClr val="EAEAEA"/>
          </a:solidFill>
        </p:spPr>
        <p:txBody>
          <a:bodyPr wrap="square" rtlCol="0">
            <a:spAutoFit/>
          </a:bodyPr>
          <a:lstStyle/>
          <a:p>
            <a:pPr algn="l">
              <a:spcBef>
                <a:spcPts val="0"/>
              </a:spcBef>
            </a:pPr>
            <a:endParaRPr lang="en-US" sz="400" dirty="0"/>
          </a:p>
          <a:p>
            <a:pPr algn="l">
              <a:spcBef>
                <a:spcPts val="0"/>
              </a:spcBef>
            </a:pPr>
            <a:r>
              <a:rPr lang="en-US" sz="400" dirty="0"/>
              <a:t>Cumberland</a:t>
            </a:r>
            <a:endParaRPr lang="en-US" sz="900" dirty="0"/>
          </a:p>
          <a:p>
            <a:r>
              <a:rPr lang="en-US" sz="700" dirty="0"/>
              <a:t> </a:t>
            </a:r>
            <a:r>
              <a:rPr lang="en-US" sz="500" dirty="0"/>
              <a:t>County</a:t>
            </a:r>
          </a:p>
          <a:p>
            <a:endParaRPr lang="en-US" sz="500" dirty="0"/>
          </a:p>
        </p:txBody>
      </p:sp>
      <p:sp>
        <p:nvSpPr>
          <p:cNvPr id="2" name="TextBox 1">
            <a:extLst>
              <a:ext uri="{FF2B5EF4-FFF2-40B4-BE49-F238E27FC236}">
                <a16:creationId xmlns:a16="http://schemas.microsoft.com/office/drawing/2014/main" id="{67E0BBE6-C2E6-18DD-352D-09BE03E7978F}"/>
              </a:ext>
            </a:extLst>
          </p:cNvPr>
          <p:cNvSpPr txBox="1"/>
          <p:nvPr/>
        </p:nvSpPr>
        <p:spPr>
          <a:xfrm>
            <a:off x="2953992" y="5877922"/>
            <a:ext cx="483872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a:extLst>
              <a:ext uri="{FF2B5EF4-FFF2-40B4-BE49-F238E27FC236}">
                <a16:creationId xmlns:a16="http://schemas.microsoft.com/office/drawing/2014/main" id="{21BF5C52-0A73-645C-2940-BE7E62307AD7}"/>
              </a:ext>
            </a:extLst>
          </p:cNvPr>
          <p:cNvSpPr>
            <a:spLocks noChangeArrowheads="1"/>
          </p:cNvSpPr>
          <p:nvPr/>
        </p:nvSpPr>
        <p:spPr bwMode="auto">
          <a:xfrm>
            <a:off x="-15500" y="717940"/>
            <a:ext cx="8129588" cy="2628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pic>
        <p:nvPicPr>
          <p:cNvPr id="11" name="Picture 10">
            <a:extLst>
              <a:ext uri="{FF2B5EF4-FFF2-40B4-BE49-F238E27FC236}">
                <a16:creationId xmlns:a16="http://schemas.microsoft.com/office/drawing/2014/main" id="{D95A742C-BA60-C4DB-028A-EF4F5FD67C30}"/>
              </a:ext>
            </a:extLst>
          </p:cNvPr>
          <p:cNvPicPr>
            <a:picLocks noChangeAspect="1"/>
          </p:cNvPicPr>
          <p:nvPr/>
        </p:nvPicPr>
        <p:blipFill>
          <a:blip r:embed="rId4">
            <a:extLst>
              <a:ext uri="{28A0092B-C50C-407E-A947-70E740481C1C}">
                <a14:useLocalDpi xmlns:a14="http://schemas.microsoft.com/office/drawing/2010/main" val="0"/>
              </a:ext>
            </a:extLst>
          </a:blip>
          <a:srcRect l="36517" t="42866" r="39310" b="4375"/>
          <a:stretch>
            <a:fillRect/>
          </a:stretch>
        </p:blipFill>
        <p:spPr>
          <a:xfrm>
            <a:off x="906936" y="644067"/>
            <a:ext cx="2115712" cy="4617742"/>
          </a:xfrm>
          <a:prstGeom prst="rect">
            <a:avLst/>
          </a:prstGeom>
        </p:spPr>
      </p:pic>
      <p:sp>
        <p:nvSpPr>
          <p:cNvPr id="2055" name="Rectangle 15">
            <a:extLst>
              <a:ext uri="{FF2B5EF4-FFF2-40B4-BE49-F238E27FC236}">
                <a16:creationId xmlns:a16="http://schemas.microsoft.com/office/drawing/2014/main" id="{EECA819E-0126-FE83-DBAC-CAA44987C927}"/>
              </a:ext>
            </a:extLst>
          </p:cNvPr>
          <p:cNvSpPr>
            <a:spLocks noGrp="1" noChangeAspect="1" noChangeArrowheads="1"/>
          </p:cNvSpPr>
          <p:nvPr>
            <p:ph type="title"/>
          </p:nvPr>
        </p:nvSpPr>
        <p:spPr>
          <a:effectLst/>
        </p:spPr>
        <p:txBody>
          <a:bodyPr/>
          <a:lstStyle/>
          <a:p>
            <a:pPr algn="ctr">
              <a:spcAft>
                <a:spcPct val="25000"/>
              </a:spcAft>
            </a:pPr>
            <a:r>
              <a:rPr lang="en-US" altLang="en-US" dirty="0"/>
              <a:t>Radio Overview</a:t>
            </a:r>
          </a:p>
        </p:txBody>
      </p:sp>
      <p:sp>
        <p:nvSpPr>
          <p:cNvPr id="486475" name="Line 75">
            <a:extLst>
              <a:ext uri="{FF2B5EF4-FFF2-40B4-BE49-F238E27FC236}">
                <a16:creationId xmlns:a16="http://schemas.microsoft.com/office/drawing/2014/main" id="{B1903D7C-FBC9-CD12-10F9-E353A6B29003}"/>
              </a:ext>
            </a:extLst>
          </p:cNvPr>
          <p:cNvSpPr>
            <a:spLocks noChangeShapeType="1"/>
          </p:cNvSpPr>
          <p:nvPr/>
        </p:nvSpPr>
        <p:spPr bwMode="auto">
          <a:xfrm rot="-5400000" flipH="1">
            <a:off x="2228420" y="1871833"/>
            <a:ext cx="1008429" cy="93002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1" name="Oval 76">
            <a:extLst>
              <a:ext uri="{FF2B5EF4-FFF2-40B4-BE49-F238E27FC236}">
                <a16:creationId xmlns:a16="http://schemas.microsoft.com/office/drawing/2014/main" id="{87AA80FE-C812-0D1B-8F21-C9ABAF07FA06}"/>
              </a:ext>
            </a:extLst>
          </p:cNvPr>
          <p:cNvSpPr>
            <a:spLocks noChangeArrowheads="1"/>
          </p:cNvSpPr>
          <p:nvPr/>
        </p:nvSpPr>
        <p:spPr bwMode="auto">
          <a:xfrm>
            <a:off x="1800314" y="1335979"/>
            <a:ext cx="505863" cy="511474"/>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486480" name="Line 80">
            <a:extLst>
              <a:ext uri="{FF2B5EF4-FFF2-40B4-BE49-F238E27FC236}">
                <a16:creationId xmlns:a16="http://schemas.microsoft.com/office/drawing/2014/main" id="{DAA254A1-68FB-FD2F-1391-3968B940DB02}"/>
              </a:ext>
            </a:extLst>
          </p:cNvPr>
          <p:cNvSpPr>
            <a:spLocks noChangeShapeType="1"/>
          </p:cNvSpPr>
          <p:nvPr/>
        </p:nvSpPr>
        <p:spPr bwMode="auto">
          <a:xfrm rot="-5400000">
            <a:off x="901736" y="1729289"/>
            <a:ext cx="662279" cy="130940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7" name="Oval 82">
            <a:extLst>
              <a:ext uri="{FF2B5EF4-FFF2-40B4-BE49-F238E27FC236}">
                <a16:creationId xmlns:a16="http://schemas.microsoft.com/office/drawing/2014/main" id="{89BFB920-F6E0-2A30-5B86-73635498D379}"/>
              </a:ext>
            </a:extLst>
          </p:cNvPr>
          <p:cNvSpPr>
            <a:spLocks noChangeArrowheads="1"/>
          </p:cNvSpPr>
          <p:nvPr/>
        </p:nvSpPr>
        <p:spPr bwMode="auto">
          <a:xfrm>
            <a:off x="2434945" y="1396507"/>
            <a:ext cx="625220" cy="55082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83" name="Line 83">
            <a:extLst>
              <a:ext uri="{FF2B5EF4-FFF2-40B4-BE49-F238E27FC236}">
                <a16:creationId xmlns:a16="http://schemas.microsoft.com/office/drawing/2014/main" id="{AB3FE98C-3AA6-2889-982A-3563165E3244}"/>
              </a:ext>
            </a:extLst>
          </p:cNvPr>
          <p:cNvSpPr>
            <a:spLocks noChangeShapeType="1"/>
          </p:cNvSpPr>
          <p:nvPr/>
        </p:nvSpPr>
        <p:spPr bwMode="auto">
          <a:xfrm rot="-5400000" flipV="1">
            <a:off x="2149192" y="1142496"/>
            <a:ext cx="404820" cy="34761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3" name="Oval 88">
            <a:extLst>
              <a:ext uri="{FF2B5EF4-FFF2-40B4-BE49-F238E27FC236}">
                <a16:creationId xmlns:a16="http://schemas.microsoft.com/office/drawing/2014/main" id="{F02C7C49-208C-6676-5DCF-DE0BECA8BEE6}"/>
              </a:ext>
            </a:extLst>
          </p:cNvPr>
          <p:cNvSpPr>
            <a:spLocks noChangeArrowheads="1"/>
          </p:cNvSpPr>
          <p:nvPr/>
        </p:nvSpPr>
        <p:spPr bwMode="auto">
          <a:xfrm>
            <a:off x="1898271" y="3522845"/>
            <a:ext cx="392650" cy="388238"/>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89" name="Line 89">
            <a:extLst>
              <a:ext uri="{FF2B5EF4-FFF2-40B4-BE49-F238E27FC236}">
                <a16:creationId xmlns:a16="http://schemas.microsoft.com/office/drawing/2014/main" id="{EA9B3807-D9E8-7AE8-8546-C1FFF64F4635}"/>
              </a:ext>
            </a:extLst>
          </p:cNvPr>
          <p:cNvSpPr>
            <a:spLocks noChangeShapeType="1"/>
          </p:cNvSpPr>
          <p:nvPr/>
        </p:nvSpPr>
        <p:spPr bwMode="auto">
          <a:xfrm rot="-5400000" flipV="1">
            <a:off x="5415686" y="1892215"/>
            <a:ext cx="425449" cy="1693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7" name="Rectangle 92">
            <a:extLst>
              <a:ext uri="{FF2B5EF4-FFF2-40B4-BE49-F238E27FC236}">
                <a16:creationId xmlns:a16="http://schemas.microsoft.com/office/drawing/2014/main" id="{C2E0A0FC-2AB3-4571-B640-70C0720CDD2C}"/>
              </a:ext>
            </a:extLst>
          </p:cNvPr>
          <p:cNvSpPr>
            <a:spLocks noChangeArrowheads="1"/>
          </p:cNvSpPr>
          <p:nvPr/>
        </p:nvSpPr>
        <p:spPr bwMode="auto">
          <a:xfrm>
            <a:off x="1734024" y="3294140"/>
            <a:ext cx="726134" cy="206951"/>
          </a:xfrm>
          <a:prstGeom prst="rect">
            <a:avLst/>
          </a:prstGeom>
          <a:noFill/>
          <a:ln w="25400">
            <a:solidFill>
              <a:srgbClr val="FFCC66"/>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93" name="Line 93">
            <a:extLst>
              <a:ext uri="{FF2B5EF4-FFF2-40B4-BE49-F238E27FC236}">
                <a16:creationId xmlns:a16="http://schemas.microsoft.com/office/drawing/2014/main" id="{BF422304-4349-0F75-214C-4B8B838D257F}"/>
              </a:ext>
            </a:extLst>
          </p:cNvPr>
          <p:cNvSpPr>
            <a:spLocks noChangeShapeType="1"/>
          </p:cNvSpPr>
          <p:nvPr/>
        </p:nvSpPr>
        <p:spPr bwMode="auto">
          <a:xfrm rot="-5400000">
            <a:off x="4105440" y="2600696"/>
            <a:ext cx="384026" cy="19742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9" name="Text Box 94">
            <a:extLst>
              <a:ext uri="{FF2B5EF4-FFF2-40B4-BE49-F238E27FC236}">
                <a16:creationId xmlns:a16="http://schemas.microsoft.com/office/drawing/2014/main" id="{303812BB-CBF7-8E94-BB02-24771808F3B6}"/>
              </a:ext>
            </a:extLst>
          </p:cNvPr>
          <p:cNvSpPr txBox="1">
            <a:spLocks noChangeArrowheads="1"/>
          </p:cNvSpPr>
          <p:nvPr/>
        </p:nvSpPr>
        <p:spPr bwMode="auto">
          <a:xfrm>
            <a:off x="3072579" y="3378881"/>
            <a:ext cx="868363"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a:solidFill>
                  <a:schemeClr val="tx1"/>
                </a:solidFill>
              </a:rPr>
              <a:t>Soft Menu</a:t>
            </a:r>
          </a:p>
          <a:p>
            <a:pPr eaLnBrk="1" hangingPunct="1">
              <a:spcBef>
                <a:spcPct val="0"/>
              </a:spcBef>
            </a:pPr>
            <a:r>
              <a:rPr lang="en-US" altLang="en-US" b="1">
                <a:solidFill>
                  <a:schemeClr val="tx1"/>
                </a:solidFill>
              </a:rPr>
              <a:t>Keys</a:t>
            </a:r>
          </a:p>
        </p:txBody>
      </p:sp>
      <p:sp>
        <p:nvSpPr>
          <p:cNvPr id="486502" name="Line 102">
            <a:extLst>
              <a:ext uri="{FF2B5EF4-FFF2-40B4-BE49-F238E27FC236}">
                <a16:creationId xmlns:a16="http://schemas.microsoft.com/office/drawing/2014/main" id="{BC66CA44-B44F-E893-36EC-E4744AE1329D}"/>
              </a:ext>
            </a:extLst>
          </p:cNvPr>
          <p:cNvSpPr>
            <a:spLocks noChangeShapeType="1"/>
          </p:cNvSpPr>
          <p:nvPr/>
        </p:nvSpPr>
        <p:spPr bwMode="auto">
          <a:xfrm rot="-5400000" flipV="1">
            <a:off x="2745085" y="3156762"/>
            <a:ext cx="115552" cy="55978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9" name="Line 102">
            <a:extLst>
              <a:ext uri="{FF2B5EF4-FFF2-40B4-BE49-F238E27FC236}">
                <a16:creationId xmlns:a16="http://schemas.microsoft.com/office/drawing/2014/main" id="{3DD217C7-232C-14BD-CF92-C11D9C457FCC}"/>
              </a:ext>
            </a:extLst>
          </p:cNvPr>
          <p:cNvSpPr>
            <a:spLocks noChangeShapeType="1"/>
          </p:cNvSpPr>
          <p:nvPr/>
        </p:nvSpPr>
        <p:spPr bwMode="auto">
          <a:xfrm rot="-5400000">
            <a:off x="582106" y="3895591"/>
            <a:ext cx="1129409" cy="97346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6" name="Oval 77">
            <a:extLst>
              <a:ext uri="{FF2B5EF4-FFF2-40B4-BE49-F238E27FC236}">
                <a16:creationId xmlns:a16="http://schemas.microsoft.com/office/drawing/2014/main" id="{A6E483DA-F2F1-9EF7-9939-A038AEAB9524}"/>
              </a:ext>
            </a:extLst>
          </p:cNvPr>
          <p:cNvSpPr>
            <a:spLocks noChangeArrowheads="1"/>
          </p:cNvSpPr>
          <p:nvPr/>
        </p:nvSpPr>
        <p:spPr bwMode="auto">
          <a:xfrm>
            <a:off x="1569507" y="3535923"/>
            <a:ext cx="349762" cy="352770"/>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10" name="TextBox 9">
            <a:extLst>
              <a:ext uri="{FF2B5EF4-FFF2-40B4-BE49-F238E27FC236}">
                <a16:creationId xmlns:a16="http://schemas.microsoft.com/office/drawing/2014/main" id="{5441E5C4-BA87-DFB6-1965-4E56D4657ED3}"/>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12" name="Line 102">
            <a:extLst>
              <a:ext uri="{FF2B5EF4-FFF2-40B4-BE49-F238E27FC236}">
                <a16:creationId xmlns:a16="http://schemas.microsoft.com/office/drawing/2014/main" id="{D44F32DB-63BA-7154-3F19-A36B84FCA37A}"/>
              </a:ext>
            </a:extLst>
          </p:cNvPr>
          <p:cNvSpPr>
            <a:spLocks noChangeShapeType="1"/>
          </p:cNvSpPr>
          <p:nvPr/>
        </p:nvSpPr>
        <p:spPr bwMode="auto">
          <a:xfrm rot="-5400000" flipV="1">
            <a:off x="1403464" y="4570678"/>
            <a:ext cx="1373115" cy="9146"/>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17" name="Picture 16">
            <a:extLst>
              <a:ext uri="{FF2B5EF4-FFF2-40B4-BE49-F238E27FC236}">
                <a16:creationId xmlns:a16="http://schemas.microsoft.com/office/drawing/2014/main" id="{0C0FFA26-7F89-1992-85E6-03276F7CB8DA}"/>
              </a:ext>
            </a:extLst>
          </p:cNvPr>
          <p:cNvPicPr>
            <a:picLocks noChangeAspect="1"/>
          </p:cNvPicPr>
          <p:nvPr/>
        </p:nvPicPr>
        <p:blipFill>
          <a:blip r:embed="rId5">
            <a:extLst>
              <a:ext uri="{28A0092B-C50C-407E-A947-70E740481C1C}">
                <a14:useLocalDpi xmlns:a14="http://schemas.microsoft.com/office/drawing/2010/main" val="0"/>
              </a:ext>
            </a:extLst>
          </a:blip>
          <a:srcRect t="26999" b="23430"/>
          <a:stretch>
            <a:fillRect/>
          </a:stretch>
        </p:blipFill>
        <p:spPr>
          <a:xfrm>
            <a:off x="2949718" y="1185065"/>
            <a:ext cx="3185265" cy="1578981"/>
          </a:xfrm>
          <a:prstGeom prst="rect">
            <a:avLst/>
          </a:prstGeom>
        </p:spPr>
      </p:pic>
      <p:sp>
        <p:nvSpPr>
          <p:cNvPr id="20" name="Oval 82">
            <a:extLst>
              <a:ext uri="{FF2B5EF4-FFF2-40B4-BE49-F238E27FC236}">
                <a16:creationId xmlns:a16="http://schemas.microsoft.com/office/drawing/2014/main" id="{6EDF143E-37B7-AF8C-7604-5ACFB142B315}"/>
              </a:ext>
            </a:extLst>
          </p:cNvPr>
          <p:cNvSpPr>
            <a:spLocks noChangeArrowheads="1"/>
          </p:cNvSpPr>
          <p:nvPr/>
        </p:nvSpPr>
        <p:spPr bwMode="auto">
          <a:xfrm>
            <a:off x="4988382" y="1480790"/>
            <a:ext cx="737465" cy="74604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1" name="Line 83">
            <a:extLst>
              <a:ext uri="{FF2B5EF4-FFF2-40B4-BE49-F238E27FC236}">
                <a16:creationId xmlns:a16="http://schemas.microsoft.com/office/drawing/2014/main" id="{E73CA21D-4144-25D4-9145-61B120E064A2}"/>
              </a:ext>
            </a:extLst>
          </p:cNvPr>
          <p:cNvSpPr>
            <a:spLocks noChangeShapeType="1"/>
          </p:cNvSpPr>
          <p:nvPr/>
        </p:nvSpPr>
        <p:spPr bwMode="auto">
          <a:xfrm rot="-5400000" flipV="1">
            <a:off x="3468698" y="262770"/>
            <a:ext cx="755792" cy="235096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2" name="Oval 77">
            <a:extLst>
              <a:ext uri="{FF2B5EF4-FFF2-40B4-BE49-F238E27FC236}">
                <a16:creationId xmlns:a16="http://schemas.microsoft.com/office/drawing/2014/main" id="{13F36EE1-4F66-E5D8-96B3-E8776CC571FC}"/>
              </a:ext>
            </a:extLst>
          </p:cNvPr>
          <p:cNvSpPr>
            <a:spLocks noChangeArrowheads="1"/>
          </p:cNvSpPr>
          <p:nvPr/>
        </p:nvSpPr>
        <p:spPr bwMode="auto">
          <a:xfrm>
            <a:off x="4159921" y="1820487"/>
            <a:ext cx="678114" cy="68690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2" name="Oval 77">
            <a:extLst>
              <a:ext uri="{FF2B5EF4-FFF2-40B4-BE49-F238E27FC236}">
                <a16:creationId xmlns:a16="http://schemas.microsoft.com/office/drawing/2014/main" id="{2A9A0A9F-09E6-562C-46E8-88767A63F071}"/>
              </a:ext>
            </a:extLst>
          </p:cNvPr>
          <p:cNvSpPr>
            <a:spLocks noChangeArrowheads="1"/>
          </p:cNvSpPr>
          <p:nvPr/>
        </p:nvSpPr>
        <p:spPr bwMode="auto">
          <a:xfrm>
            <a:off x="1866409" y="1775092"/>
            <a:ext cx="349762" cy="352770"/>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3" name="Text Box 79">
            <a:extLst>
              <a:ext uri="{FF2B5EF4-FFF2-40B4-BE49-F238E27FC236}">
                <a16:creationId xmlns:a16="http://schemas.microsoft.com/office/drawing/2014/main" id="{B2E8B306-5755-42BF-35A9-AA62F231B317}"/>
              </a:ext>
            </a:extLst>
          </p:cNvPr>
          <p:cNvSpPr txBox="1">
            <a:spLocks noChangeArrowheads="1"/>
          </p:cNvSpPr>
          <p:nvPr/>
        </p:nvSpPr>
        <p:spPr bwMode="auto">
          <a:xfrm>
            <a:off x="23321" y="2682064"/>
            <a:ext cx="922047" cy="54476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2-Position</a:t>
            </a:r>
          </a:p>
          <a:p>
            <a:pPr eaLnBrk="1" hangingPunct="1">
              <a:spcBef>
                <a:spcPct val="0"/>
              </a:spcBef>
            </a:pPr>
            <a:r>
              <a:rPr lang="en-US" altLang="en-US" b="1" dirty="0">
                <a:solidFill>
                  <a:schemeClr val="tx1"/>
                </a:solidFill>
              </a:rPr>
              <a:t>Concentric</a:t>
            </a:r>
          </a:p>
          <a:p>
            <a:pPr eaLnBrk="1" hangingPunct="1">
              <a:spcBef>
                <a:spcPct val="0"/>
              </a:spcBef>
            </a:pPr>
            <a:r>
              <a:rPr lang="en-US" altLang="en-US" b="1" dirty="0">
                <a:solidFill>
                  <a:schemeClr val="tx1"/>
                </a:solidFill>
              </a:rPr>
              <a:t>Switch</a:t>
            </a:r>
          </a:p>
        </p:txBody>
      </p:sp>
      <p:sp>
        <p:nvSpPr>
          <p:cNvPr id="2086" name="Text Box 91">
            <a:extLst>
              <a:ext uri="{FF2B5EF4-FFF2-40B4-BE49-F238E27FC236}">
                <a16:creationId xmlns:a16="http://schemas.microsoft.com/office/drawing/2014/main" id="{D30A98C6-F2F0-C07B-4966-83644B08030E}"/>
              </a:ext>
            </a:extLst>
          </p:cNvPr>
          <p:cNvSpPr txBox="1">
            <a:spLocks noChangeArrowheads="1"/>
          </p:cNvSpPr>
          <p:nvPr/>
        </p:nvSpPr>
        <p:spPr bwMode="auto">
          <a:xfrm>
            <a:off x="3123636" y="2827734"/>
            <a:ext cx="1149674"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Channel/Mode</a:t>
            </a:r>
          </a:p>
          <a:p>
            <a:pPr eaLnBrk="1" hangingPunct="1">
              <a:spcBef>
                <a:spcPct val="0"/>
              </a:spcBef>
            </a:pPr>
            <a:r>
              <a:rPr lang="en-US" altLang="en-US" b="1" dirty="0">
                <a:solidFill>
                  <a:schemeClr val="tx1"/>
                </a:solidFill>
              </a:rPr>
              <a:t> Select Knob</a:t>
            </a:r>
          </a:p>
        </p:txBody>
      </p:sp>
      <p:sp>
        <p:nvSpPr>
          <p:cNvPr id="2091" name="Text Box 96">
            <a:extLst>
              <a:ext uri="{FF2B5EF4-FFF2-40B4-BE49-F238E27FC236}">
                <a16:creationId xmlns:a16="http://schemas.microsoft.com/office/drawing/2014/main" id="{E0C29541-C7BC-3385-928C-C677BCF3ACDE}"/>
              </a:ext>
            </a:extLst>
          </p:cNvPr>
          <p:cNvSpPr txBox="1">
            <a:spLocks noChangeArrowheads="1"/>
          </p:cNvSpPr>
          <p:nvPr/>
        </p:nvSpPr>
        <p:spPr bwMode="auto">
          <a:xfrm>
            <a:off x="1205386" y="750277"/>
            <a:ext cx="1427766"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Power On/Off</a:t>
            </a:r>
          </a:p>
          <a:p>
            <a:pPr eaLnBrk="1" hangingPunct="1">
              <a:spcBef>
                <a:spcPct val="0"/>
              </a:spcBef>
            </a:pPr>
            <a:r>
              <a:rPr lang="en-US" altLang="en-US" b="1" dirty="0">
                <a:solidFill>
                  <a:schemeClr val="tx1"/>
                </a:solidFill>
              </a:rPr>
              <a:t>Volume Control</a:t>
            </a:r>
          </a:p>
        </p:txBody>
      </p:sp>
      <p:sp>
        <p:nvSpPr>
          <p:cNvPr id="2074" name="Text Box 79">
            <a:extLst>
              <a:ext uri="{FF2B5EF4-FFF2-40B4-BE49-F238E27FC236}">
                <a16:creationId xmlns:a16="http://schemas.microsoft.com/office/drawing/2014/main" id="{D690969D-1D4B-E4D0-377D-278A3F562BAB}"/>
              </a:ext>
            </a:extLst>
          </p:cNvPr>
          <p:cNvSpPr txBox="1">
            <a:spLocks noChangeArrowheads="1"/>
          </p:cNvSpPr>
          <p:nvPr/>
        </p:nvSpPr>
        <p:spPr bwMode="auto">
          <a:xfrm>
            <a:off x="222570" y="4936208"/>
            <a:ext cx="644525"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Home</a:t>
            </a:r>
          </a:p>
          <a:p>
            <a:pPr eaLnBrk="1" hangingPunct="1">
              <a:spcBef>
                <a:spcPct val="0"/>
              </a:spcBef>
            </a:pPr>
            <a:r>
              <a:rPr lang="en-US" altLang="en-US" b="1" dirty="0">
                <a:solidFill>
                  <a:schemeClr val="tx1"/>
                </a:solidFill>
              </a:rPr>
              <a:t>Button</a:t>
            </a:r>
          </a:p>
        </p:txBody>
      </p:sp>
      <p:sp>
        <p:nvSpPr>
          <p:cNvPr id="2093" name="Text Box 97">
            <a:extLst>
              <a:ext uri="{FF2B5EF4-FFF2-40B4-BE49-F238E27FC236}">
                <a16:creationId xmlns:a16="http://schemas.microsoft.com/office/drawing/2014/main" id="{4B4F7590-E758-0C67-EE27-AD8B382DD0FE}"/>
              </a:ext>
            </a:extLst>
          </p:cNvPr>
          <p:cNvSpPr txBox="1">
            <a:spLocks noChangeArrowheads="1"/>
          </p:cNvSpPr>
          <p:nvPr/>
        </p:nvSpPr>
        <p:spPr bwMode="auto">
          <a:xfrm>
            <a:off x="1138147" y="5273103"/>
            <a:ext cx="1359668"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4-Way Navigation</a:t>
            </a:r>
          </a:p>
          <a:p>
            <a:pPr eaLnBrk="1" hangingPunct="1">
              <a:spcBef>
                <a:spcPct val="0"/>
              </a:spcBef>
            </a:pPr>
            <a:r>
              <a:rPr lang="en-US" altLang="en-US" b="1" dirty="0">
                <a:solidFill>
                  <a:schemeClr val="tx1"/>
                </a:solidFill>
              </a:rPr>
              <a:t>Buttons</a:t>
            </a:r>
          </a:p>
        </p:txBody>
      </p:sp>
      <p:pic>
        <p:nvPicPr>
          <p:cNvPr id="19" name="Picture 18">
            <a:extLst>
              <a:ext uri="{FF2B5EF4-FFF2-40B4-BE49-F238E27FC236}">
                <a16:creationId xmlns:a16="http://schemas.microsoft.com/office/drawing/2014/main" id="{A294A9A1-975D-5659-DEB7-D07BE1CDA776}"/>
              </a:ext>
            </a:extLst>
          </p:cNvPr>
          <p:cNvPicPr>
            <a:picLocks noChangeAspect="1"/>
          </p:cNvPicPr>
          <p:nvPr/>
        </p:nvPicPr>
        <p:blipFill>
          <a:blip r:embed="rId6">
            <a:extLst>
              <a:ext uri="{28A0092B-C50C-407E-A947-70E740481C1C}">
                <a14:useLocalDpi xmlns:a14="http://schemas.microsoft.com/office/drawing/2010/main" val="0"/>
              </a:ext>
            </a:extLst>
          </a:blip>
          <a:srcRect l="41838" t="61760" r="43924" b="6027"/>
          <a:stretch>
            <a:fillRect/>
          </a:stretch>
        </p:blipFill>
        <p:spPr>
          <a:xfrm>
            <a:off x="6529850" y="2518700"/>
            <a:ext cx="1434515" cy="3245649"/>
          </a:xfrm>
          <a:prstGeom prst="rect">
            <a:avLst/>
          </a:prstGeom>
        </p:spPr>
      </p:pic>
      <p:sp>
        <p:nvSpPr>
          <p:cNvPr id="2081" name="Oval 86">
            <a:extLst>
              <a:ext uri="{FF2B5EF4-FFF2-40B4-BE49-F238E27FC236}">
                <a16:creationId xmlns:a16="http://schemas.microsoft.com/office/drawing/2014/main" id="{3B616EAF-6F2E-539A-A3B0-41D1D73E9EF9}"/>
              </a:ext>
            </a:extLst>
          </p:cNvPr>
          <p:cNvSpPr>
            <a:spLocks noChangeArrowheads="1"/>
          </p:cNvSpPr>
          <p:nvPr/>
        </p:nvSpPr>
        <p:spPr bwMode="auto">
          <a:xfrm>
            <a:off x="3878212" y="1945329"/>
            <a:ext cx="360936" cy="37298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85" name="Line 85">
            <a:extLst>
              <a:ext uri="{FF2B5EF4-FFF2-40B4-BE49-F238E27FC236}">
                <a16:creationId xmlns:a16="http://schemas.microsoft.com/office/drawing/2014/main" id="{8C2B27FB-14DA-E5BD-47C8-DF2E66680913}"/>
              </a:ext>
            </a:extLst>
          </p:cNvPr>
          <p:cNvSpPr>
            <a:spLocks noChangeShapeType="1"/>
          </p:cNvSpPr>
          <p:nvPr/>
        </p:nvSpPr>
        <p:spPr bwMode="auto">
          <a:xfrm rot="-5400000">
            <a:off x="3697676" y="1267191"/>
            <a:ext cx="1032269" cy="318282"/>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2" name="Text Box 87">
            <a:extLst>
              <a:ext uri="{FF2B5EF4-FFF2-40B4-BE49-F238E27FC236}">
                <a16:creationId xmlns:a16="http://schemas.microsoft.com/office/drawing/2014/main" id="{6816CB9F-1CC1-1267-69F2-40A5DEF11C13}"/>
              </a:ext>
            </a:extLst>
          </p:cNvPr>
          <p:cNvSpPr txBox="1">
            <a:spLocks noChangeArrowheads="1"/>
          </p:cNvSpPr>
          <p:nvPr/>
        </p:nvSpPr>
        <p:spPr bwMode="auto">
          <a:xfrm>
            <a:off x="4159921" y="697317"/>
            <a:ext cx="947737"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Emergency</a:t>
            </a:r>
          </a:p>
          <a:p>
            <a:pPr eaLnBrk="1" hangingPunct="1">
              <a:spcBef>
                <a:spcPct val="0"/>
              </a:spcBef>
            </a:pPr>
            <a:r>
              <a:rPr lang="en-US" altLang="en-US" b="1" dirty="0">
                <a:solidFill>
                  <a:schemeClr val="tx1"/>
                </a:solidFill>
              </a:rPr>
              <a:t>Button</a:t>
            </a:r>
          </a:p>
        </p:txBody>
      </p:sp>
      <p:sp>
        <p:nvSpPr>
          <p:cNvPr id="2090" name="Oval 95">
            <a:extLst>
              <a:ext uri="{FF2B5EF4-FFF2-40B4-BE49-F238E27FC236}">
                <a16:creationId xmlns:a16="http://schemas.microsoft.com/office/drawing/2014/main" id="{FE21F87A-EE94-FA3F-6B1E-F74DB3A36B1D}"/>
              </a:ext>
            </a:extLst>
          </p:cNvPr>
          <p:cNvSpPr>
            <a:spLocks noChangeArrowheads="1"/>
          </p:cNvSpPr>
          <p:nvPr/>
        </p:nvSpPr>
        <p:spPr bwMode="auto">
          <a:xfrm>
            <a:off x="4674770" y="1974554"/>
            <a:ext cx="564037" cy="55346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5" name="Text Box 79">
            <a:extLst>
              <a:ext uri="{FF2B5EF4-FFF2-40B4-BE49-F238E27FC236}">
                <a16:creationId xmlns:a16="http://schemas.microsoft.com/office/drawing/2014/main" id="{1A423E43-6448-1AE0-379A-CCD118416C0D}"/>
              </a:ext>
            </a:extLst>
          </p:cNvPr>
          <p:cNvSpPr txBox="1">
            <a:spLocks noChangeArrowheads="1"/>
          </p:cNvSpPr>
          <p:nvPr/>
        </p:nvSpPr>
        <p:spPr bwMode="auto">
          <a:xfrm>
            <a:off x="4714899" y="3103996"/>
            <a:ext cx="865943"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3-Position</a:t>
            </a:r>
          </a:p>
          <a:p>
            <a:pPr eaLnBrk="1" hangingPunct="1">
              <a:spcBef>
                <a:spcPct val="0"/>
              </a:spcBef>
            </a:pPr>
            <a:r>
              <a:rPr lang="en-US" altLang="en-US" b="1" dirty="0">
                <a:solidFill>
                  <a:schemeClr val="tx1"/>
                </a:solidFill>
              </a:rPr>
              <a:t>Switch</a:t>
            </a:r>
          </a:p>
        </p:txBody>
      </p:sp>
      <p:sp>
        <p:nvSpPr>
          <p:cNvPr id="26" name="Line 80">
            <a:extLst>
              <a:ext uri="{FF2B5EF4-FFF2-40B4-BE49-F238E27FC236}">
                <a16:creationId xmlns:a16="http://schemas.microsoft.com/office/drawing/2014/main" id="{61389AD2-2AB5-B98B-9715-BED66E002071}"/>
              </a:ext>
            </a:extLst>
          </p:cNvPr>
          <p:cNvSpPr>
            <a:spLocks noChangeShapeType="1"/>
          </p:cNvSpPr>
          <p:nvPr/>
        </p:nvSpPr>
        <p:spPr bwMode="auto">
          <a:xfrm rot="-5400000" flipV="1">
            <a:off x="4735241" y="2731578"/>
            <a:ext cx="593965" cy="15087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7" name="Text Box 94">
            <a:extLst>
              <a:ext uri="{FF2B5EF4-FFF2-40B4-BE49-F238E27FC236}">
                <a16:creationId xmlns:a16="http://schemas.microsoft.com/office/drawing/2014/main" id="{D8CC19E8-3DD6-D02D-FB05-0BF87458763A}"/>
              </a:ext>
            </a:extLst>
          </p:cNvPr>
          <p:cNvSpPr txBox="1">
            <a:spLocks noChangeArrowheads="1"/>
          </p:cNvSpPr>
          <p:nvPr/>
        </p:nvSpPr>
        <p:spPr bwMode="auto">
          <a:xfrm>
            <a:off x="2859130" y="4570111"/>
            <a:ext cx="868364" cy="544765"/>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Data Button</a:t>
            </a:r>
          </a:p>
          <a:p>
            <a:pPr eaLnBrk="1" hangingPunct="1">
              <a:spcBef>
                <a:spcPct val="0"/>
              </a:spcBef>
            </a:pPr>
            <a:r>
              <a:rPr lang="en-US" altLang="en-US" b="1" dirty="0">
                <a:solidFill>
                  <a:schemeClr val="tx1"/>
                </a:solidFill>
              </a:rPr>
              <a:t>(not used)</a:t>
            </a:r>
          </a:p>
        </p:txBody>
      </p:sp>
      <p:sp>
        <p:nvSpPr>
          <p:cNvPr id="28" name="Line 102">
            <a:extLst>
              <a:ext uri="{FF2B5EF4-FFF2-40B4-BE49-F238E27FC236}">
                <a16:creationId xmlns:a16="http://schemas.microsoft.com/office/drawing/2014/main" id="{FBC0D042-E566-D0DC-FDCA-7C22C58F6364}"/>
              </a:ext>
            </a:extLst>
          </p:cNvPr>
          <p:cNvSpPr>
            <a:spLocks noChangeShapeType="1"/>
          </p:cNvSpPr>
          <p:nvPr/>
        </p:nvSpPr>
        <p:spPr bwMode="auto">
          <a:xfrm rot="-5400000" flipV="1">
            <a:off x="2394734" y="3942197"/>
            <a:ext cx="756145" cy="49968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9" name="Oval 82">
            <a:extLst>
              <a:ext uri="{FF2B5EF4-FFF2-40B4-BE49-F238E27FC236}">
                <a16:creationId xmlns:a16="http://schemas.microsoft.com/office/drawing/2014/main" id="{CCCCF0DB-97F1-06E8-458D-AD505896E6CC}"/>
              </a:ext>
            </a:extLst>
          </p:cNvPr>
          <p:cNvSpPr>
            <a:spLocks noChangeArrowheads="1"/>
          </p:cNvSpPr>
          <p:nvPr/>
        </p:nvSpPr>
        <p:spPr bwMode="auto">
          <a:xfrm>
            <a:off x="7003034" y="2682064"/>
            <a:ext cx="629870" cy="44223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0" name="Oval 82">
            <a:extLst>
              <a:ext uri="{FF2B5EF4-FFF2-40B4-BE49-F238E27FC236}">
                <a16:creationId xmlns:a16="http://schemas.microsoft.com/office/drawing/2014/main" id="{C2B49E04-3459-ED66-D87D-BBD4B3525617}"/>
              </a:ext>
            </a:extLst>
          </p:cNvPr>
          <p:cNvSpPr>
            <a:spLocks noChangeArrowheads="1"/>
          </p:cNvSpPr>
          <p:nvPr/>
        </p:nvSpPr>
        <p:spPr bwMode="auto">
          <a:xfrm>
            <a:off x="7033582" y="3044733"/>
            <a:ext cx="568774" cy="995522"/>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1" name="Oval 82">
            <a:extLst>
              <a:ext uri="{FF2B5EF4-FFF2-40B4-BE49-F238E27FC236}">
                <a16:creationId xmlns:a16="http://schemas.microsoft.com/office/drawing/2014/main" id="{5CC6C619-A537-ED33-D08B-79A1CEC7B2EF}"/>
              </a:ext>
            </a:extLst>
          </p:cNvPr>
          <p:cNvSpPr>
            <a:spLocks noChangeArrowheads="1"/>
          </p:cNvSpPr>
          <p:nvPr/>
        </p:nvSpPr>
        <p:spPr bwMode="auto">
          <a:xfrm>
            <a:off x="7105331" y="4114612"/>
            <a:ext cx="466477" cy="288312"/>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2" name="Oval 82">
            <a:extLst>
              <a:ext uri="{FF2B5EF4-FFF2-40B4-BE49-F238E27FC236}">
                <a16:creationId xmlns:a16="http://schemas.microsoft.com/office/drawing/2014/main" id="{F4197AC0-9F8B-5C37-512D-54019C50DF3B}"/>
              </a:ext>
            </a:extLst>
          </p:cNvPr>
          <p:cNvSpPr>
            <a:spLocks noChangeArrowheads="1"/>
          </p:cNvSpPr>
          <p:nvPr/>
        </p:nvSpPr>
        <p:spPr bwMode="auto">
          <a:xfrm>
            <a:off x="7105331" y="4393134"/>
            <a:ext cx="466477" cy="288312"/>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3" name="Text Box 79">
            <a:extLst>
              <a:ext uri="{FF2B5EF4-FFF2-40B4-BE49-F238E27FC236}">
                <a16:creationId xmlns:a16="http://schemas.microsoft.com/office/drawing/2014/main" id="{A5CD9969-CD8F-615A-217F-6828C9960D7E}"/>
              </a:ext>
            </a:extLst>
          </p:cNvPr>
          <p:cNvSpPr txBox="1">
            <a:spLocks noChangeArrowheads="1"/>
          </p:cNvSpPr>
          <p:nvPr/>
        </p:nvSpPr>
        <p:spPr bwMode="auto">
          <a:xfrm>
            <a:off x="6653583" y="1575990"/>
            <a:ext cx="1274708"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Top Side Button</a:t>
            </a:r>
          </a:p>
          <a:p>
            <a:pPr eaLnBrk="1" hangingPunct="1">
              <a:spcBef>
                <a:spcPct val="0"/>
              </a:spcBef>
            </a:pPr>
            <a:r>
              <a:rPr lang="en-US" altLang="en-US" b="1" dirty="0">
                <a:solidFill>
                  <a:schemeClr val="tx1"/>
                </a:solidFill>
              </a:rPr>
              <a:t>(purple)</a:t>
            </a:r>
          </a:p>
        </p:txBody>
      </p:sp>
      <p:sp>
        <p:nvSpPr>
          <p:cNvPr id="34" name="Line 80">
            <a:extLst>
              <a:ext uri="{FF2B5EF4-FFF2-40B4-BE49-F238E27FC236}">
                <a16:creationId xmlns:a16="http://schemas.microsoft.com/office/drawing/2014/main" id="{2DEC80A7-FB86-7C9C-EF4F-C137466E751D}"/>
              </a:ext>
            </a:extLst>
          </p:cNvPr>
          <p:cNvSpPr>
            <a:spLocks noChangeShapeType="1"/>
          </p:cNvSpPr>
          <p:nvPr/>
        </p:nvSpPr>
        <p:spPr bwMode="auto">
          <a:xfrm rot="-5400000" flipV="1">
            <a:off x="6986490" y="2315255"/>
            <a:ext cx="718887" cy="1473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5" name="Text Box 79">
            <a:extLst>
              <a:ext uri="{FF2B5EF4-FFF2-40B4-BE49-F238E27FC236}">
                <a16:creationId xmlns:a16="http://schemas.microsoft.com/office/drawing/2014/main" id="{77AE5FB3-BED8-BB49-E82A-4CDFC65981A5}"/>
              </a:ext>
            </a:extLst>
          </p:cNvPr>
          <p:cNvSpPr txBox="1">
            <a:spLocks noChangeArrowheads="1"/>
          </p:cNvSpPr>
          <p:nvPr/>
        </p:nvSpPr>
        <p:spPr bwMode="auto">
          <a:xfrm>
            <a:off x="5190707" y="3728918"/>
            <a:ext cx="1079142"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Push-To-Talk</a:t>
            </a:r>
            <a:br>
              <a:rPr lang="en-US" altLang="en-US" b="1" dirty="0">
                <a:solidFill>
                  <a:schemeClr val="tx1"/>
                </a:solidFill>
              </a:rPr>
            </a:br>
            <a:r>
              <a:rPr lang="en-US" altLang="en-US" b="1" dirty="0">
                <a:solidFill>
                  <a:schemeClr val="tx1"/>
                </a:solidFill>
              </a:rPr>
              <a:t>(PTT) Button</a:t>
            </a:r>
          </a:p>
        </p:txBody>
      </p:sp>
      <p:sp>
        <p:nvSpPr>
          <p:cNvPr id="36" name="Line 80">
            <a:extLst>
              <a:ext uri="{FF2B5EF4-FFF2-40B4-BE49-F238E27FC236}">
                <a16:creationId xmlns:a16="http://schemas.microsoft.com/office/drawing/2014/main" id="{6B0326EA-22A8-AA8B-F316-B0EB263B7397}"/>
              </a:ext>
            </a:extLst>
          </p:cNvPr>
          <p:cNvSpPr>
            <a:spLocks noChangeShapeType="1"/>
          </p:cNvSpPr>
          <p:nvPr/>
        </p:nvSpPr>
        <p:spPr bwMode="auto">
          <a:xfrm rot="-5400000">
            <a:off x="6656465" y="3415744"/>
            <a:ext cx="19739" cy="77670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7" name="Text Box 79">
            <a:extLst>
              <a:ext uri="{FF2B5EF4-FFF2-40B4-BE49-F238E27FC236}">
                <a16:creationId xmlns:a16="http://schemas.microsoft.com/office/drawing/2014/main" id="{6C07BF72-EF64-DDB2-EE60-46D8F1AD566A}"/>
              </a:ext>
            </a:extLst>
          </p:cNvPr>
          <p:cNvSpPr txBox="1">
            <a:spLocks noChangeArrowheads="1"/>
          </p:cNvSpPr>
          <p:nvPr/>
        </p:nvSpPr>
        <p:spPr bwMode="auto">
          <a:xfrm>
            <a:off x="5222833" y="4419734"/>
            <a:ext cx="1107997"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Middle Side</a:t>
            </a:r>
          </a:p>
          <a:p>
            <a:pPr eaLnBrk="1" hangingPunct="1">
              <a:spcBef>
                <a:spcPct val="0"/>
              </a:spcBef>
            </a:pPr>
            <a:r>
              <a:rPr lang="en-US" altLang="en-US" b="1" dirty="0">
                <a:solidFill>
                  <a:schemeClr val="tx1"/>
                </a:solidFill>
              </a:rPr>
              <a:t>Button (1 dot)</a:t>
            </a:r>
          </a:p>
        </p:txBody>
      </p:sp>
      <p:sp>
        <p:nvSpPr>
          <p:cNvPr id="38" name="Line 80">
            <a:extLst>
              <a:ext uri="{FF2B5EF4-FFF2-40B4-BE49-F238E27FC236}">
                <a16:creationId xmlns:a16="http://schemas.microsoft.com/office/drawing/2014/main" id="{9A9F2EB6-850D-FF0E-00D0-E6BF31C3C39C}"/>
              </a:ext>
            </a:extLst>
          </p:cNvPr>
          <p:cNvSpPr>
            <a:spLocks noChangeShapeType="1"/>
          </p:cNvSpPr>
          <p:nvPr/>
        </p:nvSpPr>
        <p:spPr bwMode="auto">
          <a:xfrm rot="-5400000">
            <a:off x="6597032" y="4002419"/>
            <a:ext cx="207356" cy="77670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9" name="Text Box 79">
            <a:extLst>
              <a:ext uri="{FF2B5EF4-FFF2-40B4-BE49-F238E27FC236}">
                <a16:creationId xmlns:a16="http://schemas.microsoft.com/office/drawing/2014/main" id="{8CADAD2E-1114-1A0E-4135-1CDD181B4FCE}"/>
              </a:ext>
            </a:extLst>
          </p:cNvPr>
          <p:cNvSpPr txBox="1">
            <a:spLocks noChangeArrowheads="1"/>
          </p:cNvSpPr>
          <p:nvPr/>
        </p:nvSpPr>
        <p:spPr bwMode="auto">
          <a:xfrm>
            <a:off x="5356425" y="5110550"/>
            <a:ext cx="1107997"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Bottom Side</a:t>
            </a:r>
          </a:p>
          <a:p>
            <a:pPr eaLnBrk="1" hangingPunct="1">
              <a:spcBef>
                <a:spcPct val="0"/>
              </a:spcBef>
            </a:pPr>
            <a:r>
              <a:rPr lang="en-US" altLang="en-US" b="1" dirty="0">
                <a:solidFill>
                  <a:schemeClr val="tx1"/>
                </a:solidFill>
              </a:rPr>
              <a:t>Button (2 dot)</a:t>
            </a:r>
          </a:p>
        </p:txBody>
      </p:sp>
      <p:sp>
        <p:nvSpPr>
          <p:cNvPr id="40" name="Line 80">
            <a:extLst>
              <a:ext uri="{FF2B5EF4-FFF2-40B4-BE49-F238E27FC236}">
                <a16:creationId xmlns:a16="http://schemas.microsoft.com/office/drawing/2014/main" id="{7E3183BE-07D4-3C62-B194-9C975EAA466E}"/>
              </a:ext>
            </a:extLst>
          </p:cNvPr>
          <p:cNvSpPr>
            <a:spLocks noChangeShapeType="1"/>
          </p:cNvSpPr>
          <p:nvPr/>
        </p:nvSpPr>
        <p:spPr bwMode="auto">
          <a:xfrm rot="-5400000">
            <a:off x="6566550" y="4529162"/>
            <a:ext cx="535503" cy="77670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1" name="TextBox 40">
            <a:extLst>
              <a:ext uri="{FF2B5EF4-FFF2-40B4-BE49-F238E27FC236}">
                <a16:creationId xmlns:a16="http://schemas.microsoft.com/office/drawing/2014/main" id="{5216E515-810F-7CED-4B27-36854503D523}"/>
              </a:ext>
            </a:extLst>
          </p:cNvPr>
          <p:cNvSpPr txBox="1"/>
          <p:nvPr/>
        </p:nvSpPr>
        <p:spPr>
          <a:xfrm>
            <a:off x="1714024" y="2480017"/>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sp>
        <p:nvSpPr>
          <p:cNvPr id="3" name="TextBox 2">
            <a:extLst>
              <a:ext uri="{FF2B5EF4-FFF2-40B4-BE49-F238E27FC236}">
                <a16:creationId xmlns:a16="http://schemas.microsoft.com/office/drawing/2014/main" id="{AEAE8A6F-128D-E177-31E9-2533BF2800F3}"/>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43FC-BB3B-B0D4-8E4B-896CF4542A26}"/>
            </a:ext>
          </a:extLst>
        </p:cNvPr>
        <p:cNvGrpSpPr/>
        <p:nvPr/>
      </p:nvGrpSpPr>
      <p:grpSpPr>
        <a:xfrm>
          <a:off x="0" y="0"/>
          <a:ext cx="0" cy="0"/>
          <a:chOff x="0" y="0"/>
          <a:chExt cx="0" cy="0"/>
        </a:xfrm>
      </p:grpSpPr>
      <p:sp>
        <p:nvSpPr>
          <p:cNvPr id="21509" name="Rectangle 10">
            <a:extLst>
              <a:ext uri="{FF2B5EF4-FFF2-40B4-BE49-F238E27FC236}">
                <a16:creationId xmlns:a16="http://schemas.microsoft.com/office/drawing/2014/main" id="{A97671F9-E516-F813-72D4-1D9009A59CBD}"/>
              </a:ext>
            </a:extLst>
          </p:cNvPr>
          <p:cNvSpPr>
            <a:spLocks noGrp="1" noChangeAspect="1" noChangeArrowheads="1"/>
          </p:cNvSpPr>
          <p:nvPr>
            <p:ph type="title"/>
          </p:nvPr>
        </p:nvSpPr>
        <p:spPr/>
        <p:txBody>
          <a:bodyPr/>
          <a:lstStyle/>
          <a:p>
            <a:pPr eaLnBrk="1" hangingPunct="1">
              <a:spcAft>
                <a:spcPct val="25000"/>
              </a:spcAft>
            </a:pPr>
            <a:r>
              <a:rPr lang="en-US" altLang="en-US" dirty="0"/>
              <a:t>Display Indicators</a:t>
            </a:r>
          </a:p>
        </p:txBody>
      </p:sp>
      <p:sp>
        <p:nvSpPr>
          <p:cNvPr id="10" name="TextBox 9">
            <a:extLst>
              <a:ext uri="{FF2B5EF4-FFF2-40B4-BE49-F238E27FC236}">
                <a16:creationId xmlns:a16="http://schemas.microsoft.com/office/drawing/2014/main" id="{6F04FB19-F42E-8C58-3425-FDA2CD963508}"/>
              </a:ext>
            </a:extLst>
          </p:cNvPr>
          <p:cNvSpPr txBox="1"/>
          <p:nvPr/>
        </p:nvSpPr>
        <p:spPr>
          <a:xfrm>
            <a:off x="139700" y="4678968"/>
            <a:ext cx="3925094" cy="548008"/>
          </a:xfrm>
          <a:prstGeom prst="rect">
            <a:avLst/>
          </a:prstGeom>
          <a:solidFill>
            <a:schemeClr val="bg1"/>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3E5329FA-A4D4-906C-8553-AFBAE9F98CA5}"/>
              </a:ext>
            </a:extLst>
          </p:cNvPr>
          <p:cNvPicPr>
            <a:picLocks noChangeAspect="1"/>
          </p:cNvPicPr>
          <p:nvPr/>
        </p:nvPicPr>
        <p:blipFill>
          <a:blip r:embed="rId4">
            <a:extLst>
              <a:ext uri="{28A0092B-C50C-407E-A947-70E740481C1C}">
                <a14:useLocalDpi xmlns:a14="http://schemas.microsoft.com/office/drawing/2010/main" val="0"/>
              </a:ext>
            </a:extLst>
          </a:blip>
          <a:srcRect l="9903" b="19680"/>
          <a:stretch>
            <a:fillRect/>
          </a:stretch>
        </p:blipFill>
        <p:spPr>
          <a:xfrm>
            <a:off x="0" y="630658"/>
            <a:ext cx="3925095" cy="4898873"/>
          </a:xfrm>
          <a:prstGeom prst="rect">
            <a:avLst/>
          </a:prstGeom>
        </p:spPr>
      </p:pic>
      <p:pic>
        <p:nvPicPr>
          <p:cNvPr id="18" name="Picture 17">
            <a:extLst>
              <a:ext uri="{FF2B5EF4-FFF2-40B4-BE49-F238E27FC236}">
                <a16:creationId xmlns:a16="http://schemas.microsoft.com/office/drawing/2014/main" id="{D1279C75-07FD-F921-960B-C00F2C4D0D32}"/>
              </a:ext>
            </a:extLst>
          </p:cNvPr>
          <p:cNvPicPr>
            <a:picLocks noChangeAspect="1"/>
          </p:cNvPicPr>
          <p:nvPr/>
        </p:nvPicPr>
        <p:blipFill>
          <a:blip r:embed="rId5">
            <a:extLst>
              <a:ext uri="{28A0092B-C50C-407E-A947-70E740481C1C}">
                <a14:useLocalDpi xmlns:a14="http://schemas.microsoft.com/office/drawing/2010/main" val="0"/>
              </a:ext>
            </a:extLst>
          </a:blip>
          <a:srcRect l="3648" t="2850" b="49307"/>
          <a:stretch>
            <a:fillRect/>
          </a:stretch>
        </p:blipFill>
        <p:spPr>
          <a:xfrm>
            <a:off x="3925094" y="1736613"/>
            <a:ext cx="4223873" cy="2917963"/>
          </a:xfrm>
          <a:prstGeom prst="rect">
            <a:avLst/>
          </a:prstGeom>
        </p:spPr>
      </p:pic>
      <p:pic>
        <p:nvPicPr>
          <p:cNvPr id="21" name="Picture 20">
            <a:extLst>
              <a:ext uri="{FF2B5EF4-FFF2-40B4-BE49-F238E27FC236}">
                <a16:creationId xmlns:a16="http://schemas.microsoft.com/office/drawing/2014/main" id="{46C2C9C0-95F1-7183-9985-EA56F3E387F3}"/>
              </a:ext>
            </a:extLst>
          </p:cNvPr>
          <p:cNvPicPr>
            <a:picLocks noChangeAspect="1"/>
          </p:cNvPicPr>
          <p:nvPr/>
        </p:nvPicPr>
        <p:blipFill>
          <a:blip r:embed="rId4">
            <a:extLst>
              <a:ext uri="{28A0092B-C50C-407E-A947-70E740481C1C}">
                <a14:useLocalDpi xmlns:a14="http://schemas.microsoft.com/office/drawing/2010/main" val="0"/>
              </a:ext>
            </a:extLst>
          </a:blip>
          <a:srcRect l="3490" t="84784"/>
          <a:stretch>
            <a:fillRect/>
          </a:stretch>
        </p:blipFill>
        <p:spPr>
          <a:xfrm>
            <a:off x="3925094" y="875255"/>
            <a:ext cx="4204493" cy="928031"/>
          </a:xfrm>
          <a:prstGeom prst="rect">
            <a:avLst/>
          </a:prstGeom>
        </p:spPr>
      </p:pic>
      <p:pic>
        <p:nvPicPr>
          <p:cNvPr id="22" name="Picture 21">
            <a:extLst>
              <a:ext uri="{FF2B5EF4-FFF2-40B4-BE49-F238E27FC236}">
                <a16:creationId xmlns:a16="http://schemas.microsoft.com/office/drawing/2014/main" id="{45A0DED8-5230-99D6-99FE-989C01D3CBF3}"/>
              </a:ext>
            </a:extLst>
          </p:cNvPr>
          <p:cNvPicPr>
            <a:picLocks noChangeAspect="1"/>
          </p:cNvPicPr>
          <p:nvPr/>
        </p:nvPicPr>
        <p:blipFill>
          <a:blip r:embed="rId4">
            <a:extLst>
              <a:ext uri="{28A0092B-C50C-407E-A947-70E740481C1C}">
                <a14:useLocalDpi xmlns:a14="http://schemas.microsoft.com/office/drawing/2010/main" val="0"/>
              </a:ext>
            </a:extLst>
          </a:blip>
          <a:srcRect r="3046" b="95489"/>
          <a:stretch>
            <a:fillRect/>
          </a:stretch>
        </p:blipFill>
        <p:spPr>
          <a:xfrm>
            <a:off x="3925094" y="630658"/>
            <a:ext cx="4223873" cy="275115"/>
          </a:xfrm>
          <a:prstGeom prst="rect">
            <a:avLst/>
          </a:prstGeom>
        </p:spPr>
      </p:pic>
      <p:pic>
        <p:nvPicPr>
          <p:cNvPr id="23" name="Picture 22">
            <a:extLst>
              <a:ext uri="{FF2B5EF4-FFF2-40B4-BE49-F238E27FC236}">
                <a16:creationId xmlns:a16="http://schemas.microsoft.com/office/drawing/2014/main" id="{EF317685-789C-E645-A024-5998278683BA}"/>
              </a:ext>
            </a:extLst>
          </p:cNvPr>
          <p:cNvPicPr>
            <a:picLocks noChangeAspect="1"/>
          </p:cNvPicPr>
          <p:nvPr/>
        </p:nvPicPr>
        <p:blipFill>
          <a:blip r:embed="rId4">
            <a:extLst>
              <a:ext uri="{28A0092B-C50C-407E-A947-70E740481C1C}">
                <a14:useLocalDpi xmlns:a14="http://schemas.microsoft.com/office/drawing/2010/main" val="0"/>
              </a:ext>
            </a:extLst>
          </a:blip>
          <a:srcRect r="9905" b="95489"/>
          <a:stretch>
            <a:fillRect/>
          </a:stretch>
        </p:blipFill>
        <p:spPr>
          <a:xfrm>
            <a:off x="1" y="630658"/>
            <a:ext cx="3925094" cy="275115"/>
          </a:xfrm>
          <a:prstGeom prst="rect">
            <a:avLst/>
          </a:prstGeom>
        </p:spPr>
      </p:pic>
      <p:sp>
        <p:nvSpPr>
          <p:cNvPr id="4" name="TextBox 3">
            <a:extLst>
              <a:ext uri="{FF2B5EF4-FFF2-40B4-BE49-F238E27FC236}">
                <a16:creationId xmlns:a16="http://schemas.microsoft.com/office/drawing/2014/main" id="{B69CC797-B084-BBCD-BADD-F27AB99B900F}"/>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3" name="TextBox 2">
            <a:extLst>
              <a:ext uri="{FF2B5EF4-FFF2-40B4-BE49-F238E27FC236}">
                <a16:creationId xmlns:a16="http://schemas.microsoft.com/office/drawing/2014/main" id="{B6EF2017-1331-A0E1-C779-6318D9E9105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88377971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1FEA6-E262-1617-FAE2-7D75AA881E8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F723F49-3EAD-CF3E-DB80-0A53DA96867B}"/>
              </a:ext>
            </a:extLst>
          </p:cNvPr>
          <p:cNvPicPr>
            <a:picLocks noChangeAspect="1"/>
          </p:cNvPicPr>
          <p:nvPr/>
        </p:nvPicPr>
        <p:blipFill>
          <a:blip r:embed="rId4">
            <a:extLst>
              <a:ext uri="{28A0092B-C50C-407E-A947-70E740481C1C}">
                <a14:useLocalDpi xmlns:a14="http://schemas.microsoft.com/office/drawing/2010/main" val="0"/>
              </a:ext>
            </a:extLst>
          </a:blip>
          <a:srcRect l="10752" t="50000" r="-3187" b="29661"/>
          <a:stretch>
            <a:fillRect/>
          </a:stretch>
        </p:blipFill>
        <p:spPr>
          <a:xfrm>
            <a:off x="1368562" y="905772"/>
            <a:ext cx="4052144" cy="1240527"/>
          </a:xfrm>
          <a:prstGeom prst="rect">
            <a:avLst/>
          </a:prstGeom>
        </p:spPr>
      </p:pic>
      <p:sp>
        <p:nvSpPr>
          <p:cNvPr id="21509" name="Rectangle 10">
            <a:extLst>
              <a:ext uri="{FF2B5EF4-FFF2-40B4-BE49-F238E27FC236}">
                <a16:creationId xmlns:a16="http://schemas.microsoft.com/office/drawing/2014/main" id="{45B0097F-6071-2F8D-F065-98C019C340BD}"/>
              </a:ext>
            </a:extLst>
          </p:cNvPr>
          <p:cNvSpPr>
            <a:spLocks noGrp="1" noChangeAspect="1" noChangeArrowheads="1"/>
          </p:cNvSpPr>
          <p:nvPr>
            <p:ph type="title"/>
          </p:nvPr>
        </p:nvSpPr>
        <p:spPr/>
        <p:txBody>
          <a:bodyPr/>
          <a:lstStyle/>
          <a:p>
            <a:pPr eaLnBrk="1" hangingPunct="1">
              <a:spcAft>
                <a:spcPct val="25000"/>
              </a:spcAft>
            </a:pPr>
            <a:r>
              <a:rPr lang="en-US" altLang="en-US" dirty="0"/>
              <a:t>Display Indicators – cont’d.</a:t>
            </a:r>
          </a:p>
        </p:txBody>
      </p:sp>
      <p:pic>
        <p:nvPicPr>
          <p:cNvPr id="18" name="Picture 17">
            <a:extLst>
              <a:ext uri="{FF2B5EF4-FFF2-40B4-BE49-F238E27FC236}">
                <a16:creationId xmlns:a16="http://schemas.microsoft.com/office/drawing/2014/main" id="{4D8D4A2C-F877-A222-7BD5-5D4781806F3A}"/>
              </a:ext>
            </a:extLst>
          </p:cNvPr>
          <p:cNvPicPr>
            <a:picLocks noChangeAspect="1"/>
          </p:cNvPicPr>
          <p:nvPr/>
        </p:nvPicPr>
        <p:blipFill>
          <a:blip r:embed="rId4">
            <a:extLst>
              <a:ext uri="{28A0092B-C50C-407E-A947-70E740481C1C}">
                <a14:useLocalDpi xmlns:a14="http://schemas.microsoft.com/office/drawing/2010/main" val="0"/>
              </a:ext>
            </a:extLst>
          </a:blip>
          <a:srcRect l="10752" t="50000" r="1321" b="29661"/>
          <a:stretch>
            <a:fillRect/>
          </a:stretch>
        </p:blipFill>
        <p:spPr>
          <a:xfrm>
            <a:off x="12650" y="905773"/>
            <a:ext cx="3854500" cy="1240527"/>
          </a:xfrm>
          <a:prstGeom prst="rect">
            <a:avLst/>
          </a:prstGeom>
        </p:spPr>
      </p:pic>
      <p:pic>
        <p:nvPicPr>
          <p:cNvPr id="20" name="Picture 19">
            <a:extLst>
              <a:ext uri="{FF2B5EF4-FFF2-40B4-BE49-F238E27FC236}">
                <a16:creationId xmlns:a16="http://schemas.microsoft.com/office/drawing/2014/main" id="{1515CE6A-C1D8-7FCB-E348-25EF5EEED1D9}"/>
              </a:ext>
            </a:extLst>
          </p:cNvPr>
          <p:cNvPicPr>
            <a:picLocks noChangeAspect="1"/>
          </p:cNvPicPr>
          <p:nvPr/>
        </p:nvPicPr>
        <p:blipFill>
          <a:blip r:embed="rId5">
            <a:extLst>
              <a:ext uri="{28A0092B-C50C-407E-A947-70E740481C1C}">
                <a14:useLocalDpi xmlns:a14="http://schemas.microsoft.com/office/drawing/2010/main" val="0"/>
              </a:ext>
            </a:extLst>
          </a:blip>
          <a:srcRect l="10702" t="64846" r="-2150" b="141"/>
          <a:stretch>
            <a:fillRect/>
          </a:stretch>
        </p:blipFill>
        <p:spPr>
          <a:xfrm>
            <a:off x="0" y="2094268"/>
            <a:ext cx="5391733" cy="1460702"/>
          </a:xfrm>
          <a:prstGeom prst="rect">
            <a:avLst/>
          </a:prstGeom>
        </p:spPr>
      </p:pic>
      <p:pic>
        <p:nvPicPr>
          <p:cNvPr id="2" name="Picture 1">
            <a:extLst>
              <a:ext uri="{FF2B5EF4-FFF2-40B4-BE49-F238E27FC236}">
                <a16:creationId xmlns:a16="http://schemas.microsoft.com/office/drawing/2014/main" id="{6A5AF05E-77EB-6693-6C10-5E15FA6D473E}"/>
              </a:ext>
            </a:extLst>
          </p:cNvPr>
          <p:cNvPicPr>
            <a:picLocks noChangeAspect="1"/>
          </p:cNvPicPr>
          <p:nvPr/>
        </p:nvPicPr>
        <p:blipFill>
          <a:blip r:embed="rId6">
            <a:extLst>
              <a:ext uri="{28A0092B-C50C-407E-A947-70E740481C1C}">
                <a14:useLocalDpi xmlns:a14="http://schemas.microsoft.com/office/drawing/2010/main" val="0"/>
              </a:ext>
            </a:extLst>
          </a:blip>
          <a:srcRect r="9905" b="95489"/>
          <a:stretch>
            <a:fillRect/>
          </a:stretch>
        </p:blipFill>
        <p:spPr>
          <a:xfrm>
            <a:off x="1" y="630658"/>
            <a:ext cx="3925094" cy="275115"/>
          </a:xfrm>
          <a:prstGeom prst="rect">
            <a:avLst/>
          </a:prstGeom>
        </p:spPr>
      </p:pic>
      <p:sp>
        <p:nvSpPr>
          <p:cNvPr id="7" name="TextBox 6">
            <a:extLst>
              <a:ext uri="{FF2B5EF4-FFF2-40B4-BE49-F238E27FC236}">
                <a16:creationId xmlns:a16="http://schemas.microsoft.com/office/drawing/2014/main" id="{80B7FB41-8C93-C363-D8A4-7A27E306C949}"/>
              </a:ext>
            </a:extLst>
          </p:cNvPr>
          <p:cNvSpPr txBox="1"/>
          <p:nvPr/>
        </p:nvSpPr>
        <p:spPr>
          <a:xfrm>
            <a:off x="3708400" y="952500"/>
            <a:ext cx="3467100" cy="26161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11D67EB-517B-E62E-6DF3-CD5097139515}"/>
              </a:ext>
            </a:extLst>
          </p:cNvPr>
          <p:cNvSpPr txBox="1"/>
          <p:nvPr/>
        </p:nvSpPr>
        <p:spPr>
          <a:xfrm>
            <a:off x="3860800" y="1729228"/>
            <a:ext cx="3467100" cy="26161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E27D0295-BB1F-D419-8A29-41EBD7474E01}"/>
              </a:ext>
            </a:extLst>
          </p:cNvPr>
          <p:cNvSpPr txBox="1"/>
          <p:nvPr/>
        </p:nvSpPr>
        <p:spPr>
          <a:xfrm>
            <a:off x="5223062" y="857250"/>
            <a:ext cx="2893876" cy="2063750"/>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AC9A6397-A137-5901-FB69-7B504469E55B}"/>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pic>
        <p:nvPicPr>
          <p:cNvPr id="15" name="Picture 14">
            <a:extLst>
              <a:ext uri="{FF2B5EF4-FFF2-40B4-BE49-F238E27FC236}">
                <a16:creationId xmlns:a16="http://schemas.microsoft.com/office/drawing/2014/main" id="{3AB77844-3F94-C380-EF39-31F9177C4E2C}"/>
              </a:ext>
            </a:extLst>
          </p:cNvPr>
          <p:cNvPicPr>
            <a:picLocks noChangeAspect="1"/>
          </p:cNvPicPr>
          <p:nvPr/>
        </p:nvPicPr>
        <p:blipFill>
          <a:blip r:embed="rId7">
            <a:extLst>
              <a:ext uri="{28A0092B-C50C-407E-A947-70E740481C1C}">
                <a14:useLocalDpi xmlns:a14="http://schemas.microsoft.com/office/drawing/2010/main" val="0"/>
              </a:ext>
            </a:extLst>
          </a:blip>
          <a:srcRect t="681" r="41964" b="70936"/>
          <a:stretch>
            <a:fillRect/>
          </a:stretch>
        </p:blipFill>
        <p:spPr>
          <a:xfrm>
            <a:off x="-28973" y="3554970"/>
            <a:ext cx="2705100" cy="1550851"/>
          </a:xfrm>
          <a:prstGeom prst="rect">
            <a:avLst/>
          </a:prstGeom>
        </p:spPr>
      </p:pic>
      <p:pic>
        <p:nvPicPr>
          <p:cNvPr id="16" name="Picture 15">
            <a:extLst>
              <a:ext uri="{FF2B5EF4-FFF2-40B4-BE49-F238E27FC236}">
                <a16:creationId xmlns:a16="http://schemas.microsoft.com/office/drawing/2014/main" id="{F9C261AF-724E-EAB8-B2F5-D8EB5E9EE63C}"/>
              </a:ext>
            </a:extLst>
          </p:cNvPr>
          <p:cNvPicPr>
            <a:picLocks noChangeAspect="1"/>
          </p:cNvPicPr>
          <p:nvPr/>
        </p:nvPicPr>
        <p:blipFill>
          <a:blip r:embed="rId7">
            <a:extLst>
              <a:ext uri="{28A0092B-C50C-407E-A947-70E740481C1C}">
                <a14:useLocalDpi xmlns:a14="http://schemas.microsoft.com/office/drawing/2010/main" val="0"/>
              </a:ext>
            </a:extLst>
          </a:blip>
          <a:srcRect t="28884" r="48776" b="58659"/>
          <a:stretch>
            <a:fillRect/>
          </a:stretch>
        </p:blipFill>
        <p:spPr>
          <a:xfrm>
            <a:off x="-28973" y="5105821"/>
            <a:ext cx="2387600" cy="635805"/>
          </a:xfrm>
          <a:prstGeom prst="rect">
            <a:avLst/>
          </a:prstGeom>
        </p:spPr>
      </p:pic>
      <p:pic>
        <p:nvPicPr>
          <p:cNvPr id="19" name="Picture 18">
            <a:extLst>
              <a:ext uri="{FF2B5EF4-FFF2-40B4-BE49-F238E27FC236}">
                <a16:creationId xmlns:a16="http://schemas.microsoft.com/office/drawing/2014/main" id="{CB7E2928-0CD2-6CDB-4F80-99C6720F2089}"/>
              </a:ext>
            </a:extLst>
          </p:cNvPr>
          <p:cNvPicPr>
            <a:picLocks noChangeAspect="1"/>
          </p:cNvPicPr>
          <p:nvPr/>
        </p:nvPicPr>
        <p:blipFill>
          <a:blip r:embed="rId7">
            <a:extLst>
              <a:ext uri="{28A0092B-C50C-407E-A947-70E740481C1C}">
                <a14:useLocalDpi xmlns:a14="http://schemas.microsoft.com/office/drawing/2010/main" val="0"/>
              </a:ext>
            </a:extLst>
          </a:blip>
          <a:srcRect l="3816" t="70102" r="15120" b="-1661"/>
          <a:stretch>
            <a:fillRect/>
          </a:stretch>
        </p:blipFill>
        <p:spPr>
          <a:xfrm>
            <a:off x="2616994" y="3554970"/>
            <a:ext cx="3778445" cy="1686955"/>
          </a:xfrm>
          <a:prstGeom prst="rect">
            <a:avLst/>
          </a:prstGeom>
        </p:spPr>
      </p:pic>
      <p:sp>
        <p:nvSpPr>
          <p:cNvPr id="22" name="Text Box 3">
            <a:extLst>
              <a:ext uri="{FF2B5EF4-FFF2-40B4-BE49-F238E27FC236}">
                <a16:creationId xmlns:a16="http://schemas.microsoft.com/office/drawing/2014/main" id="{479A6CC2-81DA-CD55-5AEA-40094D9CECF2}"/>
              </a:ext>
            </a:extLst>
          </p:cNvPr>
          <p:cNvSpPr txBox="1">
            <a:spLocks noChangeArrowheads="1"/>
          </p:cNvSpPr>
          <p:nvPr/>
        </p:nvSpPr>
        <p:spPr bwMode="auto">
          <a:xfrm>
            <a:off x="4506216" y="5243931"/>
            <a:ext cx="3498850" cy="592470"/>
          </a:xfrm>
          <a:prstGeom prst="rect">
            <a:avLst/>
          </a:prstGeom>
          <a:solidFill>
            <a:srgbClr val="EAEAEA"/>
          </a:solidFill>
          <a:ln w="19050">
            <a:solidFill>
              <a:schemeClr val="accent2"/>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000" b="1" dirty="0">
                <a:solidFill>
                  <a:schemeClr val="accent2"/>
                </a:solidFill>
              </a:rPr>
              <a:t>Note:</a:t>
            </a:r>
          </a:p>
          <a:p>
            <a:pPr algn="l">
              <a:spcBef>
                <a:spcPct val="0"/>
              </a:spcBef>
              <a:spcAft>
                <a:spcPct val="25000"/>
              </a:spcAft>
            </a:pPr>
            <a:r>
              <a:rPr lang="en-US" altLang="en-US" sz="1000" dirty="0">
                <a:solidFill>
                  <a:schemeClr val="tx1"/>
                </a:solidFill>
              </a:rPr>
              <a:t>Battery indicator will not appear on Portables if the battery is not properly and regularly conditioned.</a:t>
            </a:r>
          </a:p>
        </p:txBody>
      </p:sp>
      <p:pic>
        <p:nvPicPr>
          <p:cNvPr id="17" name="Picture 16">
            <a:extLst>
              <a:ext uri="{FF2B5EF4-FFF2-40B4-BE49-F238E27FC236}">
                <a16:creationId xmlns:a16="http://schemas.microsoft.com/office/drawing/2014/main" id="{93449A5C-5BD9-EE78-51D1-7FB67466099B}"/>
              </a:ext>
            </a:extLst>
          </p:cNvPr>
          <p:cNvPicPr>
            <a:picLocks noChangeAspect="1"/>
          </p:cNvPicPr>
          <p:nvPr/>
        </p:nvPicPr>
        <p:blipFill>
          <a:blip r:embed="rId7">
            <a:extLst>
              <a:ext uri="{28A0092B-C50C-407E-A947-70E740481C1C}">
                <a14:useLocalDpi xmlns:a14="http://schemas.microsoft.com/office/drawing/2010/main" val="0"/>
              </a:ext>
            </a:extLst>
          </a:blip>
          <a:srcRect l="1302" t="46160" r="44433" b="50245"/>
          <a:stretch>
            <a:fillRect/>
          </a:stretch>
        </p:blipFill>
        <p:spPr>
          <a:xfrm>
            <a:off x="5808016" y="3666677"/>
            <a:ext cx="2197050" cy="219263"/>
          </a:xfrm>
          <a:prstGeom prst="rect">
            <a:avLst/>
          </a:prstGeom>
        </p:spPr>
      </p:pic>
      <p:sp>
        <p:nvSpPr>
          <p:cNvPr id="5" name="TextBox 4">
            <a:extLst>
              <a:ext uri="{FF2B5EF4-FFF2-40B4-BE49-F238E27FC236}">
                <a16:creationId xmlns:a16="http://schemas.microsoft.com/office/drawing/2014/main" id="{0F993065-AF62-58AE-3DBE-6B8172C4C0A4}"/>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89384581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62BB2-0E82-B68F-80C3-D0947BE119F7}"/>
              </a:ext>
            </a:extLst>
          </p:cNvPr>
          <p:cNvSpPr>
            <a:spLocks noChangeArrowheads="1"/>
          </p:cNvSpPr>
          <p:nvPr/>
        </p:nvSpPr>
        <p:spPr bwMode="auto">
          <a:xfrm>
            <a:off x="0" y="660400"/>
            <a:ext cx="8001000" cy="264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496643" name="Group 3">
            <a:extLst>
              <a:ext uri="{FF2B5EF4-FFF2-40B4-BE49-F238E27FC236}">
                <a16:creationId xmlns:a16="http://schemas.microsoft.com/office/drawing/2014/main" id="{648230E8-E45E-6163-5C8E-80DD71B330BA}"/>
              </a:ext>
            </a:extLst>
          </p:cNvPr>
          <p:cNvGraphicFramePr>
            <a:graphicFrameLocks noGrp="1"/>
          </p:cNvGraphicFramePr>
          <p:nvPr/>
        </p:nvGraphicFramePr>
        <p:xfrm>
          <a:off x="498475" y="1168400"/>
          <a:ext cx="7070725" cy="2870200"/>
        </p:xfrm>
        <a:graphic>
          <a:graphicData uri="http://schemas.openxmlformats.org/drawingml/2006/table">
            <a:tbl>
              <a:tblPr/>
              <a:tblGrid>
                <a:gridCol w="1520825">
                  <a:extLst>
                    <a:ext uri="{9D8B030D-6E8A-4147-A177-3AD203B41FA5}">
                      <a16:colId xmlns:a16="http://schemas.microsoft.com/office/drawing/2014/main" val="20000"/>
                    </a:ext>
                  </a:extLst>
                </a:gridCol>
                <a:gridCol w="390525">
                  <a:extLst>
                    <a:ext uri="{9D8B030D-6E8A-4147-A177-3AD203B41FA5}">
                      <a16:colId xmlns:a16="http://schemas.microsoft.com/office/drawing/2014/main" val="20001"/>
                    </a:ext>
                  </a:extLst>
                </a:gridCol>
                <a:gridCol w="5159375">
                  <a:extLst>
                    <a:ext uri="{9D8B030D-6E8A-4147-A177-3AD203B41FA5}">
                      <a16:colId xmlns:a16="http://schemas.microsoft.com/office/drawing/2014/main" val="20002"/>
                    </a:ext>
                  </a:extLst>
                </a:gridCol>
              </a:tblGrid>
              <a:tr h="252181">
                <a:tc>
                  <a:txBody>
                    <a:bodyPr/>
                    <a:lstStyle/>
                    <a:p>
                      <a:pPr marL="0" marR="0" lvl="0" indent="0" algn="ctr"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chemeClr val="bg1"/>
                          </a:solidFill>
                          <a:effectLst/>
                          <a:latin typeface="Arial" pitchFamily="34" charset="0"/>
                        </a:rPr>
                        <a:t>Tone Name</a:t>
                      </a:r>
                    </a:p>
                  </a:txBody>
                  <a:tcPr marT="45724" marB="45724" horzOverflow="overflow">
                    <a:lnL cap="flat">
                      <a:noFill/>
                    </a:lnL>
                    <a:lnR>
                      <a:noFill/>
                    </a:lnR>
                    <a:lnT cap="flat">
                      <a:noFill/>
                    </a:lnT>
                    <a:lnB>
                      <a:noFill/>
                    </a:lnB>
                    <a:lnTlToBr>
                      <a:noFill/>
                    </a:lnTlToBr>
                    <a:lnBlToTr>
                      <a:noFill/>
                    </a:lnBlToTr>
                    <a:solidFill>
                      <a:srgbClr val="808080"/>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horzOverflow="overflow">
                    <a:lnL>
                      <a:noFill/>
                    </a:lnL>
                    <a:lnR>
                      <a:noFill/>
                    </a:lnR>
                    <a:lnT cap="flat">
                      <a:noFill/>
                    </a:lnT>
                    <a:lnB>
                      <a:noFill/>
                    </a:lnB>
                    <a:lnTlToBr>
                      <a:noFill/>
                    </a:lnTlToBr>
                    <a:lnBlToTr>
                      <a:noFill/>
                    </a:lnBlToTr>
                    <a:solidFill>
                      <a:srgbClr val="808080"/>
                    </a:solidFill>
                  </a:tcPr>
                </a:tc>
                <a:tc>
                  <a:txBody>
                    <a:bodyPr/>
                    <a:lstStyle/>
                    <a:p>
                      <a:pPr marL="0" marR="0" lvl="0" indent="0" algn="ctr"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chemeClr val="bg1"/>
                          </a:solidFill>
                          <a:effectLst/>
                          <a:latin typeface="Arial" pitchFamily="34" charset="0"/>
                        </a:rPr>
                        <a:t>Tone Information</a:t>
                      </a:r>
                    </a:p>
                  </a:txBody>
                  <a:tcPr marT="45724" marB="45724" horzOverflow="overflow">
                    <a:lnL>
                      <a:noFill/>
                    </a:lnL>
                    <a:lnR cap="flat">
                      <a:noFill/>
                    </a:lnR>
                    <a:lnT cap="flat">
                      <a:noFill/>
                    </a:lnT>
                    <a:lnB>
                      <a:noFill/>
                    </a:lnB>
                    <a:lnTlToBr>
                      <a:noFill/>
                    </a:lnTlToBr>
                    <a:lnBlToTr>
                      <a:noFill/>
                    </a:lnBlToTr>
                    <a:solidFill>
                      <a:srgbClr val="808080"/>
                    </a:solidFill>
                  </a:tcPr>
                </a:tc>
                <a:extLst>
                  <a:ext uri="{0D108BD9-81ED-4DB2-BD59-A6C34878D82A}">
                    <a16:rowId xmlns:a16="http://schemas.microsoft.com/office/drawing/2014/main" val="10000"/>
                  </a:ext>
                </a:extLst>
              </a:tr>
              <a:tr h="25218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Acknowledge</a:t>
                      </a:r>
                    </a:p>
                  </a:txBody>
                  <a:tcPr marL="0"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A call or emergency sent to the central controller has been acknowledged</a:t>
                      </a:r>
                    </a:p>
                  </a:txBody>
                  <a:tcPr marL="9144"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88958">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Button Press</a:t>
                      </a:r>
                    </a:p>
                  </a:txBody>
                  <a:tcPr marL="0"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  A valid key was pressed on the keypad</a:t>
                      </a:r>
                    </a:p>
                  </a:txBody>
                  <a:tcPr marL="9144"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2"/>
                  </a:ext>
                </a:extLst>
              </a:tr>
              <a:tr h="26925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Call Alert</a:t>
                      </a:r>
                    </a:p>
                  </a:txBody>
                  <a:tcPr marL="0"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Call Alert page received by your radio</a:t>
                      </a:r>
                    </a:p>
                  </a:txBody>
                  <a:tcPr marL="9144"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6433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Emergency</a:t>
                      </a:r>
                    </a:p>
                  </a:txBody>
                  <a:tcPr marL="0"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  Emergency alarm was sent from your radio and acknowledged</a:t>
                      </a:r>
                    </a:p>
                  </a:txBody>
                  <a:tcPr marL="9144"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4"/>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Out of Range</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is out of range of the system (</a:t>
                      </a:r>
                      <a:r>
                        <a:rPr kumimoji="0" lang="en-US" sz="1000" b="0" i="0" u="none" strike="noStrike" cap="none" normalizeH="0" baseline="0" dirty="0" err="1">
                          <a:ln>
                            <a:noFill/>
                          </a:ln>
                          <a:solidFill>
                            <a:srgbClr val="000000"/>
                          </a:solidFill>
                          <a:effectLst/>
                          <a:latin typeface="Arial" pitchFamily="34" charset="0"/>
                        </a:rPr>
                        <a:t>trunking</a:t>
                      </a:r>
                      <a:r>
                        <a:rPr kumimoji="0" lang="en-US" sz="1000" b="0" i="0" u="none" strike="noStrike" cap="none" normalizeH="0" baseline="0" dirty="0">
                          <a:ln>
                            <a:noFill/>
                          </a:ln>
                          <a:solidFill>
                            <a:srgbClr val="000000"/>
                          </a:solidFill>
                          <a:effectLst/>
                          <a:latin typeface="Arial" pitchFamily="34" charset="0"/>
                        </a:rPr>
                        <a:t> only)</a:t>
                      </a: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Power-up</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has successfully powered on</a:t>
                      </a:r>
                    </a:p>
                  </a:txBody>
                  <a:tcPr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2892007521"/>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Prohibit</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is unable to access the system or selected </a:t>
                      </a:r>
                      <a:r>
                        <a:rPr kumimoji="0" lang="en-US" sz="1000" b="0" i="0" u="none" strike="noStrike" cap="none" normalizeH="0" baseline="0" dirty="0" err="1">
                          <a:ln>
                            <a:noFill/>
                          </a:ln>
                          <a:solidFill>
                            <a:srgbClr val="000000"/>
                          </a:solidFill>
                          <a:effectLst/>
                          <a:latin typeface="Arial" pitchFamily="34" charset="0"/>
                        </a:rPr>
                        <a:t>talkgroup</a:t>
                      </a:r>
                      <a:endParaRPr kumimoji="0" lang="en-US" sz="1000" b="0" i="0" u="none" strike="noStrike" cap="none" normalizeH="0" baseline="0" dirty="0">
                        <a:ln>
                          <a:noFill/>
                        </a:ln>
                        <a:solidFill>
                          <a:srgbClr val="000000"/>
                        </a:solidFill>
                        <a:effectLst/>
                        <a:latin typeface="Arial" pitchFamily="34" charset="0"/>
                      </a:endParaRP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608225194"/>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System Busy</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73152"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Channel, system or target radio is busy</a:t>
                      </a:r>
                    </a:p>
                  </a:txBody>
                  <a:tcPr marL="73152"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375901190"/>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kern="1200" cap="none" normalizeH="0" baseline="0" dirty="0">
                          <a:ln>
                            <a:noFill/>
                          </a:ln>
                          <a:solidFill>
                            <a:srgbClr val="000000"/>
                          </a:solidFill>
                          <a:effectLst/>
                          <a:latin typeface="Arial" pitchFamily="34" charset="0"/>
                          <a:ea typeface="+mn-ea"/>
                          <a:cs typeface="+mn-cs"/>
                        </a:rPr>
                        <a:t>Talk Permit</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kern="1200" cap="none" normalizeH="0" baseline="0">
                        <a:ln>
                          <a:noFill/>
                        </a:ln>
                        <a:solidFill>
                          <a:srgbClr val="000000"/>
                        </a:solidFill>
                        <a:effectLst/>
                        <a:latin typeface="Arial" pitchFamily="34" charset="0"/>
                        <a:ea typeface="+mn-ea"/>
                        <a:cs typeface="+mn-cs"/>
                      </a:endParaRPr>
                    </a:p>
                  </a:txBody>
                  <a:tcPr marL="73152"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kern="1200" cap="none" normalizeH="0" baseline="0" dirty="0">
                          <a:ln>
                            <a:noFill/>
                          </a:ln>
                          <a:solidFill>
                            <a:srgbClr val="000000"/>
                          </a:solidFill>
                          <a:effectLst/>
                          <a:latin typeface="Arial" pitchFamily="34" charset="0"/>
                          <a:ea typeface="+mn-ea"/>
                          <a:cs typeface="+mn-cs"/>
                        </a:rPr>
                        <a:t>Channel is ready to use</a:t>
                      </a:r>
                    </a:p>
                  </a:txBody>
                  <a:tcPr marL="73152"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8529202"/>
                  </a:ext>
                </a:extLst>
              </a:tr>
              <a:tr h="262689">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Time-out Timer</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73152"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Time-out timer limit has been reached</a:t>
                      </a:r>
                    </a:p>
                  </a:txBody>
                  <a:tcPr marL="73152"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6"/>
                  </a:ext>
                </a:extLst>
              </a:tr>
            </a:tbl>
          </a:graphicData>
        </a:graphic>
      </p:graphicFrame>
      <p:pic>
        <p:nvPicPr>
          <p:cNvPr id="23604" name="Picture 76">
            <a:hlinkClick r:id="" action="ppaction://noaction">
              <a:snd r:embed="rId4" name="Emergency.wav"/>
            </a:hlinkClick>
            <a:extLst>
              <a:ext uri="{FF2B5EF4-FFF2-40B4-BE49-F238E27FC236}">
                <a16:creationId xmlns:a16="http://schemas.microsoft.com/office/drawing/2014/main" id="{C383A1E9-E093-3413-1D25-A7142A22CD5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1363" y="2195513"/>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5" name="Picture 77">
            <a:hlinkClick r:id="" action="ppaction://noaction">
              <a:snd r:embed="rId6" name="CallAlert.wav"/>
            </a:hlinkClick>
            <a:extLst>
              <a:ext uri="{FF2B5EF4-FFF2-40B4-BE49-F238E27FC236}">
                <a16:creationId xmlns:a16="http://schemas.microsoft.com/office/drawing/2014/main" id="{47DDE79D-FF75-6C0F-7428-7167936A39B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1363" y="193675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9" name="Picture 81">
            <a:hlinkClick r:id="" action="ppaction://noaction">
              <a:snd r:embed="rId7" name="SystemBusy.wav"/>
            </a:hlinkClick>
            <a:extLst>
              <a:ext uri="{FF2B5EF4-FFF2-40B4-BE49-F238E27FC236}">
                <a16:creationId xmlns:a16="http://schemas.microsoft.com/office/drawing/2014/main" id="{87317B6A-732E-C486-C7C7-966684B739F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2908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0" name="Picture 82">
            <a:hlinkClick r:id="" action="ppaction://noaction">
              <a:snd r:embed="rId8" name="TimeOut2.wav"/>
            </a:hlinkClick>
            <a:extLst>
              <a:ext uri="{FF2B5EF4-FFF2-40B4-BE49-F238E27FC236}">
                <a16:creationId xmlns:a16="http://schemas.microsoft.com/office/drawing/2014/main" id="{95B6BAB5-341F-327A-C9FE-DF3C1137128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81000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1" name="Picture 83">
            <a:hlinkClick r:id="" action="ppaction://noaction">
              <a:snd r:embed="rId9" name="TalkPermit.wav"/>
            </a:hlinkClick>
            <a:extLst>
              <a:ext uri="{FF2B5EF4-FFF2-40B4-BE49-F238E27FC236}">
                <a16:creationId xmlns:a16="http://schemas.microsoft.com/office/drawing/2014/main" id="{F808DAD9-B677-2DBF-F1DD-DD09A7B142C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54965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2" name="Picture 84">
            <a:hlinkClick r:id="" action="ppaction://noaction">
              <a:snd r:embed="rId10" name="Acknowledge.wav"/>
            </a:hlinkClick>
            <a:extLst>
              <a:ext uri="{FF2B5EF4-FFF2-40B4-BE49-F238E27FC236}">
                <a16:creationId xmlns:a16="http://schemas.microsoft.com/office/drawing/2014/main" id="{B928CBC7-3749-1D5E-3424-437BF37F31F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2950" y="1419225"/>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3" name="Picture 85">
            <a:hlinkClick r:id="" action="ppaction://noaction">
              <a:snd r:embed="rId11" name="ButtonPressTone.wav"/>
            </a:hlinkClick>
            <a:extLst>
              <a:ext uri="{FF2B5EF4-FFF2-40B4-BE49-F238E27FC236}">
                <a16:creationId xmlns:a16="http://schemas.microsoft.com/office/drawing/2014/main" id="{8DABD20C-5C04-E627-785F-AB0DFA06B15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7713" y="1677988"/>
            <a:ext cx="211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5" name="Picture 87">
            <a:hlinkClick r:id="" action="ppaction://noaction">
              <a:snd r:embed="rId12" name="power-up.wav"/>
            </a:hlinkClick>
            <a:extLst>
              <a:ext uri="{FF2B5EF4-FFF2-40B4-BE49-F238E27FC236}">
                <a16:creationId xmlns:a16="http://schemas.microsoft.com/office/drawing/2014/main" id="{28756A35-0C2B-2965-5C0B-211CC7D1D87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7713" y="2736850"/>
            <a:ext cx="2190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7" name="Rectangle 89">
            <a:extLst>
              <a:ext uri="{FF2B5EF4-FFF2-40B4-BE49-F238E27FC236}">
                <a16:creationId xmlns:a16="http://schemas.microsoft.com/office/drawing/2014/main" id="{87E08B35-2679-75B2-7596-A5F7282836D2}"/>
              </a:ext>
            </a:extLst>
          </p:cNvPr>
          <p:cNvSpPr>
            <a:spLocks noGrp="1" noChangeAspect="1" noChangeArrowheads="1"/>
          </p:cNvSpPr>
          <p:nvPr>
            <p:ph type="title"/>
          </p:nvPr>
        </p:nvSpPr>
        <p:spPr/>
        <p:txBody>
          <a:bodyPr/>
          <a:lstStyle/>
          <a:p>
            <a:pPr eaLnBrk="1" hangingPunct="1">
              <a:spcAft>
                <a:spcPct val="25000"/>
              </a:spcAft>
            </a:pPr>
            <a:r>
              <a:rPr lang="en-US" altLang="en-US"/>
              <a:t>Status Alert Tones</a:t>
            </a:r>
          </a:p>
        </p:txBody>
      </p:sp>
      <p:pic>
        <p:nvPicPr>
          <p:cNvPr id="23618" name="Picture 90">
            <a:hlinkClick r:id="" action="ppaction://noaction">
              <a:snd r:embed="rId13" name="prohibit.wav"/>
            </a:hlinkClick>
            <a:extLst>
              <a:ext uri="{FF2B5EF4-FFF2-40B4-BE49-F238E27FC236}">
                <a16:creationId xmlns:a16="http://schemas.microsoft.com/office/drawing/2014/main" id="{387D61CC-E091-1190-CD36-C57588656B6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0888" y="24780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9" name="Picture 91">
            <a:hlinkClick r:id="" action="ppaction://noaction">
              <a:snd r:embed="rId13" name="prohibit.wav"/>
            </a:hlinkClick>
            <a:extLst>
              <a:ext uri="{FF2B5EF4-FFF2-40B4-BE49-F238E27FC236}">
                <a16:creationId xmlns:a16="http://schemas.microsoft.com/office/drawing/2014/main" id="{B1DE6B7B-9CDB-997F-55EF-F00E7685715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0114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9A72D3-58CF-5A77-395F-DCC7884FFD22}"/>
              </a:ext>
            </a:extLst>
          </p:cNvPr>
          <p:cNvSpPr txBox="1"/>
          <p:nvPr/>
        </p:nvSpPr>
        <p:spPr>
          <a:xfrm>
            <a:off x="5689600" y="12700"/>
            <a:ext cx="2439988" cy="430887"/>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APX Mobile Radio</a:t>
            </a:r>
          </a:p>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   E5 Control Head</a:t>
            </a:r>
          </a:p>
        </p:txBody>
      </p:sp>
      <p:pic>
        <p:nvPicPr>
          <p:cNvPr id="2" name="Picture 1">
            <a:extLst>
              <a:ext uri="{FF2B5EF4-FFF2-40B4-BE49-F238E27FC236}">
                <a16:creationId xmlns:a16="http://schemas.microsoft.com/office/drawing/2014/main" id="{C981CE69-A62F-AA7F-4429-AEF9E1B5F9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4" name="TextBox 3">
            <a:extLst>
              <a:ext uri="{FF2B5EF4-FFF2-40B4-BE49-F238E27FC236}">
                <a16:creationId xmlns:a16="http://schemas.microsoft.com/office/drawing/2014/main" id="{68D45FEE-B1CE-E02D-4FAE-A84454074403}"/>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5FE4D50B-BFBE-281B-D2E5-300264BC7FF0}"/>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2530" name="Rectangle 2">
            <a:extLst>
              <a:ext uri="{FF2B5EF4-FFF2-40B4-BE49-F238E27FC236}">
                <a16:creationId xmlns:a16="http://schemas.microsoft.com/office/drawing/2014/main" id="{6EF0711B-1487-F289-7E89-127FEC76DCEF}"/>
              </a:ext>
            </a:extLst>
          </p:cNvPr>
          <p:cNvSpPr>
            <a:spLocks noGrp="1" noChangeAspect="1" noChangeArrowheads="1"/>
          </p:cNvSpPr>
          <p:nvPr>
            <p:ph type="title"/>
          </p:nvPr>
        </p:nvSpPr>
        <p:spPr/>
        <p:txBody>
          <a:bodyPr/>
          <a:lstStyle/>
          <a:p>
            <a:pPr eaLnBrk="1" hangingPunct="1">
              <a:spcAft>
                <a:spcPct val="25000"/>
              </a:spcAft>
            </a:pPr>
            <a:r>
              <a:rPr lang="en-US" altLang="en-US" dirty="0"/>
              <a:t>LED Status</a:t>
            </a:r>
          </a:p>
        </p:txBody>
      </p:sp>
      <p:sp>
        <p:nvSpPr>
          <p:cNvPr id="22534" name="Text Box 6">
            <a:extLst>
              <a:ext uri="{FF2B5EF4-FFF2-40B4-BE49-F238E27FC236}">
                <a16:creationId xmlns:a16="http://schemas.microsoft.com/office/drawing/2014/main" id="{896901BE-36E1-1D6D-C2AA-A08FE3F760D5}"/>
              </a:ext>
            </a:extLst>
          </p:cNvPr>
          <p:cNvSpPr txBox="1">
            <a:spLocks noChangeArrowheads="1"/>
          </p:cNvSpPr>
          <p:nvPr/>
        </p:nvSpPr>
        <p:spPr bwMode="auto">
          <a:xfrm>
            <a:off x="70237" y="3016085"/>
            <a:ext cx="3061152" cy="8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Tx/>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Conventional channel is busy</a:t>
            </a:r>
          </a:p>
          <a:p>
            <a:pPr algn="l">
              <a:spcBef>
                <a:spcPct val="0"/>
              </a:spcBef>
              <a:spcAft>
                <a:spcPct val="25000"/>
              </a:spcAft>
              <a:buFont typeface="Arial" panose="020B0604020202020204" pitchFamily="34" charset="0"/>
              <a:buChar char="•"/>
            </a:pPr>
            <a:r>
              <a:rPr lang="en-US" altLang="en-US" b="1" i="1" dirty="0">
                <a:solidFill>
                  <a:schemeClr val="tx1"/>
                </a:solidFill>
              </a:rPr>
              <a:t>Blinking</a:t>
            </a:r>
          </a:p>
          <a:p>
            <a:pPr marL="0" indent="0" algn="l">
              <a:spcBef>
                <a:spcPct val="0"/>
              </a:spcBef>
              <a:spcAft>
                <a:spcPct val="25000"/>
              </a:spcAft>
            </a:pPr>
            <a:r>
              <a:rPr lang="en-US" altLang="en-US" dirty="0">
                <a:solidFill>
                  <a:schemeClr val="tx1"/>
                </a:solidFill>
              </a:rPr>
              <a:t>      Radio is receiving a secured transmission</a:t>
            </a:r>
          </a:p>
        </p:txBody>
      </p:sp>
      <p:sp>
        <p:nvSpPr>
          <p:cNvPr id="22535" name="Text Box 7">
            <a:extLst>
              <a:ext uri="{FF2B5EF4-FFF2-40B4-BE49-F238E27FC236}">
                <a16:creationId xmlns:a16="http://schemas.microsoft.com/office/drawing/2014/main" id="{5C997FD5-7ED1-0D79-7699-061BBA3D0268}"/>
              </a:ext>
            </a:extLst>
          </p:cNvPr>
          <p:cNvSpPr txBox="1">
            <a:spLocks noChangeArrowheads="1"/>
          </p:cNvSpPr>
          <p:nvPr/>
        </p:nvSpPr>
        <p:spPr bwMode="auto">
          <a:xfrm>
            <a:off x="81845" y="2672279"/>
            <a:ext cx="838200" cy="260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tx1"/>
                </a:solidFill>
              </a:rPr>
              <a:t>YELLOW</a:t>
            </a:r>
          </a:p>
        </p:txBody>
      </p:sp>
      <p:sp>
        <p:nvSpPr>
          <p:cNvPr id="22536" name="Text Box 8">
            <a:extLst>
              <a:ext uri="{FF2B5EF4-FFF2-40B4-BE49-F238E27FC236}">
                <a16:creationId xmlns:a16="http://schemas.microsoft.com/office/drawing/2014/main" id="{826583F9-9D57-B76E-E0E4-FEA4354E5461}"/>
              </a:ext>
            </a:extLst>
          </p:cNvPr>
          <p:cNvSpPr txBox="1">
            <a:spLocks noChangeArrowheads="1"/>
          </p:cNvSpPr>
          <p:nvPr/>
        </p:nvSpPr>
        <p:spPr bwMode="auto">
          <a:xfrm>
            <a:off x="27513" y="1560727"/>
            <a:ext cx="1751719"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Tx/>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Radio is transmitting</a:t>
            </a:r>
          </a:p>
          <a:p>
            <a:pPr algn="l">
              <a:spcBef>
                <a:spcPct val="0"/>
              </a:spcBef>
              <a:spcAft>
                <a:spcPct val="25000"/>
              </a:spcAft>
              <a:buFontTx/>
              <a:buChar char="•"/>
            </a:pPr>
            <a:r>
              <a:rPr lang="en-US" altLang="en-US" b="1" i="1" dirty="0">
                <a:solidFill>
                  <a:schemeClr val="tx1"/>
                </a:solidFill>
              </a:rPr>
              <a:t>Double-Blinking</a:t>
            </a:r>
            <a:endParaRPr lang="en-US" altLang="en-US" i="1" dirty="0">
              <a:solidFill>
                <a:schemeClr val="tx1"/>
              </a:solidFill>
            </a:endParaRPr>
          </a:p>
          <a:p>
            <a:pPr algn="l">
              <a:spcBef>
                <a:spcPct val="0"/>
              </a:spcBef>
              <a:spcAft>
                <a:spcPct val="25000"/>
              </a:spcAft>
            </a:pPr>
            <a:r>
              <a:rPr lang="en-US" altLang="en-US" dirty="0">
                <a:solidFill>
                  <a:schemeClr val="tx1"/>
                </a:solidFill>
              </a:rPr>
              <a:t>	Radio is transmitting and emergency call</a:t>
            </a:r>
          </a:p>
        </p:txBody>
      </p:sp>
      <p:sp>
        <p:nvSpPr>
          <p:cNvPr id="22537" name="Text Box 9">
            <a:extLst>
              <a:ext uri="{FF2B5EF4-FFF2-40B4-BE49-F238E27FC236}">
                <a16:creationId xmlns:a16="http://schemas.microsoft.com/office/drawing/2014/main" id="{F36F17BB-4372-5E1D-21A5-C99B85437FA4}"/>
              </a:ext>
            </a:extLst>
          </p:cNvPr>
          <p:cNvSpPr txBox="1">
            <a:spLocks noChangeArrowheads="1"/>
          </p:cNvSpPr>
          <p:nvPr/>
        </p:nvSpPr>
        <p:spPr bwMode="auto">
          <a:xfrm>
            <a:off x="105806" y="1299747"/>
            <a:ext cx="616895" cy="26161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bg1"/>
                </a:solidFill>
              </a:rPr>
              <a:t>RED</a:t>
            </a:r>
          </a:p>
        </p:txBody>
      </p:sp>
      <p:sp>
        <p:nvSpPr>
          <p:cNvPr id="22539" name="Text Box 11">
            <a:extLst>
              <a:ext uri="{FF2B5EF4-FFF2-40B4-BE49-F238E27FC236}">
                <a16:creationId xmlns:a16="http://schemas.microsoft.com/office/drawing/2014/main" id="{6CE7D1CC-C3DB-24C8-D529-1EF97C629F65}"/>
              </a:ext>
            </a:extLst>
          </p:cNvPr>
          <p:cNvSpPr txBox="1">
            <a:spLocks noChangeArrowheads="1"/>
          </p:cNvSpPr>
          <p:nvPr/>
        </p:nvSpPr>
        <p:spPr bwMode="auto">
          <a:xfrm>
            <a:off x="81844" y="4319048"/>
            <a:ext cx="2661355"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 typeface="Arial" panose="020B0604020202020204" pitchFamily="34" charset="0"/>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Self-test being performed</a:t>
            </a:r>
          </a:p>
          <a:p>
            <a:pPr algn="l">
              <a:spcBef>
                <a:spcPct val="0"/>
              </a:spcBef>
              <a:spcAft>
                <a:spcPct val="25000"/>
              </a:spcAft>
              <a:buFontTx/>
              <a:buChar char="•"/>
            </a:pPr>
            <a:r>
              <a:rPr lang="en-US" altLang="en-US" b="1" i="1" dirty="0">
                <a:solidFill>
                  <a:schemeClr val="tx1"/>
                </a:solidFill>
              </a:rPr>
              <a:t>Blinking</a:t>
            </a:r>
            <a:endParaRPr lang="en-US" altLang="en-US" i="1" dirty="0">
              <a:solidFill>
                <a:schemeClr val="tx1"/>
              </a:solidFill>
            </a:endParaRPr>
          </a:p>
          <a:p>
            <a:pPr algn="l">
              <a:spcBef>
                <a:spcPct val="0"/>
              </a:spcBef>
              <a:spcAft>
                <a:spcPct val="25000"/>
              </a:spcAft>
            </a:pPr>
            <a:r>
              <a:rPr lang="en-US" altLang="en-US" dirty="0">
                <a:solidFill>
                  <a:schemeClr val="tx1"/>
                </a:solidFill>
              </a:rPr>
              <a:t>	Radio is on a priority channel while in Scan List Programming mode</a:t>
            </a:r>
          </a:p>
        </p:txBody>
      </p:sp>
      <p:sp>
        <p:nvSpPr>
          <p:cNvPr id="22540" name="Text Box 12">
            <a:extLst>
              <a:ext uri="{FF2B5EF4-FFF2-40B4-BE49-F238E27FC236}">
                <a16:creationId xmlns:a16="http://schemas.microsoft.com/office/drawing/2014/main" id="{9FE69781-C290-959C-3B56-9DACAE103D4C}"/>
              </a:ext>
            </a:extLst>
          </p:cNvPr>
          <p:cNvSpPr txBox="1">
            <a:spLocks noChangeArrowheads="1"/>
          </p:cNvSpPr>
          <p:nvPr/>
        </p:nvSpPr>
        <p:spPr bwMode="auto">
          <a:xfrm>
            <a:off x="139700" y="4058698"/>
            <a:ext cx="838200" cy="2603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tx1"/>
                </a:solidFill>
              </a:rPr>
              <a:t>GREEN</a:t>
            </a:r>
          </a:p>
        </p:txBody>
      </p:sp>
      <p:pic>
        <p:nvPicPr>
          <p:cNvPr id="3" name="Picture 4">
            <a:extLst>
              <a:ext uri="{FF2B5EF4-FFF2-40B4-BE49-F238E27FC236}">
                <a16:creationId xmlns:a16="http://schemas.microsoft.com/office/drawing/2014/main" id="{B705D368-5B05-0ACC-CD16-E61722DBF300}"/>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522777" y="2447365"/>
            <a:ext cx="200024" cy="72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B18008B7-D261-CEEE-B1AF-F451C195F0A4}"/>
              </a:ext>
            </a:extLst>
          </p:cNvPr>
          <p:cNvPicPr>
            <a:picLocks noChangeAspect="1" noChangeArrowheads="1"/>
          </p:cNvPicPr>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522776" y="2556105"/>
            <a:ext cx="200024" cy="802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722FB537-EA3B-EE01-46C6-FA9AE3168DC5}"/>
              </a:ext>
            </a:extLst>
          </p:cNvPr>
          <p:cNvPicPr>
            <a:picLocks noChangeAspect="1" noChangeArrowheads="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522777" y="2672279"/>
            <a:ext cx="200024" cy="802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a:extLst>
              <a:ext uri="{FF2B5EF4-FFF2-40B4-BE49-F238E27FC236}">
                <a16:creationId xmlns:a16="http://schemas.microsoft.com/office/drawing/2014/main" id="{5EB9618A-6E37-F1D7-EA4F-329EC84565BC}"/>
              </a:ext>
            </a:extLst>
          </p:cNvPr>
          <p:cNvSpPr>
            <a:spLocks noChangeArrowheads="1"/>
          </p:cNvSpPr>
          <p:nvPr/>
        </p:nvSpPr>
        <p:spPr bwMode="auto">
          <a:xfrm>
            <a:off x="2506720" y="2197221"/>
            <a:ext cx="243067" cy="806450"/>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6" name="Picture 15">
            <a:extLst>
              <a:ext uri="{FF2B5EF4-FFF2-40B4-BE49-F238E27FC236}">
                <a16:creationId xmlns:a16="http://schemas.microsoft.com/office/drawing/2014/main" id="{05DFEC6D-260F-1BFC-419C-E3EA32972F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7438" y="3357614"/>
            <a:ext cx="4311254" cy="1632807"/>
          </a:xfrm>
          <a:prstGeom prst="rect">
            <a:avLst/>
          </a:prstGeom>
        </p:spPr>
      </p:pic>
      <p:pic>
        <p:nvPicPr>
          <p:cNvPr id="17" name="Picture 16">
            <a:extLst>
              <a:ext uri="{FF2B5EF4-FFF2-40B4-BE49-F238E27FC236}">
                <a16:creationId xmlns:a16="http://schemas.microsoft.com/office/drawing/2014/main" id="{829620F1-9059-AA17-F0C6-6A7DC917FE53}"/>
              </a:ext>
            </a:extLst>
          </p:cNvPr>
          <p:cNvPicPr>
            <a:picLocks noChangeAspect="1"/>
          </p:cNvPicPr>
          <p:nvPr/>
        </p:nvPicPr>
        <p:blipFill>
          <a:blip r:embed="rId8">
            <a:extLst>
              <a:ext uri="{28A0092B-C50C-407E-A947-70E740481C1C}">
                <a14:useLocalDpi xmlns:a14="http://schemas.microsoft.com/office/drawing/2010/main" val="0"/>
              </a:ext>
            </a:extLst>
          </a:blip>
          <a:srcRect l="-157" t="6194" r="50037" b="85877"/>
          <a:stretch>
            <a:fillRect/>
          </a:stretch>
        </p:blipFill>
        <p:spPr>
          <a:xfrm>
            <a:off x="3452813" y="4958358"/>
            <a:ext cx="4184831" cy="396285"/>
          </a:xfrm>
          <a:prstGeom prst="rect">
            <a:avLst/>
          </a:prstGeom>
        </p:spPr>
      </p:pic>
      <p:sp>
        <p:nvSpPr>
          <p:cNvPr id="21" name="Rectangle 10">
            <a:extLst>
              <a:ext uri="{FF2B5EF4-FFF2-40B4-BE49-F238E27FC236}">
                <a16:creationId xmlns:a16="http://schemas.microsoft.com/office/drawing/2014/main" id="{EEC6DFE3-3318-8B0E-5351-E8769682118A}"/>
              </a:ext>
            </a:extLst>
          </p:cNvPr>
          <p:cNvSpPr>
            <a:spLocks noChangeArrowheads="1"/>
          </p:cNvSpPr>
          <p:nvPr/>
        </p:nvSpPr>
        <p:spPr bwMode="auto">
          <a:xfrm>
            <a:off x="3554833" y="3385222"/>
            <a:ext cx="4311254" cy="2258515"/>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8" name="TextBox 17">
            <a:extLst>
              <a:ext uri="{FF2B5EF4-FFF2-40B4-BE49-F238E27FC236}">
                <a16:creationId xmlns:a16="http://schemas.microsoft.com/office/drawing/2014/main" id="{9EDA7F3D-9946-DF50-008E-622371624F73}"/>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pic>
        <p:nvPicPr>
          <p:cNvPr id="22" name="Picture 21">
            <a:extLst>
              <a:ext uri="{FF2B5EF4-FFF2-40B4-BE49-F238E27FC236}">
                <a16:creationId xmlns:a16="http://schemas.microsoft.com/office/drawing/2014/main" id="{A240A1DA-E0DC-C639-321F-BC334F4C1402}"/>
              </a:ext>
            </a:extLst>
          </p:cNvPr>
          <p:cNvPicPr>
            <a:picLocks noChangeAspect="1"/>
          </p:cNvPicPr>
          <p:nvPr/>
        </p:nvPicPr>
        <p:blipFill>
          <a:blip r:embed="rId9">
            <a:extLst>
              <a:ext uri="{28A0092B-C50C-407E-A947-70E740481C1C}">
                <a14:useLocalDpi xmlns:a14="http://schemas.microsoft.com/office/drawing/2010/main" val="0"/>
              </a:ext>
            </a:extLst>
          </a:blip>
          <a:srcRect t="26999" b="23430"/>
          <a:stretch>
            <a:fillRect/>
          </a:stretch>
        </p:blipFill>
        <p:spPr>
          <a:xfrm>
            <a:off x="1998292" y="633810"/>
            <a:ext cx="3185265" cy="1578981"/>
          </a:xfrm>
          <a:prstGeom prst="rect">
            <a:avLst/>
          </a:prstGeom>
        </p:spPr>
      </p:pic>
      <p:pic>
        <p:nvPicPr>
          <p:cNvPr id="31" name="Picture 4">
            <a:extLst>
              <a:ext uri="{FF2B5EF4-FFF2-40B4-BE49-F238E27FC236}">
                <a16:creationId xmlns:a16="http://schemas.microsoft.com/office/drawing/2014/main" id="{814FFC56-06E3-6EC4-A7FE-DD89ECD68499}"/>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3251997" y="1564745"/>
            <a:ext cx="53778" cy="54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80">
            <a:extLst>
              <a:ext uri="{FF2B5EF4-FFF2-40B4-BE49-F238E27FC236}">
                <a16:creationId xmlns:a16="http://schemas.microsoft.com/office/drawing/2014/main" id="{17D652C3-79AA-3C8D-4C9D-706204FEFA2D}"/>
              </a:ext>
            </a:extLst>
          </p:cNvPr>
          <p:cNvSpPr>
            <a:spLocks noChangeShapeType="1"/>
          </p:cNvSpPr>
          <p:nvPr/>
        </p:nvSpPr>
        <p:spPr bwMode="auto">
          <a:xfrm rot="-5400000">
            <a:off x="2340361" y="2065238"/>
            <a:ext cx="1363915" cy="51295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2" name="Line 80">
            <a:extLst>
              <a:ext uri="{FF2B5EF4-FFF2-40B4-BE49-F238E27FC236}">
                <a16:creationId xmlns:a16="http://schemas.microsoft.com/office/drawing/2014/main" id="{5ADA4D51-D8DD-9D22-7172-A1B32704A4D4}"/>
              </a:ext>
            </a:extLst>
          </p:cNvPr>
          <p:cNvSpPr>
            <a:spLocks noChangeShapeType="1"/>
          </p:cNvSpPr>
          <p:nvPr/>
        </p:nvSpPr>
        <p:spPr bwMode="auto">
          <a:xfrm rot="-5400000">
            <a:off x="2718707" y="1652214"/>
            <a:ext cx="548125" cy="539938"/>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33" name="Picture 32">
            <a:extLst>
              <a:ext uri="{FF2B5EF4-FFF2-40B4-BE49-F238E27FC236}">
                <a16:creationId xmlns:a16="http://schemas.microsoft.com/office/drawing/2014/main" id="{700E043E-01CA-7A13-EEF2-87B2E10C6C7F}"/>
              </a:ext>
            </a:extLst>
          </p:cNvPr>
          <p:cNvPicPr>
            <a:picLocks noChangeAspect="1"/>
          </p:cNvPicPr>
          <p:nvPr/>
        </p:nvPicPr>
        <p:blipFill>
          <a:blip r:embed="rId10">
            <a:extLst>
              <a:ext uri="{28A0092B-C50C-407E-A947-70E740481C1C}">
                <a14:useLocalDpi xmlns:a14="http://schemas.microsoft.com/office/drawing/2010/main" val="0"/>
              </a:ext>
            </a:extLst>
          </a:blip>
          <a:srcRect l="36517" t="52659" r="39310" b="18198"/>
          <a:stretch>
            <a:fillRect/>
          </a:stretch>
        </p:blipFill>
        <p:spPr>
          <a:xfrm>
            <a:off x="5339785" y="744531"/>
            <a:ext cx="2115712" cy="2550755"/>
          </a:xfrm>
          <a:prstGeom prst="rect">
            <a:avLst/>
          </a:prstGeom>
        </p:spPr>
      </p:pic>
      <p:sp>
        <p:nvSpPr>
          <p:cNvPr id="34" name="TextBox 33">
            <a:extLst>
              <a:ext uri="{FF2B5EF4-FFF2-40B4-BE49-F238E27FC236}">
                <a16:creationId xmlns:a16="http://schemas.microsoft.com/office/drawing/2014/main" id="{4D3AF80A-4DA8-6627-1889-0555F62540A8}"/>
              </a:ext>
            </a:extLst>
          </p:cNvPr>
          <p:cNvSpPr txBox="1"/>
          <p:nvPr/>
        </p:nvSpPr>
        <p:spPr>
          <a:xfrm>
            <a:off x="6146873" y="1723325"/>
            <a:ext cx="746134" cy="777136"/>
          </a:xfrm>
          <a:prstGeom prst="rect">
            <a:avLst/>
          </a:prstGeom>
          <a:solidFill>
            <a:srgbClr val="EAEAEA"/>
          </a:solidFill>
        </p:spPr>
        <p:txBody>
          <a:bodyPr wrap="square" rtlCol="0">
            <a:spAutoFit/>
          </a:bodyPr>
          <a:lstStyle/>
          <a:p>
            <a:pPr>
              <a:spcBef>
                <a:spcPts val="600"/>
              </a:spcBef>
            </a:pPr>
            <a:endParaRPr lang="en-US" sz="700" dirty="0"/>
          </a:p>
          <a:p>
            <a:r>
              <a:rPr lang="en-US" sz="700" dirty="0"/>
              <a:t>Cumberland</a:t>
            </a:r>
            <a:endParaRPr lang="en-US" sz="900" dirty="0"/>
          </a:p>
          <a:p>
            <a:r>
              <a:rPr lang="en-US" sz="900" dirty="0"/>
              <a:t> County</a:t>
            </a:r>
          </a:p>
          <a:p>
            <a:endParaRPr lang="en-US" sz="900" dirty="0"/>
          </a:p>
        </p:txBody>
      </p:sp>
      <p:pic>
        <p:nvPicPr>
          <p:cNvPr id="35" name="Picture 34">
            <a:extLst>
              <a:ext uri="{FF2B5EF4-FFF2-40B4-BE49-F238E27FC236}">
                <a16:creationId xmlns:a16="http://schemas.microsoft.com/office/drawing/2014/main" id="{65833F2C-3B23-B6DB-4EE7-195D6EB086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3218" y="1726822"/>
            <a:ext cx="181884" cy="181884"/>
          </a:xfrm>
          <a:prstGeom prst="rect">
            <a:avLst/>
          </a:prstGeom>
          <a:solidFill>
            <a:schemeClr val="bg2">
              <a:lumMod val="65000"/>
              <a:alpha val="0"/>
            </a:schemeClr>
          </a:solidFill>
          <a:effectLst>
            <a:softEdge rad="12700"/>
          </a:effectLst>
        </p:spPr>
      </p:pic>
      <p:sp>
        <p:nvSpPr>
          <p:cNvPr id="7" name="TextBox 6">
            <a:extLst>
              <a:ext uri="{FF2B5EF4-FFF2-40B4-BE49-F238E27FC236}">
                <a16:creationId xmlns:a16="http://schemas.microsoft.com/office/drawing/2014/main" id="{E07AF370-629C-545E-AE98-BBE6E6B2B4A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9"/>
                                      </p:to>
                                    </p:set>
                                    <p:animEffect filter="image" prLst="opacity: 0.9">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9"/>
                                      </p:to>
                                    </p:set>
                                    <p:animEffect filter="image" prLst="opacity: 0.9">
                                      <p:cBhvr rctx="IE">
                                        <p:cTn id="10" dur="indefinite"/>
                                        <p:tgtEl>
                                          <p:spTgt spid="2"/>
                                        </p:tgtEl>
                                      </p:cBhvr>
                                    </p:animEffec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9"/>
                                      </p:to>
                                    </p:set>
                                    <p:animEffect filter="image" prLst="opacity: 0.9">
                                      <p:cBhvr rctx="IE">
                                        <p:cTn id="13" dur="indefinite"/>
                                        <p:tgtEl>
                                          <p:spTgt spid="3"/>
                                        </p:tgtEl>
                                      </p:cBhvr>
                                    </p:animEffect>
                                  </p:childTnLst>
                                </p:cTn>
                              </p:par>
                              <p:par>
                                <p:cTn id="14" presetID="9" presetClass="emph" presetSubtype="0" nodeType="withEffect">
                                  <p:stCondLst>
                                    <p:cond delay="0"/>
                                  </p:stCondLst>
                                  <p:childTnLst>
                                    <p:set>
                                      <p:cBhvr rctx="PPT">
                                        <p:cTn id="15" dur="indefinite"/>
                                        <p:tgtEl>
                                          <p:spTgt spid="31"/>
                                        </p:tgtEl>
                                        <p:attrNameLst>
                                          <p:attrName>style.opacity</p:attrName>
                                        </p:attrNameLst>
                                      </p:cBhvr>
                                      <p:to>
                                        <p:strVal val="0.9"/>
                                      </p:to>
                                    </p:set>
                                    <p:animEffect filter="image" prLst="opacity: 0.9">
                                      <p:cBhvr rctx="IE">
                                        <p:cTn id="16" dur="indefinite"/>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50DFFB5F-DD5D-5C48-9399-29EC227823EB}"/>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077" name="Rectangle 3">
            <a:extLst>
              <a:ext uri="{FF2B5EF4-FFF2-40B4-BE49-F238E27FC236}">
                <a16:creationId xmlns:a16="http://schemas.microsoft.com/office/drawing/2014/main" id="{4BCD4E55-C94D-EC62-4018-C18079FD3A07}"/>
              </a:ext>
            </a:extLst>
          </p:cNvPr>
          <p:cNvSpPr>
            <a:spLocks noGrp="1" noChangeAspect="1" noChangeArrowheads="1"/>
          </p:cNvSpPr>
          <p:nvPr>
            <p:ph type="title"/>
          </p:nvPr>
        </p:nvSpPr>
        <p:spPr/>
        <p:txBody>
          <a:bodyPr/>
          <a:lstStyle/>
          <a:p>
            <a:pPr eaLnBrk="1" hangingPunct="1"/>
            <a:r>
              <a:rPr lang="en-US" altLang="en-US" sz="2400" dirty="0"/>
              <a:t>Radio Features &amp; Menu Items</a:t>
            </a:r>
          </a:p>
        </p:txBody>
      </p:sp>
      <p:sp>
        <p:nvSpPr>
          <p:cNvPr id="6" name="Text Box 10">
            <a:extLst>
              <a:ext uri="{FF2B5EF4-FFF2-40B4-BE49-F238E27FC236}">
                <a16:creationId xmlns:a16="http://schemas.microsoft.com/office/drawing/2014/main" id="{33C0F2C3-F952-98FE-7B68-AAFDB27830B0}"/>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3" name="TextBox 2">
            <a:extLst>
              <a:ext uri="{FF2B5EF4-FFF2-40B4-BE49-F238E27FC236}">
                <a16:creationId xmlns:a16="http://schemas.microsoft.com/office/drawing/2014/main" id="{4532C5B0-968B-4BD8-2A1A-585BE799EBA2}"/>
              </a:ext>
            </a:extLst>
          </p:cNvPr>
          <p:cNvSpPr txBox="1"/>
          <p:nvPr/>
        </p:nvSpPr>
        <p:spPr>
          <a:xfrm>
            <a:off x="2914650" y="2141646"/>
            <a:ext cx="4320413" cy="1815882"/>
          </a:xfrm>
          <a:prstGeom prst="rect">
            <a:avLst/>
          </a:prstGeom>
          <a:noFill/>
          <a:ln w="19050">
            <a:solidFill>
              <a:schemeClr val="tx1"/>
            </a:solidFill>
          </a:ln>
        </p:spPr>
        <p:txBody>
          <a:bodyPr wrap="none" rtlCol="0">
            <a:spAutoFit/>
          </a:bodyPr>
          <a:lstStyle/>
          <a:p>
            <a:r>
              <a:rPr lang="en-US" sz="2800" b="1" dirty="0">
                <a:solidFill>
                  <a:schemeClr val="tx1"/>
                </a:solidFill>
                <a:latin typeface="+mj-lt"/>
                <a:ea typeface="+mj-ea"/>
                <a:cs typeface="+mj-cs"/>
              </a:rPr>
              <a:t>General Radio Features </a:t>
            </a:r>
          </a:p>
          <a:p>
            <a:r>
              <a:rPr lang="en-US" sz="2800" b="1" dirty="0">
                <a:solidFill>
                  <a:schemeClr val="tx1"/>
                </a:solidFill>
                <a:latin typeface="+mj-lt"/>
                <a:ea typeface="+mj-ea"/>
                <a:cs typeface="+mj-cs"/>
              </a:rPr>
              <a:t>and </a:t>
            </a:r>
          </a:p>
          <a:p>
            <a:r>
              <a:rPr lang="en-US" sz="2800" b="1" dirty="0">
                <a:solidFill>
                  <a:schemeClr val="tx1"/>
                </a:solidFill>
                <a:latin typeface="+mj-lt"/>
                <a:ea typeface="+mj-ea"/>
                <a:cs typeface="+mj-cs"/>
              </a:rPr>
              <a:t>Menu Item Functions</a:t>
            </a:r>
            <a:r>
              <a:rPr lang="en-US" sz="1200" dirty="0"/>
              <a:t> </a:t>
            </a:r>
            <a:endParaRPr lang="en-US" sz="2800" b="1"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CCD0BF1F-DBE2-3042-AD74-F26BEF1ECB37}"/>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pic>
        <p:nvPicPr>
          <p:cNvPr id="11" name="Picture 10">
            <a:extLst>
              <a:ext uri="{FF2B5EF4-FFF2-40B4-BE49-F238E27FC236}">
                <a16:creationId xmlns:a16="http://schemas.microsoft.com/office/drawing/2014/main" id="{6C055865-59AF-283B-3CA0-D4C1B9067559}"/>
              </a:ext>
            </a:extLst>
          </p:cNvPr>
          <p:cNvPicPr>
            <a:picLocks noChangeAspect="1"/>
          </p:cNvPicPr>
          <p:nvPr/>
        </p:nvPicPr>
        <p:blipFill>
          <a:blip r:embed="rId2">
            <a:extLst>
              <a:ext uri="{28A0092B-C50C-407E-A947-70E740481C1C}">
                <a14:useLocalDpi xmlns:a14="http://schemas.microsoft.com/office/drawing/2010/main" val="0"/>
              </a:ext>
            </a:extLst>
          </a:blip>
          <a:srcRect l="32228" t="4493" r="29176"/>
          <a:stretch>
            <a:fillRect/>
          </a:stretch>
        </p:blipFill>
        <p:spPr>
          <a:xfrm>
            <a:off x="307122" y="590550"/>
            <a:ext cx="2034157" cy="5033670"/>
          </a:xfrm>
          <a:prstGeom prst="rect">
            <a:avLst/>
          </a:prstGeom>
        </p:spPr>
      </p:pic>
      <p:sp>
        <p:nvSpPr>
          <p:cNvPr id="10" name="TextBox 9">
            <a:extLst>
              <a:ext uri="{FF2B5EF4-FFF2-40B4-BE49-F238E27FC236}">
                <a16:creationId xmlns:a16="http://schemas.microsoft.com/office/drawing/2014/main" id="{21BDF639-88E2-616B-E7E7-D9D89A2F5366}"/>
              </a:ext>
            </a:extLst>
          </p:cNvPr>
          <p:cNvSpPr txBox="1"/>
          <p:nvPr/>
        </p:nvSpPr>
        <p:spPr>
          <a:xfrm>
            <a:off x="990600" y="3705090"/>
            <a:ext cx="476250" cy="492443"/>
          </a:xfrm>
          <a:prstGeom prst="rect">
            <a:avLst/>
          </a:prstGeom>
          <a:solidFill>
            <a:srgbClr val="EAEAEA"/>
          </a:solidFill>
        </p:spPr>
        <p:txBody>
          <a:bodyPr wrap="square" rtlCol="0">
            <a:spAutoFit/>
          </a:bodyPr>
          <a:lstStyle/>
          <a:p>
            <a:pPr algn="l">
              <a:spcBef>
                <a:spcPts val="0"/>
              </a:spcBef>
            </a:pPr>
            <a:endParaRPr lang="en-US" sz="400" dirty="0"/>
          </a:p>
          <a:p>
            <a:pPr algn="l">
              <a:spcBef>
                <a:spcPts val="0"/>
              </a:spcBef>
            </a:pPr>
            <a:r>
              <a:rPr lang="en-US" sz="400" dirty="0"/>
              <a:t>Cumberland</a:t>
            </a:r>
            <a:endParaRPr lang="en-US" sz="900" dirty="0"/>
          </a:p>
          <a:p>
            <a:r>
              <a:rPr lang="en-US" sz="700" dirty="0"/>
              <a:t> </a:t>
            </a:r>
            <a:r>
              <a:rPr lang="en-US" sz="500" dirty="0"/>
              <a:t>County</a:t>
            </a:r>
          </a:p>
          <a:p>
            <a:endParaRPr lang="en-US" sz="500" dirty="0"/>
          </a:p>
        </p:txBody>
      </p:sp>
      <p:sp>
        <p:nvSpPr>
          <p:cNvPr id="4" name="TextBox 3">
            <a:extLst>
              <a:ext uri="{FF2B5EF4-FFF2-40B4-BE49-F238E27FC236}">
                <a16:creationId xmlns:a16="http://schemas.microsoft.com/office/drawing/2014/main" id="{8E7EC3F9-091D-E6EF-025C-E23ACD16C6D8}"/>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9A305E6-C2E4-FAFB-4F3F-A6DDDBA3AA5E}"/>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CAMPUS_NAME" val="motorola"/>
  <p:tag name="SLIDEFILENAME" val="Insert_customer_nam___101.JPG"/>
  <p:tag name="SLIDEID" val="101"/>
</p:tagLst>
</file>

<file path=ppt/tags/tag10.xml><?xml version="1.0" encoding="utf-8"?>
<p:tagLst xmlns:a="http://schemas.openxmlformats.org/drawingml/2006/main" xmlns:r="http://schemas.openxmlformats.org/officeDocument/2006/relationships" xmlns:p="http://schemas.openxmlformats.org/presentationml/2006/main">
  <p:tag name="SLIDEFILENAME" val="Home_Mode_Select___130.JPG"/>
  <p:tag name="SLIDEID" val="130"/>
</p:tagLst>
</file>

<file path=ppt/tags/tag11.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ags/tag12.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ags/tag13.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ags/tag14.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5.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6.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7.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8.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9.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xml><?xml version="1.0" encoding="utf-8"?>
<p:tagLst xmlns:a="http://schemas.openxmlformats.org/drawingml/2006/main" xmlns:r="http://schemas.openxmlformats.org/officeDocument/2006/relationships" xmlns:p="http://schemas.openxmlformats.org/presentationml/2006/main">
  <p:tag name="SLIDEFILENAME" val="Copyrights___Discla___103.JPG"/>
  <p:tag name="SLIDEID" val="103"/>
</p:tagLst>
</file>

<file path=ppt/tags/tag20.xml><?xml version="1.0" encoding="utf-8"?>
<p:tagLst xmlns:a="http://schemas.openxmlformats.org/drawingml/2006/main" xmlns:r="http://schemas.openxmlformats.org/officeDocument/2006/relationships" xmlns:p="http://schemas.openxmlformats.org/presentationml/2006/main">
  <p:tag name="SLIDEFILENAME" val="Scan_Non-Talkback___143.JPG"/>
  <p:tag name="SLIDEID" val="143"/>
</p:tagLst>
</file>

<file path=ppt/tags/tag21.xml><?xml version="1.0" encoding="utf-8"?>
<p:tagLst xmlns:a="http://schemas.openxmlformats.org/drawingml/2006/main" xmlns:r="http://schemas.openxmlformats.org/officeDocument/2006/relationships" xmlns:p="http://schemas.openxmlformats.org/presentationml/2006/main">
  <p:tag name="SLIDEFILENAME" val="Scan_Non-Talkback___143.JPG"/>
  <p:tag name="SLIDEID" val="143"/>
</p:tagLst>
</file>

<file path=ppt/tags/tag22.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3.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4.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5.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6.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7.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8.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9.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xml><?xml version="1.0" encoding="utf-8"?>
<p:tagLst xmlns:a="http://schemas.openxmlformats.org/drawingml/2006/main" xmlns:r="http://schemas.openxmlformats.org/officeDocument/2006/relationships" xmlns:p="http://schemas.openxmlformats.org/presentationml/2006/main">
  <p:tag name="SLIDEFILENAME" val="Welcome___104.JPG"/>
  <p:tag name="SLIDEID" val="104"/>
</p:tagLst>
</file>

<file path=ppt/tags/tag30.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1.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2.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3.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4.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5.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6.xml><?xml version="1.0" encoding="utf-8"?>
<p:tagLst xmlns:a="http://schemas.openxmlformats.org/drawingml/2006/main" xmlns:r="http://schemas.openxmlformats.org/officeDocument/2006/relationships" xmlns:p="http://schemas.openxmlformats.org/presentationml/2006/main">
  <p:tag name="SLIDEFILENAME" val="Thank_You_for_Your___210.JPG"/>
  <p:tag name="SLIDEID" val="210"/>
</p:tagLst>
</file>

<file path=ppt/tags/tag4.xml><?xml version="1.0" encoding="utf-8"?>
<p:tagLst xmlns:a="http://schemas.openxmlformats.org/drawingml/2006/main" xmlns:r="http://schemas.openxmlformats.org/officeDocument/2006/relationships" xmlns:p="http://schemas.openxmlformats.org/presentationml/2006/main">
  <p:tag name="SLIDEFILENAME" val="Radio_Overview___105.JPG"/>
  <p:tag name="SLIDEID" val="105"/>
</p:tagLst>
</file>

<file path=ppt/tags/tag5.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6.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7.xml><?xml version="1.0" encoding="utf-8"?>
<p:tagLst xmlns:a="http://schemas.openxmlformats.org/drawingml/2006/main" xmlns:r="http://schemas.openxmlformats.org/officeDocument/2006/relationships" xmlns:p="http://schemas.openxmlformats.org/presentationml/2006/main">
  <p:tag name="SLIDEFILENAME" val="Status_Alert_Tones___110.JPG"/>
  <p:tag name="SLIDEID" val="110"/>
</p:tagLst>
</file>

<file path=ppt/tags/tag8.xml><?xml version="1.0" encoding="utf-8"?>
<p:tagLst xmlns:a="http://schemas.openxmlformats.org/drawingml/2006/main" xmlns:r="http://schemas.openxmlformats.org/officeDocument/2006/relationships" xmlns:p="http://schemas.openxmlformats.org/presentationml/2006/main">
  <p:tag name="SLIDEFILENAME" val="LED_Status___113.JPG"/>
  <p:tag name="SLIDEID" val="113"/>
</p:tagLst>
</file>

<file path=ppt/tags/tag9.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100" b="0"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rgbClr val="FF33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100" b="0" i="0" u="none" strike="noStrike" cap="none" normalizeH="0" baseline="0" smtClean="0">
            <a:ln>
              <a:noFill/>
            </a:ln>
            <a:solidFill>
              <a:srgbClr val="000000"/>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1E09BD"/>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0186DA628A844A9D9C46E0C8B54763" ma:contentTypeVersion="7" ma:contentTypeDescription="Create a new document." ma:contentTypeScope="" ma:versionID="15b882d4782543021a4cee7d5f4a72a2">
  <xsd:schema xmlns:xsd="http://www.w3.org/2001/XMLSchema" xmlns:xs="http://www.w3.org/2001/XMLSchema" xmlns:p="http://schemas.microsoft.com/office/2006/metadata/properties" xmlns:ns2="56b954d5-eab8-4136-a5ee-9cc5acb20be2" targetNamespace="http://schemas.microsoft.com/office/2006/metadata/properties" ma:root="true" ma:fieldsID="baa2a80c3a71b1b915512fad25dde0ba" ns2:_="">
    <xsd:import namespace="56b954d5-eab8-4136-a5ee-9cc5acb20b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954d5-eab8-4136-a5ee-9cc5acb20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11F7D2-B6A0-4BBC-A2A0-B7677831DE34}">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265ccc7b-f9b1-434e-9b38-44edb0d98874"/>
    <ds:schemaRef ds:uri="707f2f81-4db4-4d62-a7aa-58857685b61f"/>
    <ds:schemaRef ds:uri="http://schemas.microsoft.com/office/2006/metadata/properties"/>
  </ds:schemaRefs>
</ds:datastoreItem>
</file>

<file path=customXml/itemProps2.xml><?xml version="1.0" encoding="utf-8"?>
<ds:datastoreItem xmlns:ds="http://schemas.openxmlformats.org/officeDocument/2006/customXml" ds:itemID="{30D781CE-AD94-4F4F-A746-9C475E089CAB}"/>
</file>

<file path=customXml/itemProps3.xml><?xml version="1.0" encoding="utf-8"?>
<ds:datastoreItem xmlns:ds="http://schemas.openxmlformats.org/officeDocument/2006/customXml" ds:itemID="{B87CE76D-FC7B-4DA1-88E6-76FE385556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78031</TotalTime>
  <Words>3246</Words>
  <Application>Microsoft Office PowerPoint</Application>
  <PresentationFormat>Custom</PresentationFormat>
  <Paragraphs>653</Paragraphs>
  <Slides>37</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Arial Black</vt:lpstr>
      <vt:lpstr>MS Shell Dlg</vt:lpstr>
      <vt:lpstr>Times New Roman</vt:lpstr>
      <vt:lpstr>Webdings</vt:lpstr>
      <vt:lpstr>Wingdings</vt:lpstr>
      <vt:lpstr>Default Design</vt:lpstr>
      <vt:lpstr>Image</vt:lpstr>
      <vt:lpstr>PowerPoint Presentation</vt:lpstr>
      <vt:lpstr>Copyrights / Disclaimer</vt:lpstr>
      <vt:lpstr>Welcome</vt:lpstr>
      <vt:lpstr>Radio Overview</vt:lpstr>
      <vt:lpstr>Display Indicators</vt:lpstr>
      <vt:lpstr>Display Indicators – cont’d.</vt:lpstr>
      <vt:lpstr>Status Alert Tones</vt:lpstr>
      <vt:lpstr>LED Status</vt:lpstr>
      <vt:lpstr>Radio Features &amp; Menu Items</vt:lpstr>
      <vt:lpstr>Radio On or Off</vt:lpstr>
      <vt:lpstr>Home Mode Select</vt:lpstr>
      <vt:lpstr>Changing Zones or Channels</vt:lpstr>
      <vt:lpstr>Changing Zones or Channels</vt:lpstr>
      <vt:lpstr>Keypad/Control Lock</vt:lpstr>
      <vt:lpstr>Transmit (Trunked Modes)</vt:lpstr>
      <vt:lpstr>Light/Flip</vt:lpstr>
      <vt:lpstr>Scan On/Off and Nuisance Delete</vt:lpstr>
      <vt:lpstr>Scan List Programming Mode  </vt:lpstr>
      <vt:lpstr>Scan List Programming Mode  </vt:lpstr>
      <vt:lpstr>Over-The-Air Rekeying (Encrypted Radios Only)  </vt:lpstr>
      <vt:lpstr>Encrypted Communications Overview </vt:lpstr>
      <vt:lpstr>Encrypted Communications Overview (cont’d) </vt:lpstr>
      <vt:lpstr>Other Menu Items  </vt:lpstr>
      <vt:lpstr>Emergency Alarm Activation</vt:lpstr>
      <vt:lpstr>Emergency Alarm Reset </vt:lpstr>
      <vt:lpstr>Dynamic Regrouping  </vt:lpstr>
      <vt:lpstr>Site Trunking</vt:lpstr>
      <vt:lpstr>PowerPoint Presentation</vt:lpstr>
      <vt:lpstr>   </vt:lpstr>
      <vt:lpstr>   </vt:lpstr>
      <vt:lpstr>   </vt:lpstr>
      <vt:lpstr>   </vt:lpstr>
      <vt:lpstr>   </vt:lpstr>
      <vt:lpstr>   </vt:lpstr>
      <vt:lpstr>   </vt:lpstr>
      <vt:lpstr>   </vt:lpstr>
      <vt:lpstr>Thank You for Your Participation!</vt:lpstr>
    </vt:vector>
  </TitlesOfParts>
  <Company>Motorola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 XTL™ 2500 Digital Mobile Radio Model M5</dc:title>
  <dc:subject>Interactive End-User Training</dc:subject>
  <dc:creator>Motorola - CGISS - WLS - MDD</dc:creator>
  <cp:lastModifiedBy>Robbie Mann</cp:lastModifiedBy>
  <cp:revision>2477</cp:revision>
  <dcterms:created xsi:type="dcterms:W3CDTF">2002-12-11T15:23:21Z</dcterms:created>
  <dcterms:modified xsi:type="dcterms:W3CDTF">2026-01-07T01:03:06Z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0x0101001E0186DA628A844A9D9C46E0C8B54763</vt:lpwstr>
  </property>
</Properties>
</file>