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7" r:id="rId1"/>
    <p:sldMasterId id="2147483693" r:id="rId2"/>
    <p:sldMasterId id="2147483699" r:id="rId3"/>
    <p:sldMasterId id="2147483705" r:id="rId4"/>
  </p:sldMasterIdLst>
  <p:notesMasterIdLst>
    <p:notesMasterId r:id="rId75"/>
  </p:notesMasterIdLst>
  <p:handoutMasterIdLst>
    <p:handoutMasterId r:id="rId76"/>
  </p:handoutMasterIdLst>
  <p:sldIdLst>
    <p:sldId id="466" r:id="rId5"/>
    <p:sldId id="472" r:id="rId6"/>
    <p:sldId id="1301" r:id="rId7"/>
    <p:sldId id="1370" r:id="rId8"/>
    <p:sldId id="1341" r:id="rId9"/>
    <p:sldId id="1502" r:id="rId10"/>
    <p:sldId id="1355" r:id="rId11"/>
    <p:sldId id="331" r:id="rId12"/>
    <p:sldId id="1496" r:id="rId13"/>
    <p:sldId id="1497" r:id="rId14"/>
    <p:sldId id="1339" r:id="rId15"/>
    <p:sldId id="1284" r:id="rId16"/>
    <p:sldId id="1315" r:id="rId17"/>
    <p:sldId id="375" r:id="rId18"/>
    <p:sldId id="1491" r:id="rId19"/>
    <p:sldId id="1498" r:id="rId20"/>
    <p:sldId id="473" r:id="rId21"/>
    <p:sldId id="1501" r:id="rId22"/>
    <p:sldId id="284" r:id="rId23"/>
    <p:sldId id="1320" r:id="rId24"/>
    <p:sldId id="1500" r:id="rId25"/>
    <p:sldId id="483" r:id="rId26"/>
    <p:sldId id="484" r:id="rId27"/>
    <p:sldId id="470" r:id="rId28"/>
    <p:sldId id="1348" r:id="rId29"/>
    <p:sldId id="1349" r:id="rId30"/>
    <p:sldId id="1350" r:id="rId31"/>
    <p:sldId id="1295" r:id="rId32"/>
    <p:sldId id="1345" r:id="rId33"/>
    <p:sldId id="1337" r:id="rId34"/>
    <p:sldId id="1503" r:id="rId35"/>
    <p:sldId id="1505" r:id="rId36"/>
    <p:sldId id="1307" r:id="rId37"/>
    <p:sldId id="488" r:id="rId38"/>
    <p:sldId id="1495" r:id="rId39"/>
    <p:sldId id="1504" r:id="rId40"/>
    <p:sldId id="1506" r:id="rId41"/>
    <p:sldId id="1327" r:id="rId42"/>
    <p:sldId id="1329" r:id="rId43"/>
    <p:sldId id="1317" r:id="rId44"/>
    <p:sldId id="1347" r:id="rId45"/>
    <p:sldId id="1494" r:id="rId46"/>
    <p:sldId id="289" r:id="rId47"/>
    <p:sldId id="1344" r:id="rId48"/>
    <p:sldId id="1319" r:id="rId49"/>
    <p:sldId id="1318" r:id="rId50"/>
    <p:sldId id="1351" r:id="rId51"/>
    <p:sldId id="1362" r:id="rId52"/>
    <p:sldId id="1363" r:id="rId53"/>
    <p:sldId id="1364" r:id="rId54"/>
    <p:sldId id="1346" r:id="rId55"/>
    <p:sldId id="1365" r:id="rId56"/>
    <p:sldId id="1366" r:id="rId57"/>
    <p:sldId id="1367" r:id="rId58"/>
    <p:sldId id="1368" r:id="rId59"/>
    <p:sldId id="1369" r:id="rId60"/>
    <p:sldId id="1343" r:id="rId61"/>
    <p:sldId id="1353" r:id="rId62"/>
    <p:sldId id="1322" r:id="rId63"/>
    <p:sldId id="327" r:id="rId64"/>
    <p:sldId id="486" r:id="rId65"/>
    <p:sldId id="257" r:id="rId66"/>
    <p:sldId id="359" r:id="rId67"/>
    <p:sldId id="298" r:id="rId68"/>
    <p:sldId id="299" r:id="rId69"/>
    <p:sldId id="297" r:id="rId70"/>
    <p:sldId id="1488" r:id="rId71"/>
    <p:sldId id="334" r:id="rId72"/>
    <p:sldId id="258" r:id="rId73"/>
    <p:sldId id="270" r:id="rId7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wiles" initials="dw" lastIdx="1" clrIdx="0"/>
  <p:cmAuthor id="1" name="Hailey Lee" initials="HL" lastIdx="38"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66"/>
    <a:srgbClr val="3333FF"/>
    <a:srgbClr val="660033"/>
    <a:srgbClr val="577054"/>
    <a:srgbClr val="3A4A38"/>
    <a:srgbClr val="D0D2CC"/>
    <a:srgbClr val="003366"/>
    <a:srgbClr val="000068"/>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67" autoAdjust="0"/>
    <p:restoredTop sz="86534" autoAdjust="0"/>
  </p:normalViewPr>
  <p:slideViewPr>
    <p:cSldViewPr>
      <p:cViewPr varScale="1">
        <p:scale>
          <a:sx n="94" d="100"/>
          <a:sy n="94" d="100"/>
        </p:scale>
        <p:origin x="-402" y="-102"/>
      </p:cViewPr>
      <p:guideLst>
        <p:guide orient="horz" pos="2160"/>
        <p:guide pos="2880"/>
      </p:guideLst>
    </p:cSldViewPr>
  </p:slideViewPr>
  <p:outlineViewPr>
    <p:cViewPr>
      <p:scale>
        <a:sx n="33" d="100"/>
        <a:sy n="33" d="100"/>
      </p:scale>
      <p:origin x="0" y="3132"/>
    </p:cViewPr>
  </p:outlineViewPr>
  <p:notesTextViewPr>
    <p:cViewPr>
      <p:scale>
        <a:sx n="100" d="100"/>
        <a:sy n="100" d="100"/>
      </p:scale>
      <p:origin x="0" y="0"/>
    </p:cViewPr>
  </p:notesTextViewPr>
  <p:sorterViewPr>
    <p:cViewPr varScale="1">
      <p:scale>
        <a:sx n="100" d="100"/>
        <a:sy n="100" d="100"/>
      </p:scale>
      <p:origin x="0" y="-606"/>
    </p:cViewPr>
  </p:sorterViewPr>
  <p:notesViewPr>
    <p:cSldViewPr>
      <p:cViewPr varScale="1">
        <p:scale>
          <a:sx n="86" d="100"/>
          <a:sy n="86"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58371"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58372"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p>
        </p:txBody>
      </p:sp>
      <p:sp>
        <p:nvSpPr>
          <p:cNvPr id="58373"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9C5F5205-3D14-4759-B141-26B5F79F0071}"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041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92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6042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042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6298EDF-5935-43E3-96A7-964E7186D03B}" type="slidenum">
              <a:rPr lang="en-US"/>
              <a:pPr>
                <a:defRPr/>
              </a:pPr>
              <a:t>‹#›</a:t>
            </a:fld>
            <a:endParaRPr lang="en-US"/>
          </a:p>
        </p:txBody>
      </p:sp>
    </p:spTree>
    <p:extLst>
      <p:ext uri="{BB962C8B-B14F-4D97-AF65-F5344CB8AC3E}">
        <p14:creationId xmlns:p14="http://schemas.microsoft.com/office/powerpoint/2010/main" val="41103159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bwMode="auto">
          <a:noFill/>
          <a:ln cap="flat">
            <a:solidFill>
              <a:srgbClr val="000000"/>
            </a:solidFill>
            <a:miter lim="800000"/>
            <a:headEnd/>
            <a:tailEnd/>
          </a:ln>
        </p:spPr>
      </p:sp>
      <p:sp>
        <p:nvSpPr>
          <p:cNvPr id="5427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t>The HMGP is a federal disaster assistance program administered in Pennsylvania by PEMA.  The HMGP provides funding for certain types of “mitigation” projects that reduce or eliminate damages and losses due to natural disasters.</a:t>
            </a:r>
          </a:p>
        </p:txBody>
      </p:sp>
    </p:spTree>
    <p:extLst>
      <p:ext uri="{BB962C8B-B14F-4D97-AF65-F5344CB8AC3E}">
        <p14:creationId xmlns:p14="http://schemas.microsoft.com/office/powerpoint/2010/main" val="446048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xmlns="" id="{0BC0C7FC-DACD-4C59-A4FE-91E6B37A68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xmlns="" id="{C2D7B90F-A2E9-42F4-9F42-9D2720DBC5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2228" name="Slide Number Placeholder 3">
            <a:extLst>
              <a:ext uri="{FF2B5EF4-FFF2-40B4-BE49-F238E27FC236}">
                <a16:creationId xmlns:a16="http://schemas.microsoft.com/office/drawing/2014/main" xmlns="" id="{BA8E1ECC-B9F0-4EFE-A706-48AEE577A4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3FF5AC4A-FDA3-4F0A-8C0B-078E11FA820D}" type="slidenum">
              <a:rPr lang="en-US" altLang="en-US" smtClean="0"/>
              <a:pPr/>
              <a:t>10</a:t>
            </a:fld>
            <a:endParaRPr lang="en-US" altLang="en-US"/>
          </a:p>
        </p:txBody>
      </p:sp>
    </p:spTree>
    <p:extLst>
      <p:ext uri="{BB962C8B-B14F-4D97-AF65-F5344CB8AC3E}">
        <p14:creationId xmlns:p14="http://schemas.microsoft.com/office/powerpoint/2010/main" val="3342787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xmlns="" id="{94150868-A3C0-4E63-98AF-C0D35511E3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xmlns="" id="{4E1E1967-7C71-4190-A3F1-A71E4A0489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4276" name="Slide Number Placeholder 3">
            <a:extLst>
              <a:ext uri="{FF2B5EF4-FFF2-40B4-BE49-F238E27FC236}">
                <a16:creationId xmlns:a16="http://schemas.microsoft.com/office/drawing/2014/main" xmlns="" id="{253B6E2C-ACCD-439B-97F1-AE186CC543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3000" indent="-227013">
              <a:defRPr>
                <a:solidFill>
                  <a:schemeClr val="tx1"/>
                </a:solidFill>
                <a:latin typeface="Arial" panose="020B0604020202020204" pitchFamily="34" charset="0"/>
              </a:defRPr>
            </a:lvl3pPr>
            <a:lvl4pPr marL="1600200"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C131F5B7-E209-4CD1-9AA4-4C6528151A57}" type="slidenum">
              <a:rPr lang="en-US" altLang="en-US" smtClean="0"/>
              <a:pPr/>
              <a:t>11</a:t>
            </a:fld>
            <a:endParaRPr lang="en-US" altLang="en-US"/>
          </a:p>
        </p:txBody>
      </p:sp>
    </p:spTree>
    <p:extLst>
      <p:ext uri="{BB962C8B-B14F-4D97-AF65-F5344CB8AC3E}">
        <p14:creationId xmlns:p14="http://schemas.microsoft.com/office/powerpoint/2010/main" val="1924764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xmlns="" id="{CD5D4891-64CA-4A03-901C-192EB23623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xmlns="" id="{71CC4698-2471-4362-B221-8EB1247DDC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4" name="Slide Number Placeholder 3">
            <a:extLst>
              <a:ext uri="{FF2B5EF4-FFF2-40B4-BE49-F238E27FC236}">
                <a16:creationId xmlns:a16="http://schemas.microsoft.com/office/drawing/2014/main" xmlns="" id="{72B2B752-5519-4EA1-AF65-8316FEDF47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50DBA0E2-35C6-45D2-84BF-53DB8885F9E3}" type="slidenum">
              <a:rPr lang="en-US" altLang="en-US" smtClean="0"/>
              <a:pPr/>
              <a:t>12</a:t>
            </a:fld>
            <a:endParaRPr lang="en-US" altLang="en-US"/>
          </a:p>
        </p:txBody>
      </p:sp>
    </p:spTree>
    <p:extLst>
      <p:ext uri="{BB962C8B-B14F-4D97-AF65-F5344CB8AC3E}">
        <p14:creationId xmlns:p14="http://schemas.microsoft.com/office/powerpoint/2010/main" val="1062289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9171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A85D1D49-0FF1-46ED-ADA0-6BE01E284B03}"/>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a:extLst>
              <a:ext uri="{FF2B5EF4-FFF2-40B4-BE49-F238E27FC236}">
                <a16:creationId xmlns:a16="http://schemas.microsoft.com/office/drawing/2014/main" xmlns="" id="{A4E2BDE9-710E-448D-87D8-FD32F4CE80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872179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xmlns="" id="{CB458B88-746B-47A6-83B6-9761D9167B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xmlns="" id="{C6FA4533-ECE9-4735-A659-9654DD2B72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2018 PDM 235k, 2019 PDM, 250k, BRIC 500k</a:t>
            </a:r>
          </a:p>
          <a:p>
            <a:endParaRPr lang="en-US" altLang="en-US"/>
          </a:p>
          <a:p>
            <a:r>
              <a:rPr lang="en-US" altLang="en-US"/>
              <a:t>2018 FMA 160k, 2019 FMA 210k, 2020 160k</a:t>
            </a:r>
          </a:p>
        </p:txBody>
      </p:sp>
      <p:sp>
        <p:nvSpPr>
          <p:cNvPr id="58372" name="Slide Number Placeholder 3">
            <a:extLst>
              <a:ext uri="{FF2B5EF4-FFF2-40B4-BE49-F238E27FC236}">
                <a16:creationId xmlns:a16="http://schemas.microsoft.com/office/drawing/2014/main" xmlns="" id="{325E2E0A-CC5C-457A-B744-0749225717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3000" indent="-227013">
              <a:defRPr>
                <a:solidFill>
                  <a:schemeClr val="tx1"/>
                </a:solidFill>
                <a:latin typeface="Arial" panose="020B0604020202020204" pitchFamily="34" charset="0"/>
              </a:defRPr>
            </a:lvl3pPr>
            <a:lvl4pPr marL="1600200"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EAE89B0B-664F-428E-BD6A-0881B6BF1BED}" type="slidenum">
              <a:rPr lang="en-US" altLang="en-US" smtClean="0"/>
              <a:pPr/>
              <a:t>19</a:t>
            </a:fld>
            <a:endParaRPr lang="en-US" altLang="en-US"/>
          </a:p>
        </p:txBody>
      </p:sp>
    </p:spTree>
    <p:extLst>
      <p:ext uri="{BB962C8B-B14F-4D97-AF65-F5344CB8AC3E}">
        <p14:creationId xmlns:p14="http://schemas.microsoft.com/office/powerpoint/2010/main" val="702592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xmlns="" id="{60170943-C7A6-4E73-873E-4CAD14F573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xmlns="" id="{31CC31FD-8B17-4390-B95C-8106E8C069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2948" name="Slide Number Placeholder 3">
            <a:extLst>
              <a:ext uri="{FF2B5EF4-FFF2-40B4-BE49-F238E27FC236}">
                <a16:creationId xmlns:a16="http://schemas.microsoft.com/office/drawing/2014/main" xmlns="" id="{E4B8318A-6220-4920-9B68-31FB473553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6B7DEF3D-CCB7-4FD2-B991-6678F0BAB949}" type="slidenum">
              <a:rPr lang="en-US" altLang="en-US" smtClean="0"/>
              <a:pPr/>
              <a:t>24</a:t>
            </a:fld>
            <a:endParaRPr lang="en-US" altLang="en-US"/>
          </a:p>
        </p:txBody>
      </p:sp>
    </p:spTree>
    <p:extLst>
      <p:ext uri="{BB962C8B-B14F-4D97-AF65-F5344CB8AC3E}">
        <p14:creationId xmlns:p14="http://schemas.microsoft.com/office/powerpoint/2010/main" val="540574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xmlns="" id="{8BB57430-5AE8-4C65-92D6-86F8B5EE05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xmlns="" id="{D66FB424-4870-4FC1-BA23-41080BA213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4996" name="Slide Number Placeholder 3">
            <a:extLst>
              <a:ext uri="{FF2B5EF4-FFF2-40B4-BE49-F238E27FC236}">
                <a16:creationId xmlns:a16="http://schemas.microsoft.com/office/drawing/2014/main" xmlns="" id="{1AF2D53A-ED4B-4FEE-9614-EA3EED69D6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59CCA0FF-9F3D-4B88-91B8-B37588E9CF28}" type="slidenum">
              <a:rPr lang="en-US" altLang="en-US" smtClean="0"/>
              <a:pPr/>
              <a:t>25</a:t>
            </a:fld>
            <a:endParaRPr lang="en-US" altLang="en-US"/>
          </a:p>
        </p:txBody>
      </p:sp>
    </p:spTree>
    <p:extLst>
      <p:ext uri="{BB962C8B-B14F-4D97-AF65-F5344CB8AC3E}">
        <p14:creationId xmlns:p14="http://schemas.microsoft.com/office/powerpoint/2010/main" val="4192451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xmlns="" id="{3A9E8CF5-C8D4-4FA1-9A24-E109D5FCC0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xmlns="" id="{759744CE-0D9C-4E1C-BD42-5B59525508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7044" name="Slide Number Placeholder 3">
            <a:extLst>
              <a:ext uri="{FF2B5EF4-FFF2-40B4-BE49-F238E27FC236}">
                <a16:creationId xmlns:a16="http://schemas.microsoft.com/office/drawing/2014/main" xmlns="" id="{4D771865-16F5-46EB-A30A-8D25410A53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71BA8C97-44AA-4375-B79B-2D8015D7C818}" type="slidenum">
              <a:rPr lang="en-US" altLang="en-US" smtClean="0"/>
              <a:pPr/>
              <a:t>26</a:t>
            </a:fld>
            <a:endParaRPr lang="en-US" altLang="en-US"/>
          </a:p>
        </p:txBody>
      </p:sp>
    </p:spTree>
    <p:extLst>
      <p:ext uri="{BB962C8B-B14F-4D97-AF65-F5344CB8AC3E}">
        <p14:creationId xmlns:p14="http://schemas.microsoft.com/office/powerpoint/2010/main" val="3211043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xmlns="" id="{E142D711-D2FC-4545-BEBD-AECE5D0ECD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xmlns="" id="{281FD690-D571-4387-AF79-5EBFF94184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xmlns="" id="{7E78354A-BF65-4616-8911-0966092693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3000" indent="-227013">
              <a:defRPr>
                <a:solidFill>
                  <a:schemeClr val="tx1"/>
                </a:solidFill>
                <a:latin typeface="Arial" panose="020B0604020202020204" pitchFamily="34" charset="0"/>
              </a:defRPr>
            </a:lvl3pPr>
            <a:lvl4pPr marL="1600200"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1DDFBC22-87BF-4CF7-BF19-AC583F777E17}" type="slidenum">
              <a:rPr lang="en-US" altLang="en-US" smtClean="0"/>
              <a:pPr/>
              <a:t>27</a:t>
            </a:fld>
            <a:endParaRPr lang="en-US" altLang="en-US"/>
          </a:p>
        </p:txBody>
      </p:sp>
    </p:spTree>
    <p:extLst>
      <p:ext uri="{BB962C8B-B14F-4D97-AF65-F5344CB8AC3E}">
        <p14:creationId xmlns:p14="http://schemas.microsoft.com/office/powerpoint/2010/main" val="541859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xmlns="" id="{C606A962-BEBF-4308-820B-1551EE1A64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xmlns="" id="{380496E5-A0E0-4FB7-8301-00A50E9143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a:extLst>
              <a:ext uri="{FF2B5EF4-FFF2-40B4-BE49-F238E27FC236}">
                <a16:creationId xmlns:a16="http://schemas.microsoft.com/office/drawing/2014/main" xmlns="" id="{746A0DB6-78B7-4F8F-B9D2-67B868F6EF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DAA73185-0ACB-4762-8D45-A9FED3F83060}" type="slidenum">
              <a:rPr lang="en-US" altLang="en-US" smtClean="0"/>
              <a:pPr/>
              <a:t>2</a:t>
            </a:fld>
            <a:endParaRPr lang="en-US" altLang="en-US"/>
          </a:p>
        </p:txBody>
      </p:sp>
    </p:spTree>
    <p:extLst>
      <p:ext uri="{BB962C8B-B14F-4D97-AF65-F5344CB8AC3E}">
        <p14:creationId xmlns:p14="http://schemas.microsoft.com/office/powerpoint/2010/main" val="669322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xmlns="" id="{BA0FE7E8-5D0C-4B1C-9A90-D47DEF35B6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xmlns="" id="{087D990B-F56E-4AD4-8D3C-83F9D5A3B5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a:extLst>
              <a:ext uri="{FF2B5EF4-FFF2-40B4-BE49-F238E27FC236}">
                <a16:creationId xmlns:a16="http://schemas.microsoft.com/office/drawing/2014/main" xmlns="" id="{7D95DDA4-9E6F-4328-84D1-7E403E41F3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E74A6176-E3D4-49B7-A9F2-03DA6FB79D18}" type="slidenum">
              <a:rPr lang="en-US" altLang="en-US" smtClean="0"/>
              <a:pPr/>
              <a:t>28</a:t>
            </a:fld>
            <a:endParaRPr lang="en-US" altLang="en-US"/>
          </a:p>
        </p:txBody>
      </p:sp>
    </p:spTree>
    <p:extLst>
      <p:ext uri="{BB962C8B-B14F-4D97-AF65-F5344CB8AC3E}">
        <p14:creationId xmlns:p14="http://schemas.microsoft.com/office/powerpoint/2010/main" val="4152494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xmlns="" id="{5D1A4773-1745-4DCA-86C5-6506E9A100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xmlns="" id="{0182DFB6-316C-4343-B4C7-D16A223F0A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60" name="Slide Number Placeholder 3">
            <a:extLst>
              <a:ext uri="{FF2B5EF4-FFF2-40B4-BE49-F238E27FC236}">
                <a16:creationId xmlns:a16="http://schemas.microsoft.com/office/drawing/2014/main" xmlns="" id="{4811E012-4435-40C9-80CE-743CA06136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47D5E536-C4BA-4590-BBB5-323DBAA93D84}" type="slidenum">
              <a:rPr lang="en-US" altLang="en-US" smtClean="0"/>
              <a:pPr/>
              <a:t>29</a:t>
            </a:fld>
            <a:endParaRPr lang="en-US" altLang="en-US"/>
          </a:p>
        </p:txBody>
      </p:sp>
    </p:spTree>
    <p:extLst>
      <p:ext uri="{BB962C8B-B14F-4D97-AF65-F5344CB8AC3E}">
        <p14:creationId xmlns:p14="http://schemas.microsoft.com/office/powerpoint/2010/main" val="2762603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xmlns="" id="{6DE5AD72-1636-4F64-86A1-D8BA37B00D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xmlns="" id="{8CF6B428-FCE8-47E5-A366-BB9915FE95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9812" name="Slide Number Placeholder 3">
            <a:extLst>
              <a:ext uri="{FF2B5EF4-FFF2-40B4-BE49-F238E27FC236}">
                <a16:creationId xmlns:a16="http://schemas.microsoft.com/office/drawing/2014/main" xmlns="" id="{3B561A9E-57E5-4355-8EBE-FC4ED4BDBB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3000" indent="-227013">
              <a:defRPr>
                <a:solidFill>
                  <a:schemeClr val="tx1"/>
                </a:solidFill>
                <a:latin typeface="Arial" panose="020B0604020202020204" pitchFamily="34" charset="0"/>
              </a:defRPr>
            </a:lvl3pPr>
            <a:lvl4pPr marL="1600200"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F229BDF9-97E2-45FC-AC96-4DE7412F7FEC}" type="slidenum">
              <a:rPr lang="en-US" altLang="en-US" smtClean="0"/>
              <a:pPr/>
              <a:t>32</a:t>
            </a:fld>
            <a:endParaRPr lang="en-US" altLang="en-US"/>
          </a:p>
        </p:txBody>
      </p:sp>
    </p:spTree>
    <p:extLst>
      <p:ext uri="{BB962C8B-B14F-4D97-AF65-F5344CB8AC3E}">
        <p14:creationId xmlns:p14="http://schemas.microsoft.com/office/powerpoint/2010/main" val="3265466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xmlns="" id="{187A6A0C-EB96-45B8-B48C-A659524B09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xmlns="" id="{5D426B2E-1D04-4071-846C-44D2E820E6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1860" name="Slide Number Placeholder 3">
            <a:extLst>
              <a:ext uri="{FF2B5EF4-FFF2-40B4-BE49-F238E27FC236}">
                <a16:creationId xmlns:a16="http://schemas.microsoft.com/office/drawing/2014/main" xmlns="" id="{ADF7A886-AF3C-4F19-ACA0-33050DE19B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3000" indent="-227013">
              <a:spcBef>
                <a:spcPct val="30000"/>
              </a:spcBef>
              <a:defRPr sz="1200">
                <a:solidFill>
                  <a:schemeClr val="tx1"/>
                </a:solidFill>
                <a:latin typeface="Calibri" panose="020F0502020204030204" pitchFamily="34" charset="0"/>
              </a:defRPr>
            </a:lvl3pPr>
            <a:lvl4pPr marL="1600200"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1E6CC2-8924-405F-982F-5014821E2953}" type="slidenum">
              <a:rPr lang="en-US" altLang="en-US" smtClean="0">
                <a:latin typeface="Arial" panose="020B0604020202020204" pitchFamily="34" charset="0"/>
              </a:rPr>
              <a:pPr>
                <a:spcBef>
                  <a:spcPct val="0"/>
                </a:spcBef>
              </a:pPr>
              <a:t>34</a:t>
            </a:fld>
            <a:endParaRPr lang="en-US" altLang="en-US">
              <a:latin typeface="Arial" panose="020B0604020202020204" pitchFamily="34" charset="0"/>
            </a:endParaRPr>
          </a:p>
        </p:txBody>
      </p:sp>
    </p:spTree>
    <p:extLst>
      <p:ext uri="{BB962C8B-B14F-4D97-AF65-F5344CB8AC3E}">
        <p14:creationId xmlns:p14="http://schemas.microsoft.com/office/powerpoint/2010/main" val="1241186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xmlns="" id="{CC9663B3-A6ED-458B-B6F3-1532F533E4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xmlns="" id="{D8223C57-44BE-4E76-9ED1-FF40015C2C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is a continuous cycle that is monitored by our Federal Emergency Management Agency (FEMA) partners in the Region III office.  PEMA’s Bureau of Recovery and Mitigation’s Hazard Mitigation Division provides 2 different Hazard Mitigation Planning training courses to County Emergency Management and County Planning offices that cast a wide net of municipal, county and association stakeholders in the update process.  The county plans must meet FEMA approval and then must be adopted by each municipality within the county.  Failure to do so could cost federal recovery and mitigation funding opportunities, especially before, during and after a disaster.  All 67 counties and 14 PASHHE universities have completed this process and continue to update their plans so they are in a position receive these mitigation and resiliency dollars.</a:t>
            </a:r>
          </a:p>
          <a:p>
            <a:endParaRPr lang="en-US" altLang="en-US"/>
          </a:p>
        </p:txBody>
      </p:sp>
      <p:sp>
        <p:nvSpPr>
          <p:cNvPr id="31748" name="Slide Number Placeholder 3">
            <a:extLst>
              <a:ext uri="{FF2B5EF4-FFF2-40B4-BE49-F238E27FC236}">
                <a16:creationId xmlns:a16="http://schemas.microsoft.com/office/drawing/2014/main" xmlns="" id="{B0E2983C-EEDB-4CD9-B7E4-19B8EBF408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7E8AA0D3-60CD-48DC-B827-CFDD600D3824}" type="slidenum">
              <a:rPr lang="en-US" altLang="en-US" smtClean="0"/>
              <a:pPr/>
              <a:t>37</a:t>
            </a:fld>
            <a:endParaRPr lang="en-US" altLang="en-US"/>
          </a:p>
        </p:txBody>
      </p:sp>
    </p:spTree>
    <p:extLst>
      <p:ext uri="{BB962C8B-B14F-4D97-AF65-F5344CB8AC3E}">
        <p14:creationId xmlns:p14="http://schemas.microsoft.com/office/powerpoint/2010/main" val="3258879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xmlns="" id="{C2219E4C-5BDF-4951-AB0D-D02ADC7E0B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xmlns="" id="{D8DF8714-97E5-436A-87DA-3AA0D42998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PEMA has worked with several agencies to ensure that Future Conditions are identified in the State and County plans per the 44 CFR.</a:t>
            </a:r>
          </a:p>
          <a:p>
            <a:endParaRPr lang="en-US" altLang="en-US"/>
          </a:p>
        </p:txBody>
      </p:sp>
      <p:sp>
        <p:nvSpPr>
          <p:cNvPr id="33796" name="Slide Number Placeholder 3">
            <a:extLst>
              <a:ext uri="{FF2B5EF4-FFF2-40B4-BE49-F238E27FC236}">
                <a16:creationId xmlns:a16="http://schemas.microsoft.com/office/drawing/2014/main" xmlns="" id="{B0508CCB-77CB-4216-9F7D-6E2F5113BA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AC410892-066F-4765-81F1-EE24DE51E8AE}" type="slidenum">
              <a:rPr lang="en-US" altLang="en-US" smtClean="0"/>
              <a:pPr/>
              <a:t>38</a:t>
            </a:fld>
            <a:endParaRPr lang="en-US" altLang="en-US"/>
          </a:p>
        </p:txBody>
      </p:sp>
    </p:spTree>
    <p:extLst>
      <p:ext uri="{BB962C8B-B14F-4D97-AF65-F5344CB8AC3E}">
        <p14:creationId xmlns:p14="http://schemas.microsoft.com/office/powerpoint/2010/main" val="879485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xmlns="" id="{9D7F5D2B-0D9A-4E1E-AE7B-2746F53224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xmlns="" id="{19792F95-09AC-48D5-8BCA-CFF43C22B4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a:t>Connecting Mitigation and Electric Power</a:t>
            </a:r>
          </a:p>
          <a:p>
            <a:r>
              <a:rPr lang="en-US" altLang="en-US" sz="1000"/>
              <a:t>Connecting Mitigation and Equity</a:t>
            </a:r>
          </a:p>
          <a:p>
            <a:r>
              <a:rPr lang="en-US" altLang="en-US" sz="1000"/>
              <a:t>Connecting Mitigation and Municipal Financing</a:t>
            </a:r>
          </a:p>
          <a:p>
            <a:r>
              <a:rPr lang="en-US" altLang="en-US" sz="1000"/>
              <a:t>Connecting Mitigation and Transportation</a:t>
            </a:r>
          </a:p>
          <a:p>
            <a:r>
              <a:rPr lang="en-US" altLang="en-US" sz="1000"/>
              <a:t>Connecting Mitigation and Public Health</a:t>
            </a:r>
          </a:p>
          <a:p>
            <a:r>
              <a:rPr lang="en-US" altLang="en-US" sz="1000"/>
              <a:t>Connecting Mitigation and Agriculture</a:t>
            </a:r>
          </a:p>
          <a:p>
            <a:r>
              <a:rPr lang="en-US" altLang="en-US" sz="1000"/>
              <a:t>Connecting Mitigation and Arts and Culture</a:t>
            </a:r>
          </a:p>
          <a:p>
            <a:endParaRPr lang="en-US" altLang="en-US"/>
          </a:p>
          <a:p>
            <a:endParaRPr lang="en-US" altLang="en-US"/>
          </a:p>
        </p:txBody>
      </p:sp>
      <p:sp>
        <p:nvSpPr>
          <p:cNvPr id="35844" name="Slide Number Placeholder 3">
            <a:extLst>
              <a:ext uri="{FF2B5EF4-FFF2-40B4-BE49-F238E27FC236}">
                <a16:creationId xmlns:a16="http://schemas.microsoft.com/office/drawing/2014/main" xmlns="" id="{1BC817AB-1183-41AF-8529-C1B0BD417B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3000" indent="-227013">
              <a:defRPr>
                <a:solidFill>
                  <a:schemeClr val="tx1"/>
                </a:solidFill>
                <a:latin typeface="Arial" panose="020B0604020202020204" pitchFamily="34" charset="0"/>
              </a:defRPr>
            </a:lvl3pPr>
            <a:lvl4pPr marL="1600200"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6DD3FF07-A160-4179-B032-08DE80B33966}" type="slidenum">
              <a:rPr lang="en-US" altLang="en-US" smtClean="0"/>
              <a:pPr/>
              <a:t>39</a:t>
            </a:fld>
            <a:endParaRPr lang="en-US" altLang="en-US"/>
          </a:p>
        </p:txBody>
      </p:sp>
    </p:spTree>
    <p:extLst>
      <p:ext uri="{BB962C8B-B14F-4D97-AF65-F5344CB8AC3E}">
        <p14:creationId xmlns:p14="http://schemas.microsoft.com/office/powerpoint/2010/main" val="4212640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xmlns="" id="{BF66B2CC-7960-4BFF-87E6-43BBB56421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xmlns="" id="{840AAB58-2769-43D2-8A8D-C3EC3FA448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xmlns="" id="{08035C78-BA0D-479C-8306-726A06714F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3000" indent="-227013">
              <a:defRPr>
                <a:solidFill>
                  <a:schemeClr val="tx1"/>
                </a:solidFill>
                <a:latin typeface="Arial" panose="020B0604020202020204" pitchFamily="34" charset="0"/>
              </a:defRPr>
            </a:lvl3pPr>
            <a:lvl4pPr marL="1600200"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726EBA48-D794-4A5E-A2E2-E32583C75D13}" type="slidenum">
              <a:rPr lang="en-US" altLang="en-US" smtClean="0"/>
              <a:pPr/>
              <a:t>40</a:t>
            </a:fld>
            <a:endParaRPr lang="en-US" altLang="en-US"/>
          </a:p>
        </p:txBody>
      </p:sp>
    </p:spTree>
    <p:extLst>
      <p:ext uri="{BB962C8B-B14F-4D97-AF65-F5344CB8AC3E}">
        <p14:creationId xmlns:p14="http://schemas.microsoft.com/office/powerpoint/2010/main" val="1510916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xmlns="" id="{628A8E61-A425-49E8-8539-31B2912E68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xmlns="" id="{DD8CC638-8D50-4157-85E3-F061001780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Open document; Tom walks through examples</a:t>
            </a:r>
          </a:p>
        </p:txBody>
      </p:sp>
      <p:sp>
        <p:nvSpPr>
          <p:cNvPr id="48132" name="Slide Number Placeholder 3">
            <a:extLst>
              <a:ext uri="{FF2B5EF4-FFF2-40B4-BE49-F238E27FC236}">
                <a16:creationId xmlns:a16="http://schemas.microsoft.com/office/drawing/2014/main" xmlns="" id="{7E73D116-8B46-4C95-A91F-0B5A376665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B14474D9-232D-4E76-94ED-87B13F6AF755}" type="slidenum">
              <a:rPr lang="en-US" altLang="en-US" smtClean="0"/>
              <a:pPr/>
              <a:t>41</a:t>
            </a:fld>
            <a:endParaRPr lang="en-US" altLang="en-US"/>
          </a:p>
        </p:txBody>
      </p:sp>
    </p:spTree>
    <p:extLst>
      <p:ext uri="{BB962C8B-B14F-4D97-AF65-F5344CB8AC3E}">
        <p14:creationId xmlns:p14="http://schemas.microsoft.com/office/powerpoint/2010/main" val="3791417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xmlns="" id="{4D3DDE15-6CA3-4B54-9C40-E76F80B3B2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xmlns="" id="{E08032D0-314F-40A0-B238-77F13908C0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has been shared extensively with PA counties and municipalities and many other State teams for use.  Recently Philly representatives briefed the SJ team and said how useful the product was.</a:t>
            </a:r>
          </a:p>
        </p:txBody>
      </p:sp>
      <p:sp>
        <p:nvSpPr>
          <p:cNvPr id="50180" name="Slide Number Placeholder 3">
            <a:extLst>
              <a:ext uri="{FF2B5EF4-FFF2-40B4-BE49-F238E27FC236}">
                <a16:creationId xmlns:a16="http://schemas.microsoft.com/office/drawing/2014/main" xmlns="" id="{3D152613-21A7-4AB7-893A-259C1D32F1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E3B68673-F08B-4775-A6AA-AD2B2F0F375E}" type="slidenum">
              <a:rPr lang="en-US" altLang="en-US" smtClean="0"/>
              <a:pPr/>
              <a:t>42</a:t>
            </a:fld>
            <a:endParaRPr lang="en-US" altLang="en-US"/>
          </a:p>
        </p:txBody>
      </p:sp>
    </p:spTree>
    <p:extLst>
      <p:ext uri="{BB962C8B-B14F-4D97-AF65-F5344CB8AC3E}">
        <p14:creationId xmlns:p14="http://schemas.microsoft.com/office/powerpoint/2010/main" val="3621959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xmlns="" id="{5B9C8958-69E1-461D-A053-D7A85D96CA60}"/>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a:extLst>
              <a:ext uri="{FF2B5EF4-FFF2-40B4-BE49-F238E27FC236}">
                <a16:creationId xmlns:a16="http://schemas.microsoft.com/office/drawing/2014/main" xmlns="" id="{F032E84D-A163-4044-B074-AC45495B6C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721924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xmlns="" id="{BE023716-B0E7-4A7E-8E3D-ECFF769D64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xmlns="" id="{3813385F-44F1-4F80-8FE4-6DC4B79F4B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8" name="Slide Number Placeholder 3">
            <a:extLst>
              <a:ext uri="{FF2B5EF4-FFF2-40B4-BE49-F238E27FC236}">
                <a16:creationId xmlns:a16="http://schemas.microsoft.com/office/drawing/2014/main" xmlns="" id="{515D7CCC-590F-4902-8298-BED5BA6229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6E5EEE92-11DA-4470-8EA5-88A5824E2F40}" type="slidenum">
              <a:rPr lang="en-US" altLang="en-US" smtClean="0"/>
              <a:pPr/>
              <a:t>43</a:t>
            </a:fld>
            <a:endParaRPr lang="en-US" altLang="en-US"/>
          </a:p>
        </p:txBody>
      </p:sp>
    </p:spTree>
    <p:extLst>
      <p:ext uri="{BB962C8B-B14F-4D97-AF65-F5344CB8AC3E}">
        <p14:creationId xmlns:p14="http://schemas.microsoft.com/office/powerpoint/2010/main" val="1419695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xmlns="" id="{DE600676-05EF-49EB-B282-21C088B158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xmlns="" id="{118AB49E-3B6D-45E5-A56B-396CCEF98A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Arial" panose="020B0604020202020204" pitchFamily="34" charset="0"/>
                <a:cs typeface="Arial" panose="020B0604020202020204" pitchFamily="34" charset="0"/>
              </a:rPr>
              <a:t>This is just a map to gain situational awareness on your community or communities that you may do business with.  Found this portal very useful as it drills down to the lowest-level of land-use decision.  </a:t>
            </a:r>
          </a:p>
          <a:p>
            <a:endParaRPr lang="en-US" altLang="en-US"/>
          </a:p>
        </p:txBody>
      </p:sp>
      <p:sp>
        <p:nvSpPr>
          <p:cNvPr id="72708" name="Slide Number Placeholder 3">
            <a:extLst>
              <a:ext uri="{FF2B5EF4-FFF2-40B4-BE49-F238E27FC236}">
                <a16:creationId xmlns:a16="http://schemas.microsoft.com/office/drawing/2014/main" xmlns="" id="{5CD06438-DF59-416E-AB0E-14CFAA840F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3000" indent="-227013">
              <a:defRPr>
                <a:solidFill>
                  <a:schemeClr val="tx1"/>
                </a:solidFill>
                <a:latin typeface="Arial" panose="020B0604020202020204" pitchFamily="34" charset="0"/>
              </a:defRPr>
            </a:lvl3pPr>
            <a:lvl4pPr marL="1600200"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4E0AF995-5043-4444-B231-5E944ACCBA75}" type="slidenum">
              <a:rPr lang="en-US" altLang="en-US" smtClean="0"/>
              <a:pPr/>
              <a:t>44</a:t>
            </a:fld>
            <a:endParaRPr lang="en-US" altLang="en-US"/>
          </a:p>
        </p:txBody>
      </p:sp>
    </p:spTree>
    <p:extLst>
      <p:ext uri="{BB962C8B-B14F-4D97-AF65-F5344CB8AC3E}">
        <p14:creationId xmlns:p14="http://schemas.microsoft.com/office/powerpoint/2010/main" val="2215442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xmlns="" id="{A9E72866-948C-4FB8-9EF3-3B3ACE62FE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xmlns="" id="{BC606D84-E8AF-444B-B4A0-8A37DECEC4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xmlns="" id="{289BA84C-314A-463A-94F3-37B2C8B5D9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3000" indent="-227013">
              <a:defRPr>
                <a:solidFill>
                  <a:schemeClr val="tx1"/>
                </a:solidFill>
                <a:latin typeface="Arial" panose="020B0604020202020204" pitchFamily="34" charset="0"/>
              </a:defRPr>
            </a:lvl3pPr>
            <a:lvl4pPr marL="1600200"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D2607826-ADA1-42ED-9DEB-B0CAEFE6838C}" type="slidenum">
              <a:rPr lang="en-US" altLang="en-US" smtClean="0"/>
              <a:pPr/>
              <a:t>45</a:t>
            </a:fld>
            <a:endParaRPr lang="en-US" altLang="en-US"/>
          </a:p>
        </p:txBody>
      </p:sp>
    </p:spTree>
    <p:extLst>
      <p:ext uri="{BB962C8B-B14F-4D97-AF65-F5344CB8AC3E}">
        <p14:creationId xmlns:p14="http://schemas.microsoft.com/office/powerpoint/2010/main" val="1536738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xmlns="" id="{0A2171AC-CA10-444B-A389-EC598B77BC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xmlns="" id="{7DAA5E88-930D-4072-88F6-4575B2346A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9092" name="Slide Number Placeholder 3">
            <a:extLst>
              <a:ext uri="{FF2B5EF4-FFF2-40B4-BE49-F238E27FC236}">
                <a16:creationId xmlns:a16="http://schemas.microsoft.com/office/drawing/2014/main" xmlns="" id="{7494FD96-1163-464F-AD22-409630FD56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C8B78F81-8D52-4E6D-BAE3-8EAE453D380E}" type="slidenum">
              <a:rPr lang="en-US" altLang="en-US" smtClean="0"/>
              <a:pPr/>
              <a:t>46</a:t>
            </a:fld>
            <a:endParaRPr lang="en-US" altLang="en-US"/>
          </a:p>
        </p:txBody>
      </p:sp>
    </p:spTree>
    <p:extLst>
      <p:ext uri="{BB962C8B-B14F-4D97-AF65-F5344CB8AC3E}">
        <p14:creationId xmlns:p14="http://schemas.microsoft.com/office/powerpoint/2010/main" val="715384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xmlns="" id="{1DC4A9B4-FF74-4DEC-A98B-98B1663A01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xmlns="" id="{96EDB18F-2718-419F-8B60-2DEFC40EB6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40" name="Slide Number Placeholder 3">
            <a:extLst>
              <a:ext uri="{FF2B5EF4-FFF2-40B4-BE49-F238E27FC236}">
                <a16:creationId xmlns:a16="http://schemas.microsoft.com/office/drawing/2014/main" xmlns="" id="{1C899D20-A60E-4EF3-8A80-511A87134C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0D5999E0-2F55-4B1F-B830-F1B3CFB04658}" type="slidenum">
              <a:rPr lang="en-US" altLang="en-US" smtClean="0"/>
              <a:pPr/>
              <a:t>47</a:t>
            </a:fld>
            <a:endParaRPr lang="en-US" altLang="en-US"/>
          </a:p>
        </p:txBody>
      </p:sp>
    </p:spTree>
    <p:extLst>
      <p:ext uri="{BB962C8B-B14F-4D97-AF65-F5344CB8AC3E}">
        <p14:creationId xmlns:p14="http://schemas.microsoft.com/office/powerpoint/2010/main" val="50845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xmlns="" id="{B70ADF9A-0546-444C-8CC4-C7FC6DEF9B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xmlns="" id="{8EECFE4F-38AB-4E39-9D96-9D9726068D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3188" name="Slide Number Placeholder 3">
            <a:extLst>
              <a:ext uri="{FF2B5EF4-FFF2-40B4-BE49-F238E27FC236}">
                <a16:creationId xmlns:a16="http://schemas.microsoft.com/office/drawing/2014/main" xmlns="" id="{20262FFD-C0E0-4E12-AEC9-DBFA2D7902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469CCE12-C401-4ACB-93FA-7F8A634BF46E}" type="slidenum">
              <a:rPr lang="en-US" altLang="en-US" smtClean="0"/>
              <a:pPr/>
              <a:t>48</a:t>
            </a:fld>
            <a:endParaRPr lang="en-US" altLang="en-US"/>
          </a:p>
        </p:txBody>
      </p:sp>
    </p:spTree>
    <p:extLst>
      <p:ext uri="{BB962C8B-B14F-4D97-AF65-F5344CB8AC3E}">
        <p14:creationId xmlns:p14="http://schemas.microsoft.com/office/powerpoint/2010/main" val="1689416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xmlns="" id="{A705156A-5C07-46AD-ACBE-93CC2A26E9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xmlns="" id="{488AE825-0647-4C53-943A-9F93F0A115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5236" name="Slide Number Placeholder 3">
            <a:extLst>
              <a:ext uri="{FF2B5EF4-FFF2-40B4-BE49-F238E27FC236}">
                <a16:creationId xmlns:a16="http://schemas.microsoft.com/office/drawing/2014/main" xmlns="" id="{6D712259-B60E-498B-A4E6-953938E440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F03DAB10-DA16-4ECA-A637-06E8BFFC2C48}" type="slidenum">
              <a:rPr lang="en-US" altLang="en-US" smtClean="0"/>
              <a:pPr/>
              <a:t>49</a:t>
            </a:fld>
            <a:endParaRPr lang="en-US" altLang="en-US"/>
          </a:p>
        </p:txBody>
      </p:sp>
    </p:spTree>
    <p:extLst>
      <p:ext uri="{BB962C8B-B14F-4D97-AF65-F5344CB8AC3E}">
        <p14:creationId xmlns:p14="http://schemas.microsoft.com/office/powerpoint/2010/main" val="2614654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xmlns="" id="{D294EF61-5616-4503-9CF8-84248D2500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xmlns="" id="{980F78B3-DE83-4931-8702-4571A22DE5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a:t>Connecting Mitigation and Electric Power</a:t>
            </a:r>
          </a:p>
          <a:p>
            <a:r>
              <a:rPr lang="en-US" altLang="en-US" sz="1000"/>
              <a:t>Connecting Mitigation and Equity</a:t>
            </a:r>
          </a:p>
          <a:p>
            <a:r>
              <a:rPr lang="en-US" altLang="en-US" sz="1000"/>
              <a:t>Connecting Mitigation and Municipal Financing</a:t>
            </a:r>
          </a:p>
          <a:p>
            <a:r>
              <a:rPr lang="en-US" altLang="en-US" sz="1000"/>
              <a:t>Connecting Mitigation and Transportation</a:t>
            </a:r>
          </a:p>
          <a:p>
            <a:r>
              <a:rPr lang="en-US" altLang="en-US" sz="1000"/>
              <a:t>Connecting Mitigation and Public Health</a:t>
            </a:r>
          </a:p>
          <a:p>
            <a:r>
              <a:rPr lang="en-US" altLang="en-US" sz="1000"/>
              <a:t>Connecting Mitigation and Agriculture</a:t>
            </a:r>
          </a:p>
          <a:p>
            <a:r>
              <a:rPr lang="en-US" altLang="en-US" sz="1000"/>
              <a:t>Connecting Mitigation and Arts and Culture</a:t>
            </a:r>
          </a:p>
          <a:p>
            <a:endParaRPr lang="en-US" altLang="en-US"/>
          </a:p>
          <a:p>
            <a:endParaRPr lang="en-US" altLang="en-US"/>
          </a:p>
        </p:txBody>
      </p:sp>
      <p:sp>
        <p:nvSpPr>
          <p:cNvPr id="37892" name="Slide Number Placeholder 3">
            <a:extLst>
              <a:ext uri="{FF2B5EF4-FFF2-40B4-BE49-F238E27FC236}">
                <a16:creationId xmlns:a16="http://schemas.microsoft.com/office/drawing/2014/main" xmlns="" id="{D1D099FA-6E41-4A81-B3D7-EF680E7AA5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3000" indent="-227013">
              <a:defRPr>
                <a:solidFill>
                  <a:schemeClr val="tx1"/>
                </a:solidFill>
                <a:latin typeface="Arial" panose="020B0604020202020204" pitchFamily="34" charset="0"/>
              </a:defRPr>
            </a:lvl3pPr>
            <a:lvl4pPr marL="1600200"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9F06DD83-7E58-4B8C-9EBA-7DF329F4D377}" type="slidenum">
              <a:rPr lang="en-US" altLang="en-US" smtClean="0"/>
              <a:pPr/>
              <a:t>50</a:t>
            </a:fld>
            <a:endParaRPr lang="en-US" altLang="en-US"/>
          </a:p>
        </p:txBody>
      </p:sp>
    </p:spTree>
    <p:extLst>
      <p:ext uri="{BB962C8B-B14F-4D97-AF65-F5344CB8AC3E}">
        <p14:creationId xmlns:p14="http://schemas.microsoft.com/office/powerpoint/2010/main" val="3732655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xmlns="" id="{5458F345-E6E0-4062-B89B-4D2A970C3C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xmlns="" id="{DC2D75E0-7834-451E-8E11-2B49C99318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7284" name="Slide Number Placeholder 3">
            <a:extLst>
              <a:ext uri="{FF2B5EF4-FFF2-40B4-BE49-F238E27FC236}">
                <a16:creationId xmlns:a16="http://schemas.microsoft.com/office/drawing/2014/main" xmlns="" id="{C8A7E799-DA4C-4C6C-9F74-7615EFBB54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1239C7B7-A4D2-4B31-B115-305629013AFB}" type="slidenum">
              <a:rPr lang="en-US" altLang="en-US" smtClean="0"/>
              <a:pPr/>
              <a:t>51</a:t>
            </a:fld>
            <a:endParaRPr lang="en-US" altLang="en-US"/>
          </a:p>
        </p:txBody>
      </p:sp>
    </p:spTree>
    <p:extLst>
      <p:ext uri="{BB962C8B-B14F-4D97-AF65-F5344CB8AC3E}">
        <p14:creationId xmlns:p14="http://schemas.microsoft.com/office/powerpoint/2010/main" val="2231892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xmlns="" id="{36DB811C-5B08-42A7-8161-19E41ECCC0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xmlns="" id="{A7FE0649-B994-4699-8274-141AA5A9C8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9332" name="Slide Number Placeholder 3">
            <a:extLst>
              <a:ext uri="{FF2B5EF4-FFF2-40B4-BE49-F238E27FC236}">
                <a16:creationId xmlns:a16="http://schemas.microsoft.com/office/drawing/2014/main" xmlns="" id="{161F98E0-D8E9-483B-9B59-35CCCA0152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8A528E56-9F93-4737-AEE3-68716BA37E6A}" type="slidenum">
              <a:rPr lang="en-US" altLang="en-US" smtClean="0"/>
              <a:pPr/>
              <a:t>52</a:t>
            </a:fld>
            <a:endParaRPr lang="en-US" altLang="en-US"/>
          </a:p>
        </p:txBody>
      </p:sp>
    </p:spTree>
    <p:extLst>
      <p:ext uri="{BB962C8B-B14F-4D97-AF65-F5344CB8AC3E}">
        <p14:creationId xmlns:p14="http://schemas.microsoft.com/office/powerpoint/2010/main" val="3007028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xmlns="" id="{73721A8D-B615-4FED-8745-2D579876E0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xmlns="" id="{296FABF1-24DC-4CB5-AF3F-1B81097E58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xmlns="" id="{26032B78-808F-45DE-8748-0E873E9476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139BE511-FF12-4D57-A755-66773CE8154D}" type="slidenum">
              <a:rPr lang="en-US" altLang="en-US" smtClean="0"/>
              <a:pPr/>
              <a:t>4</a:t>
            </a:fld>
            <a:endParaRPr lang="en-US" altLang="en-US"/>
          </a:p>
        </p:txBody>
      </p:sp>
    </p:spTree>
    <p:extLst>
      <p:ext uri="{BB962C8B-B14F-4D97-AF65-F5344CB8AC3E}">
        <p14:creationId xmlns:p14="http://schemas.microsoft.com/office/powerpoint/2010/main" val="283137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xmlns="" id="{FE702ED1-9AB2-4F5E-992A-10B9B48501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xmlns="" id="{452BC7E8-1749-45CB-9873-024D5A3E1B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1380" name="Slide Number Placeholder 3">
            <a:extLst>
              <a:ext uri="{FF2B5EF4-FFF2-40B4-BE49-F238E27FC236}">
                <a16:creationId xmlns:a16="http://schemas.microsoft.com/office/drawing/2014/main" xmlns="" id="{8A9804F9-05A3-49E1-A62B-F71E1F783C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75019777-F840-4FE9-92DC-3CABD0EF7BA8}" type="slidenum">
              <a:rPr lang="en-US" altLang="en-US" smtClean="0"/>
              <a:pPr/>
              <a:t>53</a:t>
            </a:fld>
            <a:endParaRPr lang="en-US" altLang="en-US"/>
          </a:p>
        </p:txBody>
      </p:sp>
    </p:spTree>
    <p:extLst>
      <p:ext uri="{BB962C8B-B14F-4D97-AF65-F5344CB8AC3E}">
        <p14:creationId xmlns:p14="http://schemas.microsoft.com/office/powerpoint/2010/main" val="71541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xmlns="" id="{19EFD967-D70A-4CA9-9662-ADC456BA76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xmlns="" id="{D260EB14-5466-4065-B122-4ABC001F41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3428" name="Slide Number Placeholder 3">
            <a:extLst>
              <a:ext uri="{FF2B5EF4-FFF2-40B4-BE49-F238E27FC236}">
                <a16:creationId xmlns:a16="http://schemas.microsoft.com/office/drawing/2014/main" xmlns="" id="{D70B4FDD-3BA8-46DA-8513-12E7A978E0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E07BA1F2-C013-4700-9B72-4A82C225A658}" type="slidenum">
              <a:rPr lang="en-US" altLang="en-US" smtClean="0"/>
              <a:pPr/>
              <a:t>54</a:t>
            </a:fld>
            <a:endParaRPr lang="en-US" altLang="en-US"/>
          </a:p>
        </p:txBody>
      </p:sp>
    </p:spTree>
    <p:extLst>
      <p:ext uri="{BB962C8B-B14F-4D97-AF65-F5344CB8AC3E}">
        <p14:creationId xmlns:p14="http://schemas.microsoft.com/office/powerpoint/2010/main" val="1340126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xmlns="" id="{3254DA49-F948-464C-BB36-DE4B301ADE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xmlns="" id="{0FCD2D50-6823-4CA7-8B59-63DA71CAAF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5476" name="Slide Number Placeholder 3">
            <a:extLst>
              <a:ext uri="{FF2B5EF4-FFF2-40B4-BE49-F238E27FC236}">
                <a16:creationId xmlns:a16="http://schemas.microsoft.com/office/drawing/2014/main" xmlns="" id="{FB4F257C-8E0E-4D73-9941-6D9866D5F0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4F7B725C-F8CB-4F04-B275-474E54899249}" type="slidenum">
              <a:rPr lang="en-US" altLang="en-US" smtClean="0"/>
              <a:pPr/>
              <a:t>55</a:t>
            </a:fld>
            <a:endParaRPr lang="en-US" altLang="en-US"/>
          </a:p>
        </p:txBody>
      </p:sp>
    </p:spTree>
    <p:extLst>
      <p:ext uri="{BB962C8B-B14F-4D97-AF65-F5344CB8AC3E}">
        <p14:creationId xmlns:p14="http://schemas.microsoft.com/office/powerpoint/2010/main" val="187391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xmlns="" id="{4DB84CD3-4CD1-45EA-9644-F275EFBD49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xmlns="" id="{3534653A-83BD-44C9-8B0D-61789932D8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3668" name="Slide Number Placeholder 3">
            <a:extLst>
              <a:ext uri="{FF2B5EF4-FFF2-40B4-BE49-F238E27FC236}">
                <a16:creationId xmlns:a16="http://schemas.microsoft.com/office/drawing/2014/main" xmlns="" id="{84A35801-ED05-4348-AB26-10ADE63C69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590A5896-AAB4-4A74-B056-D7EF30AF3CAD}" type="slidenum">
              <a:rPr lang="en-US" altLang="en-US" smtClean="0"/>
              <a:pPr/>
              <a:t>56</a:t>
            </a:fld>
            <a:endParaRPr lang="en-US" altLang="en-US"/>
          </a:p>
        </p:txBody>
      </p:sp>
    </p:spTree>
    <p:extLst>
      <p:ext uri="{BB962C8B-B14F-4D97-AF65-F5344CB8AC3E}">
        <p14:creationId xmlns:p14="http://schemas.microsoft.com/office/powerpoint/2010/main" val="2939993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xmlns="" id="{224EE4A6-1904-4DDB-AC77-9DF97E8566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xmlns="" id="{265FFA75-F6D0-4B86-9B3B-ABA6437E3D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7764" name="Slide Number Placeholder 3">
            <a:extLst>
              <a:ext uri="{FF2B5EF4-FFF2-40B4-BE49-F238E27FC236}">
                <a16:creationId xmlns:a16="http://schemas.microsoft.com/office/drawing/2014/main" xmlns="" id="{F80C0F4D-3DCE-4D4A-9F16-010BB6DC9D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A99D0476-38BE-4C51-83CB-ADD271A53D96}" type="slidenum">
              <a:rPr lang="en-US" altLang="en-US" smtClean="0"/>
              <a:pPr/>
              <a:t>57</a:t>
            </a:fld>
            <a:endParaRPr lang="en-US" altLang="en-US"/>
          </a:p>
        </p:txBody>
      </p:sp>
    </p:spTree>
    <p:extLst>
      <p:ext uri="{BB962C8B-B14F-4D97-AF65-F5344CB8AC3E}">
        <p14:creationId xmlns:p14="http://schemas.microsoft.com/office/powerpoint/2010/main" val="2128854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xmlns="" id="{64FD7818-6D10-432E-A945-05F2FA3068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xmlns="" id="{5C967150-2605-44E4-8738-68C3736289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3908" name="Slide Number Placeholder 3">
            <a:extLst>
              <a:ext uri="{FF2B5EF4-FFF2-40B4-BE49-F238E27FC236}">
                <a16:creationId xmlns:a16="http://schemas.microsoft.com/office/drawing/2014/main" xmlns="" id="{EA803361-FB40-40E8-AC2F-0D84AC0961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E8F4CE4D-0208-4A7D-BBC2-4A6A9D38A3FA}" type="slidenum">
              <a:rPr lang="en-US" altLang="en-US" smtClean="0"/>
              <a:pPr/>
              <a:t>58</a:t>
            </a:fld>
            <a:endParaRPr lang="en-US" altLang="en-US"/>
          </a:p>
        </p:txBody>
      </p:sp>
    </p:spTree>
    <p:extLst>
      <p:ext uri="{BB962C8B-B14F-4D97-AF65-F5344CB8AC3E}">
        <p14:creationId xmlns:p14="http://schemas.microsoft.com/office/powerpoint/2010/main" val="4606209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xmlns="" id="{1F179BA7-AD8B-4047-AEA6-3E87817148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xmlns="" id="{A3616228-4DEC-4427-A7CD-466CB64384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As of August 15, 2013 FEMA has established a new cost-effectiveness policy for acquisition or elevations projects. </a:t>
            </a:r>
          </a:p>
          <a:p>
            <a:r>
              <a:rPr lang="en-US" altLang="en-US"/>
              <a:t>For properties in the 100-year floodplain only. For acquisition projects, if the total project cost is $276,000 or less per property or for elevation projects if the total project cost is $175,000 or less per property, the project is considered cost-effective and no further Benefit-Cost Analysis (BCA) is required.</a:t>
            </a:r>
          </a:p>
          <a:p>
            <a:r>
              <a:rPr lang="en-US" altLang="en-US"/>
              <a:t>For projects with more than one structure, the same policy applies based on the average cost per structure.</a:t>
            </a:r>
          </a:p>
          <a:p>
            <a:r>
              <a:rPr lang="en-US" altLang="en-US"/>
              <a:t>For all other project types or properties that do not meet the benefit thresholds above, a BCA is required.</a:t>
            </a:r>
          </a:p>
          <a:p>
            <a:endParaRPr lang="en-US" altLang="en-US"/>
          </a:p>
        </p:txBody>
      </p:sp>
      <p:sp>
        <p:nvSpPr>
          <p:cNvPr id="23556" name="Slide Number Placeholder 3">
            <a:extLst>
              <a:ext uri="{FF2B5EF4-FFF2-40B4-BE49-F238E27FC236}">
                <a16:creationId xmlns:a16="http://schemas.microsoft.com/office/drawing/2014/main" xmlns="" id="{57CEAAB9-A975-4986-B630-8347415CE6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eaLnBrk="0" fontAlgn="base" hangingPunct="0">
              <a:spcBef>
                <a:spcPct val="30000"/>
              </a:spcBef>
              <a:spcAft>
                <a:spcPct val="0"/>
              </a:spcAft>
              <a:defRPr sz="1200">
                <a:solidFill>
                  <a:schemeClr val="tx1"/>
                </a:solidFill>
                <a:latin typeface="Calibri" panose="020F0502020204030204" pitchFamily="34" charset="0"/>
              </a:defRPr>
            </a:lvl6pPr>
            <a:lvl7pPr marL="2994025" indent="-230188" eaLnBrk="0" fontAlgn="base" hangingPunct="0">
              <a:spcBef>
                <a:spcPct val="30000"/>
              </a:spcBef>
              <a:spcAft>
                <a:spcPct val="0"/>
              </a:spcAft>
              <a:defRPr sz="1200">
                <a:solidFill>
                  <a:schemeClr val="tx1"/>
                </a:solidFill>
                <a:latin typeface="Calibri" panose="020F0502020204030204" pitchFamily="34" charset="0"/>
              </a:defRPr>
            </a:lvl7pPr>
            <a:lvl8pPr marL="3451225" indent="-230188" eaLnBrk="0" fontAlgn="base" hangingPunct="0">
              <a:spcBef>
                <a:spcPct val="30000"/>
              </a:spcBef>
              <a:spcAft>
                <a:spcPct val="0"/>
              </a:spcAft>
              <a:defRPr sz="1200">
                <a:solidFill>
                  <a:schemeClr val="tx1"/>
                </a:solidFill>
                <a:latin typeface="Calibri" panose="020F0502020204030204" pitchFamily="34" charset="0"/>
              </a:defRPr>
            </a:lvl8pPr>
            <a:lvl9pPr marL="3908425"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9DC554-300F-431E-A8A6-DA91266ADF06}" type="slidenum">
              <a:rPr lang="en-US" altLang="en-US" smtClean="0">
                <a:latin typeface="Arial" panose="020B0604020202020204" pitchFamily="34" charset="0"/>
              </a:rPr>
              <a:pPr>
                <a:spcBef>
                  <a:spcPct val="0"/>
                </a:spcBef>
              </a:pPr>
              <a:t>59</a:t>
            </a:fld>
            <a:endParaRPr lang="en-US" altLang="en-US">
              <a:latin typeface="Arial" panose="020B0604020202020204" pitchFamily="34" charset="0"/>
            </a:endParaRPr>
          </a:p>
        </p:txBody>
      </p:sp>
    </p:spTree>
    <p:extLst>
      <p:ext uri="{BB962C8B-B14F-4D97-AF65-F5344CB8AC3E}">
        <p14:creationId xmlns:p14="http://schemas.microsoft.com/office/powerpoint/2010/main" val="21499870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ltLang="en-US"/>
              <a:t>UNCLASSIFIED</a:t>
            </a:r>
            <a:endParaRPr lang="en-US" altLang="en-US" dirty="0"/>
          </a:p>
        </p:txBody>
      </p:sp>
      <p:sp>
        <p:nvSpPr>
          <p:cNvPr id="5" name="Date Placeholder 4"/>
          <p:cNvSpPr>
            <a:spLocks noGrp="1"/>
          </p:cNvSpPr>
          <p:nvPr>
            <p:ph type="dt" idx="1"/>
          </p:nvPr>
        </p:nvSpPr>
        <p:spPr/>
        <p:txBody>
          <a:bodyPr/>
          <a:lstStyle/>
          <a:p>
            <a:pPr>
              <a:defRPr/>
            </a:pPr>
            <a:endParaRPr lang="en-US" altLang="en-US" dirty="0"/>
          </a:p>
        </p:txBody>
      </p:sp>
      <p:sp>
        <p:nvSpPr>
          <p:cNvPr id="6" name="Footer Placeholder 5"/>
          <p:cNvSpPr>
            <a:spLocks noGrp="1"/>
          </p:cNvSpPr>
          <p:nvPr>
            <p:ph type="ftr" sz="quarter" idx="4"/>
          </p:nvPr>
        </p:nvSpPr>
        <p:spPr/>
        <p:txBody>
          <a:bodyPr/>
          <a:lstStyle/>
          <a:p>
            <a:pPr>
              <a:defRPr/>
            </a:pPr>
            <a:r>
              <a:rPr lang="en-US" altLang="en-US"/>
              <a:t>UNCLASSIFIED</a:t>
            </a:r>
            <a:endParaRPr lang="en-US" altLang="en-US" dirty="0"/>
          </a:p>
        </p:txBody>
      </p:sp>
      <p:sp>
        <p:nvSpPr>
          <p:cNvPr id="7" name="Slide Number Placeholder 6"/>
          <p:cNvSpPr>
            <a:spLocks noGrp="1"/>
          </p:cNvSpPr>
          <p:nvPr>
            <p:ph type="sldNum" sz="quarter" idx="5"/>
          </p:nvPr>
        </p:nvSpPr>
        <p:spPr/>
        <p:txBody>
          <a:bodyPr/>
          <a:lstStyle/>
          <a:p>
            <a:pPr>
              <a:defRPr/>
            </a:pPr>
            <a:fld id="{B6DB1A13-8608-46E6-A2CA-F9F0BE6FDEA3}" type="slidenum">
              <a:rPr lang="en-US" altLang="en-US" smtClean="0"/>
              <a:pPr>
                <a:defRPr/>
              </a:pPr>
              <a:t>66</a:t>
            </a:fld>
            <a:endParaRPr lang="en-US" altLang="en-US" dirty="0"/>
          </a:p>
        </p:txBody>
      </p:sp>
    </p:spTree>
    <p:extLst>
      <p:ext uri="{BB962C8B-B14F-4D97-AF65-F5344CB8AC3E}">
        <p14:creationId xmlns:p14="http://schemas.microsoft.com/office/powerpoint/2010/main" val="3293349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xmlns="" id="{0087883B-F3EF-41B2-B6D8-7B0F23B386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xmlns="" id="{4077B25C-C86D-495E-AFC3-E04AB2EB6E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a:extLst>
              <a:ext uri="{FF2B5EF4-FFF2-40B4-BE49-F238E27FC236}">
                <a16:creationId xmlns:a16="http://schemas.microsoft.com/office/drawing/2014/main" xmlns="" id="{71857AB5-1EFA-4047-824B-6F17BF724C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B61C0664-78E6-4C1C-942B-8C40CFF13F35}" type="slidenum">
              <a:rPr lang="en-US" altLang="en-US" smtClean="0"/>
              <a:pPr/>
              <a:t>5</a:t>
            </a:fld>
            <a:endParaRPr lang="en-US" altLang="en-US"/>
          </a:p>
        </p:txBody>
      </p:sp>
    </p:spTree>
    <p:extLst>
      <p:ext uri="{BB962C8B-B14F-4D97-AF65-F5344CB8AC3E}">
        <p14:creationId xmlns:p14="http://schemas.microsoft.com/office/powerpoint/2010/main" val="1295708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xmlns="" id="{DE383E09-5B53-423F-B1E5-4FFF302BC3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xmlns="" id="{236DAB2F-973D-43BF-9DD1-BB8DBCA6E5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xmlns="" id="{440D35A8-1FF5-4E01-9518-BFFEB4C7A6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08E2EAB0-0141-4E55-886F-7405572AAFCF}" type="slidenum">
              <a:rPr lang="en-US" altLang="en-US" smtClean="0"/>
              <a:pPr/>
              <a:t>6</a:t>
            </a:fld>
            <a:endParaRPr lang="en-US" altLang="en-US"/>
          </a:p>
        </p:txBody>
      </p:sp>
    </p:spTree>
    <p:extLst>
      <p:ext uri="{BB962C8B-B14F-4D97-AF65-F5344CB8AC3E}">
        <p14:creationId xmlns:p14="http://schemas.microsoft.com/office/powerpoint/2010/main" val="8352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xmlns="" id="{D3C24AA9-295E-41DC-83F1-EC84A265487A}"/>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a:extLst>
              <a:ext uri="{FF2B5EF4-FFF2-40B4-BE49-F238E27FC236}">
                <a16:creationId xmlns:a16="http://schemas.microsoft.com/office/drawing/2014/main" xmlns="" id="{79C6E52F-AE83-4B4E-A977-AA285CC54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093729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xmlns="" id="{D3C24AA9-295E-41DC-83F1-EC84A265487A}"/>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a:extLst>
              <a:ext uri="{FF2B5EF4-FFF2-40B4-BE49-F238E27FC236}">
                <a16:creationId xmlns:a16="http://schemas.microsoft.com/office/drawing/2014/main" xmlns="" id="{79C6E52F-AE83-4B4E-A977-AA285CC54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864774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xmlns="" id="{76C51C66-C728-469C-9945-013B99C58E13}"/>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a:extLst>
              <a:ext uri="{FF2B5EF4-FFF2-40B4-BE49-F238E27FC236}">
                <a16:creationId xmlns:a16="http://schemas.microsoft.com/office/drawing/2014/main" xmlns="" id="{1C9145F1-C12A-4D66-A7B1-52FCDB012E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29574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FA8B872-EA31-49BD-9BB7-8E3EAF3E745E}" type="datetime1">
              <a:rPr lang="en-US" smtClean="0">
                <a:solidFill>
                  <a:srgbClr val="000000"/>
                </a:solidFill>
              </a:rPr>
              <a:pPr>
                <a:defRPr/>
              </a:pPr>
              <a:t>8/2/2021</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600">
                <a:solidFill>
                  <a:srgbClr val="F4F8FE"/>
                </a:solidFill>
              </a:defRPr>
            </a:lvl1pPr>
          </a:lstStyle>
          <a:p>
            <a:pPr>
              <a:defRPr/>
            </a:pPr>
            <a:r>
              <a:rPr lang="en-US" b="1" dirty="0"/>
              <a:t>Visual 2.</a:t>
            </a:r>
            <a:fld id="{167A036F-738C-4416-983E-5B04119587A4}" type="slidenum">
              <a:rPr lang="en-US" b="1" smtClean="0"/>
              <a:pPr>
                <a:defRPr/>
              </a:pPr>
              <a:t>‹#›</a:t>
            </a:fld>
            <a:endParaRPr lang="en-US" b="1" dirty="0"/>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53E2FA5-8BBD-48DC-AD05-8F6F56B5DADC}" type="datetime1">
              <a:rPr lang="en-US" smtClean="0">
                <a:solidFill>
                  <a:srgbClr val="000000"/>
                </a:solidFill>
              </a:rPr>
              <a:pPr>
                <a:defRPr/>
              </a:pPr>
              <a:t>8/2/2021</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F8E84E9-3708-40B0-BDD4-655ACE3C2007}" type="datetime1">
              <a:rPr lang="en-US" smtClean="0">
                <a:solidFill>
                  <a:srgbClr val="000000"/>
                </a:solidFill>
              </a:rPr>
              <a:pPr>
                <a:defRPr/>
              </a:pPr>
              <a:t>8/2/2021</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3"/>
          </a:xfrm>
        </p:spPr>
        <p:txBody>
          <a:bodyPr/>
          <a:lstStyle/>
          <a:p>
            <a:r>
              <a:rPr lang="en-US"/>
              <a:t>Click to edit Master title style</a:t>
            </a:r>
          </a:p>
        </p:txBody>
      </p:sp>
      <p:sp>
        <p:nvSpPr>
          <p:cNvPr id="3" name="Content Placeholder 2"/>
          <p:cNvSpPr>
            <a:spLocks noGrp="1"/>
          </p:cNvSpPr>
          <p:nvPr>
            <p:ph idx="1"/>
          </p:nvPr>
        </p:nvSpPr>
        <p:spPr>
          <a:xfrm>
            <a:off x="457200" y="1068388"/>
            <a:ext cx="8229600" cy="4646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69F6C37-954A-4EDA-9CD8-B79C032B8CAF}" type="datetime1">
              <a:rPr lang="en-US" smtClean="0">
                <a:solidFill>
                  <a:srgbClr val="000000"/>
                </a:solidFill>
              </a:rPr>
              <a:pPr>
                <a:defRPr/>
              </a:pPr>
              <a:t>8/2/2021</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None/>
              <a:defRPr>
                <a:latin typeface="Verdana" pitchFamily="34" charset="0"/>
              </a:defRPr>
            </a:lvl1pPr>
            <a:lvl2pPr marL="914400" indent="-457200">
              <a:buFontTx/>
              <a:buBlip>
                <a:blip r:embed="rId2"/>
              </a:buBlip>
              <a:defRPr>
                <a:latin typeface="Verdana" pitchFamily="34" charset="0"/>
              </a:defRPr>
            </a:lvl2pPr>
            <a:lvl3pPr marL="1371600" indent="-457200">
              <a:buFontTx/>
              <a:buBlip>
                <a:blip r:embed="rId3"/>
              </a:buBlip>
              <a:defRPr>
                <a:latin typeface="Verdana" pitchFamily="34" charset="0"/>
              </a:defRPr>
            </a:lvl3pPr>
            <a:lvl4pPr marL="1831975" indent="-460375">
              <a:buFontTx/>
              <a:buBlip>
                <a:blip r:embed="rId2"/>
              </a:buBlip>
              <a:defRPr>
                <a:latin typeface="Verdana" pitchFamily="34" charset="0"/>
              </a:defRPr>
            </a:lvl4pPr>
            <a:lvl5pPr marL="2289175" indent="-460375">
              <a:buFontTx/>
              <a:buBlip>
                <a:blip r:embed="rId3"/>
              </a:buBlip>
              <a:defRPr>
                <a:latin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3"/>
          <p:cNvSpPr>
            <a:spLocks noGrp="1"/>
          </p:cNvSpPr>
          <p:nvPr>
            <p:ph type="body" sz="quarter" idx="13"/>
          </p:nvPr>
        </p:nvSpPr>
        <p:spPr>
          <a:xfrm>
            <a:off x="152400" y="152400"/>
            <a:ext cx="8839200" cy="838200"/>
          </a:xfrm>
        </p:spPr>
        <p:txBody>
          <a:bodyPr anchor="ctr"/>
          <a:lstStyle>
            <a:lvl1pPr algn="ctr">
              <a:buNone/>
              <a:defRPr sz="3000" b="1">
                <a:solidFill>
                  <a:schemeClr val="bg1"/>
                </a:solidFill>
                <a:latin typeface="Verdana" pitchFamily="34" charset="0"/>
              </a:defRPr>
            </a:lvl1pPr>
          </a:lstStyle>
          <a:p>
            <a:pPr lvl="0"/>
            <a:r>
              <a:rPr lang="en-US" dirty="0"/>
              <a:t>Click to edit Master text styles</a:t>
            </a:r>
          </a:p>
        </p:txBody>
      </p:sp>
    </p:spTree>
    <p:extLst>
      <p:ext uri="{BB962C8B-B14F-4D97-AF65-F5344CB8AC3E}">
        <p14:creationId xmlns:p14="http://schemas.microsoft.com/office/powerpoint/2010/main" val="583587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13"/>
          <p:cNvSpPr>
            <a:spLocks noGrp="1"/>
          </p:cNvSpPr>
          <p:nvPr>
            <p:ph type="body" sz="quarter" idx="13"/>
          </p:nvPr>
        </p:nvSpPr>
        <p:spPr>
          <a:xfrm>
            <a:off x="152400" y="152400"/>
            <a:ext cx="8839200" cy="838200"/>
          </a:xfrm>
        </p:spPr>
        <p:txBody>
          <a:bodyPr anchor="ctr"/>
          <a:lstStyle>
            <a:lvl1pPr algn="ctr">
              <a:buNone/>
              <a:defRPr sz="3000" b="1">
                <a:solidFill>
                  <a:schemeClr val="bg1"/>
                </a:solidFill>
                <a:latin typeface="Verdana" pitchFamily="34" charset="0"/>
              </a:defRPr>
            </a:lvl1pPr>
          </a:lstStyle>
          <a:p>
            <a:pPr lvl="0"/>
            <a:r>
              <a:rPr lang="en-US" dirty="0"/>
              <a:t>Click to edit Master text styles</a:t>
            </a:r>
          </a:p>
        </p:txBody>
      </p:sp>
    </p:spTree>
    <p:extLst>
      <p:ext uri="{BB962C8B-B14F-4D97-AF65-F5344CB8AC3E}">
        <p14:creationId xmlns:p14="http://schemas.microsoft.com/office/powerpoint/2010/main" val="2316746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a:spcBef>
                <a:spcPct val="0"/>
              </a:spcBef>
              <a:buFontTx/>
              <a:buNone/>
              <a:defRPr/>
            </a:pPr>
            <a:endParaRPr lang="en-US" sz="1800">
              <a:solidFill>
                <a:prstClr val="black"/>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a:spcBef>
                <a:spcPct val="0"/>
              </a:spcBef>
              <a:buFontTx/>
              <a:buNone/>
              <a:defRPr/>
            </a:pPr>
            <a:endParaRPr lang="en-US" sz="1800">
              <a:solidFill>
                <a:prstClr val="black"/>
              </a:solidFill>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pPr>
              <a:spcBef>
                <a:spcPct val="0"/>
              </a:spcBef>
              <a:buFontTx/>
              <a:buNone/>
              <a:defRPr/>
            </a:pPr>
            <a:fld id="{2A99A763-0C45-4165-B797-7C8E25AC34F2}" type="slidenum">
              <a:rPr lang="en-US" sz="1800">
                <a:solidFill>
                  <a:prstClr val="black"/>
                </a:solidFill>
              </a:rPr>
              <a:pPr>
                <a:spcBef>
                  <a:spcPct val="0"/>
                </a:spcBef>
                <a:buFontTx/>
                <a:buNone/>
                <a:defRPr/>
              </a:pPr>
              <a:t>‹#›</a:t>
            </a:fld>
            <a:endParaRPr lang="en-US" sz="1800">
              <a:solidFill>
                <a:prstClr val="black"/>
              </a:solidFill>
            </a:endParaRPr>
          </a:p>
        </p:txBody>
      </p:sp>
    </p:spTree>
    <p:extLst>
      <p:ext uri="{BB962C8B-B14F-4D97-AF65-F5344CB8AC3E}">
        <p14:creationId xmlns:p14="http://schemas.microsoft.com/office/powerpoint/2010/main" val="3317110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1600200"/>
            <a:ext cx="8229600" cy="4525963"/>
          </a:xfrm>
        </p:spPr>
        <p:txBody>
          <a:bodyPr/>
          <a:lstStyle>
            <a:lvl1pPr>
              <a:buNone/>
              <a:defRPr baseline="0">
                <a:latin typeface="Calibri" pitchFamily="34" charset="0"/>
              </a:defRPr>
            </a:lvl1pPr>
            <a:lvl2pPr marL="914400" indent="-457200">
              <a:buFontTx/>
              <a:buBlip>
                <a:blip r:embed="rId2"/>
              </a:buBlip>
              <a:defRPr>
                <a:latin typeface="Verdana" pitchFamily="34" charset="0"/>
              </a:defRPr>
            </a:lvl2pPr>
            <a:lvl3pPr marL="1371600" indent="-457200">
              <a:buFontTx/>
              <a:buBlip>
                <a:blip r:embed="rId3"/>
              </a:buBlip>
              <a:defRPr>
                <a:latin typeface="Verdana" pitchFamily="34" charset="0"/>
              </a:defRPr>
            </a:lvl3pPr>
            <a:lvl4pPr marL="1831975" indent="-460375">
              <a:buFontTx/>
              <a:buBlip>
                <a:blip r:embed="rId2"/>
              </a:buBlip>
              <a:defRPr>
                <a:latin typeface="Verdana" pitchFamily="34" charset="0"/>
              </a:defRPr>
            </a:lvl4pPr>
            <a:lvl5pPr marL="2289175" indent="-460375">
              <a:buFontTx/>
              <a:buBlip>
                <a:blip r:embed="rId3"/>
              </a:buBlip>
              <a:defRPr>
                <a:latin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spcBef>
                <a:spcPct val="0"/>
              </a:spcBef>
              <a:buFontTx/>
              <a:buNone/>
              <a:defRPr/>
            </a:pPr>
            <a:endParaRPr lang="en-US" sz="1800">
              <a:solidFill>
                <a:prstClr val="black"/>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defRPr>
            </a:lvl1pPr>
          </a:lstStyle>
          <a:p>
            <a:pPr>
              <a:spcBef>
                <a:spcPct val="0"/>
              </a:spcBef>
              <a:buFontTx/>
              <a:buNone/>
              <a:defRPr/>
            </a:pPr>
            <a:endParaRPr lang="en-US" sz="1800">
              <a:solidFill>
                <a:prstClr val="black"/>
              </a:solidFill>
            </a:endParaRPr>
          </a:p>
        </p:txBody>
      </p:sp>
      <p:sp>
        <p:nvSpPr>
          <p:cNvPr id="5" name="Slide Number Placeholder 5"/>
          <p:cNvSpPr>
            <a:spLocks noGrp="1"/>
          </p:cNvSpPr>
          <p:nvPr>
            <p:ph type="sldNum" sz="quarter" idx="12"/>
          </p:nvPr>
        </p:nvSpPr>
        <p:spPr>
          <a:xfrm>
            <a:off x="-76200" y="6416675"/>
            <a:ext cx="2133600" cy="365125"/>
          </a:xfrm>
          <a:prstGeom prst="rect">
            <a:avLst/>
          </a:prstGeom>
        </p:spPr>
        <p:txBody>
          <a:bodyPr/>
          <a:lstStyle>
            <a:lvl1pPr>
              <a:defRPr>
                <a:latin typeface="Arial" charset="0"/>
              </a:defRPr>
            </a:lvl1pPr>
          </a:lstStyle>
          <a:p>
            <a:pPr>
              <a:spcBef>
                <a:spcPct val="0"/>
              </a:spcBef>
              <a:buFontTx/>
              <a:buNone/>
              <a:defRPr/>
            </a:pPr>
            <a:fld id="{098BB8B1-8A04-4849-BD1D-AFF19719F5D2}" type="slidenum">
              <a:rPr lang="en-US" sz="1800">
                <a:solidFill>
                  <a:prstClr val="black"/>
                </a:solidFill>
              </a:rPr>
              <a:pPr>
                <a:spcBef>
                  <a:spcPct val="0"/>
                </a:spcBef>
                <a:buFontTx/>
                <a:buNone/>
                <a:defRPr/>
              </a:pPr>
              <a:t>‹#›</a:t>
            </a:fld>
            <a:endParaRPr lang="en-US" sz="1800">
              <a:solidFill>
                <a:prstClr val="black"/>
              </a:solidFill>
            </a:endParaRPr>
          </a:p>
        </p:txBody>
      </p:sp>
    </p:spTree>
    <p:extLst>
      <p:ext uri="{BB962C8B-B14F-4D97-AF65-F5344CB8AC3E}">
        <p14:creationId xmlns:p14="http://schemas.microsoft.com/office/powerpoint/2010/main" val="2393733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9835"/>
            <a:ext cx="386715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12562" y="1375333"/>
            <a:ext cx="3867150" cy="4797128"/>
          </a:xfrm>
          <a:prstGeom prst="rect">
            <a:avLst/>
          </a:prstGeom>
        </p:spPr>
        <p:txBody>
          <a:bodyPr/>
          <a:lstStyle>
            <a:lvl1pPr>
              <a:defRPr sz="2400"/>
            </a:lvl1pPr>
            <a:lvl2pPr>
              <a:defRPr sz="2000"/>
            </a:lvl2pPr>
            <a:lvl3pPr>
              <a:defRPr sz="1800">
                <a:solidFill>
                  <a:srgbClr val="DDDEDF"/>
                </a:solidFill>
              </a:defRPr>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2078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None/>
              <a:defRPr>
                <a:latin typeface="Verdana" pitchFamily="34" charset="0"/>
              </a:defRPr>
            </a:lvl1pPr>
            <a:lvl2pPr marL="914400" indent="-457200">
              <a:buFontTx/>
              <a:buBlip>
                <a:blip r:embed="rId2"/>
              </a:buBlip>
              <a:defRPr>
                <a:latin typeface="Verdana" pitchFamily="34" charset="0"/>
              </a:defRPr>
            </a:lvl2pPr>
            <a:lvl3pPr marL="1371600" indent="-457200">
              <a:buFontTx/>
              <a:buBlip>
                <a:blip r:embed="rId3"/>
              </a:buBlip>
              <a:defRPr>
                <a:latin typeface="Verdana" pitchFamily="34" charset="0"/>
              </a:defRPr>
            </a:lvl3pPr>
            <a:lvl4pPr marL="1831975" indent="-460375">
              <a:buFontTx/>
              <a:buBlip>
                <a:blip r:embed="rId2"/>
              </a:buBlip>
              <a:defRPr>
                <a:latin typeface="Verdana" pitchFamily="34" charset="0"/>
              </a:defRPr>
            </a:lvl4pPr>
            <a:lvl5pPr marL="2289175" indent="-460375">
              <a:buFontTx/>
              <a:buBlip>
                <a:blip r:embed="rId3"/>
              </a:buBlip>
              <a:defRPr>
                <a:latin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3"/>
          <p:cNvSpPr>
            <a:spLocks noGrp="1"/>
          </p:cNvSpPr>
          <p:nvPr>
            <p:ph type="body" sz="quarter" idx="13"/>
          </p:nvPr>
        </p:nvSpPr>
        <p:spPr>
          <a:xfrm>
            <a:off x="152400" y="152400"/>
            <a:ext cx="8839200" cy="838200"/>
          </a:xfrm>
        </p:spPr>
        <p:txBody>
          <a:bodyPr anchor="ctr"/>
          <a:lstStyle>
            <a:lvl1pPr algn="ctr">
              <a:buNone/>
              <a:defRPr sz="3000" b="1">
                <a:solidFill>
                  <a:schemeClr val="bg1"/>
                </a:solidFill>
                <a:latin typeface="Verdana" pitchFamily="34" charset="0"/>
              </a:defRPr>
            </a:lvl1pPr>
          </a:lstStyle>
          <a:p>
            <a:pPr lvl="0"/>
            <a:r>
              <a:rPr lang="en-US" dirty="0"/>
              <a:t>Click to edit Master text styles</a:t>
            </a:r>
          </a:p>
        </p:txBody>
      </p:sp>
    </p:spTree>
    <p:extLst>
      <p:ext uri="{BB962C8B-B14F-4D97-AF65-F5344CB8AC3E}">
        <p14:creationId xmlns:p14="http://schemas.microsoft.com/office/powerpoint/2010/main" val="336258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13"/>
          <p:cNvSpPr>
            <a:spLocks noGrp="1"/>
          </p:cNvSpPr>
          <p:nvPr>
            <p:ph type="body" sz="quarter" idx="13"/>
          </p:nvPr>
        </p:nvSpPr>
        <p:spPr>
          <a:xfrm>
            <a:off x="152400" y="152400"/>
            <a:ext cx="8839200" cy="838200"/>
          </a:xfrm>
        </p:spPr>
        <p:txBody>
          <a:bodyPr anchor="ctr"/>
          <a:lstStyle>
            <a:lvl1pPr algn="ctr">
              <a:buNone/>
              <a:defRPr sz="3000" b="1">
                <a:solidFill>
                  <a:schemeClr val="bg1"/>
                </a:solidFill>
                <a:latin typeface="Verdana" pitchFamily="34" charset="0"/>
              </a:defRPr>
            </a:lvl1pPr>
          </a:lstStyle>
          <a:p>
            <a:pPr lvl="0"/>
            <a:r>
              <a:rPr lang="en-US" dirty="0"/>
              <a:t>Click to edit Master text styles</a:t>
            </a:r>
          </a:p>
        </p:txBody>
      </p:sp>
    </p:spTree>
    <p:extLst>
      <p:ext uri="{BB962C8B-B14F-4D97-AF65-F5344CB8AC3E}">
        <p14:creationId xmlns:p14="http://schemas.microsoft.com/office/powerpoint/2010/main" val="188341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AADC463-8186-4047-A51B-EA5A44D39E14}" type="datetime1">
              <a:rPr lang="en-US" smtClean="0">
                <a:solidFill>
                  <a:srgbClr val="000000"/>
                </a:solidFill>
              </a:rPr>
              <a:pPr>
                <a:defRPr/>
              </a:pPr>
              <a:t>8/2/2021</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solidFill>
                <a:prstClr val="black"/>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2A99A763-0C45-4165-B797-7C8E25AC34F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31587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30725"/>
          </a:xfrm>
        </p:spPr>
        <p:txBody>
          <a:bodyPr/>
          <a:lstStyle/>
          <a:p>
            <a:pPr lvl="0"/>
            <a:endParaRPr lang="en-US" noProof="0"/>
          </a:p>
        </p:txBody>
      </p:sp>
      <p:sp>
        <p:nvSpPr>
          <p:cNvPr id="5" name="Date Placeholder 4">
            <a:extLst>
              <a:ext uri="{FF2B5EF4-FFF2-40B4-BE49-F238E27FC236}">
                <a16:creationId xmlns:a16="http://schemas.microsoft.com/office/drawing/2014/main" xmlns="" id="{30D4393F-FD57-4CB1-9128-E68D8EC367E6}"/>
              </a:ext>
            </a:extLst>
          </p:cNvPr>
          <p:cNvSpPr>
            <a:spLocks noGrp="1"/>
          </p:cNvSpPr>
          <p:nvPr>
            <p:ph type="dt" sz="half" idx="10"/>
          </p:nvPr>
        </p:nvSpPr>
        <p:spPr>
          <a:xfrm>
            <a:off x="457200" y="6243638"/>
            <a:ext cx="2133600" cy="457200"/>
          </a:xfrm>
          <a:prstGeom prst="rect">
            <a:avLst/>
          </a:prstGeom>
        </p:spPr>
        <p:txBody>
          <a:bodyPr/>
          <a:lstStyle>
            <a:lvl1pPr eaLnBrk="1" hangingPunct="1">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xmlns="" id="{C585B995-65C6-4002-9133-393D981A1088}"/>
              </a:ext>
            </a:extLst>
          </p:cNvPr>
          <p:cNvSpPr>
            <a:spLocks noGrp="1"/>
          </p:cNvSpPr>
          <p:nvPr>
            <p:ph type="ftr" sz="quarter" idx="11"/>
          </p:nvPr>
        </p:nvSpPr>
        <p:spPr>
          <a:xfrm>
            <a:off x="3124200" y="6248400"/>
            <a:ext cx="2895600" cy="457200"/>
          </a:xfrm>
          <a:prstGeom prst="rect">
            <a:avLst/>
          </a:prstGeom>
        </p:spPr>
        <p:txBody>
          <a:bodyPr/>
          <a:lstStyle>
            <a:lvl1pPr eaLnBrk="1" hangingPunct="1">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xmlns="" id="{D6765249-345E-4D6D-AACE-4960F36F83DA}"/>
              </a:ext>
            </a:extLst>
          </p:cNvPr>
          <p:cNvSpPr>
            <a:spLocks noGrp="1"/>
          </p:cNvSpPr>
          <p:nvPr>
            <p:ph type="sldNum" sz="quarter" idx="12"/>
          </p:nvPr>
        </p:nvSpPr>
        <p:spPr>
          <a:xfrm>
            <a:off x="6553200" y="6243638"/>
            <a:ext cx="2133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9FF1182-FE9C-4324-B31A-9DC5092393C1}" type="slidenum">
              <a:rPr lang="en-US" altLang="en-US"/>
              <a:pPr>
                <a:defRPr/>
              </a:pPr>
              <a:t>‹#›</a:t>
            </a:fld>
            <a:endParaRPr lang="en-US" altLang="en-US"/>
          </a:p>
        </p:txBody>
      </p:sp>
    </p:spTree>
    <p:extLst>
      <p:ext uri="{BB962C8B-B14F-4D97-AF65-F5344CB8AC3E}">
        <p14:creationId xmlns:p14="http://schemas.microsoft.com/office/powerpoint/2010/main" val="1376614425"/>
      </p:ext>
    </p:extLst>
  </p:cSld>
  <p:clrMapOvr>
    <a:masterClrMapping/>
  </p:clrMapOvr>
  <p:transition>
    <p:pull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lstStyle>
            <a:lvl1pPr>
              <a:defRPr sz="4000" b="1">
                <a:solidFill>
                  <a:srgbClr val="002569"/>
                </a:solidFill>
                <a:effectLst>
                  <a:outerShdw blurRad="38100" dist="38100" dir="2700000" algn="tl">
                    <a:srgbClr val="000000">
                      <a:alpha val="43137"/>
                    </a:srgbClr>
                  </a:outerShdw>
                </a:effectLst>
                <a:latin typeface="Verdana"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b="1">
                <a:solidFill>
                  <a:srgbClr val="E2E2E2"/>
                </a:solidFill>
                <a:effectLst>
                  <a:outerShdw blurRad="38100" dist="38100" dir="2700000" algn="tl">
                    <a:srgbClr val="000000">
                      <a:alpha val="43137"/>
                    </a:srgbClr>
                  </a:outerShdw>
                </a:effectLst>
                <a:latin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p:cNvPicPr>
            <a:picLocks noChangeAspect="1"/>
          </p:cNvPicPr>
          <p:nvPr userDrawn="1"/>
        </p:nvPicPr>
        <p:blipFill>
          <a:blip r:embed="rId2"/>
          <a:stretch>
            <a:fillRect/>
          </a:stretch>
        </p:blipFill>
        <p:spPr>
          <a:xfrm>
            <a:off x="304800" y="6096000"/>
            <a:ext cx="1566863" cy="654808"/>
          </a:xfrm>
          <a:prstGeom prst="rect">
            <a:avLst/>
          </a:prstGeom>
        </p:spPr>
      </p:pic>
    </p:spTree>
    <p:extLst>
      <p:ext uri="{BB962C8B-B14F-4D97-AF65-F5344CB8AC3E}">
        <p14:creationId xmlns:p14="http://schemas.microsoft.com/office/powerpoint/2010/main" val="2939336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1600200"/>
            <a:ext cx="8229600" cy="4525963"/>
          </a:xfrm>
        </p:spPr>
        <p:txBody>
          <a:bodyPr/>
          <a:lstStyle>
            <a:lvl1pPr>
              <a:buNone/>
              <a:defRPr>
                <a:latin typeface="Verdana" pitchFamily="34" charset="0"/>
              </a:defRPr>
            </a:lvl1pPr>
            <a:lvl2pPr marL="914400" indent="-457200">
              <a:buFontTx/>
              <a:buBlip>
                <a:blip r:embed="rId2"/>
              </a:buBlip>
              <a:defRPr>
                <a:latin typeface="Verdana" pitchFamily="34" charset="0"/>
              </a:defRPr>
            </a:lvl2pPr>
            <a:lvl3pPr marL="1371600" indent="-457200">
              <a:buFontTx/>
              <a:buBlip>
                <a:blip r:embed="rId3"/>
              </a:buBlip>
              <a:defRPr>
                <a:latin typeface="Verdana" pitchFamily="34" charset="0"/>
              </a:defRPr>
            </a:lvl3pPr>
            <a:lvl4pPr marL="1831975" indent="-460375">
              <a:buFontTx/>
              <a:buBlip>
                <a:blip r:embed="rId2"/>
              </a:buBlip>
              <a:defRPr>
                <a:latin typeface="Verdana" pitchFamily="34" charset="0"/>
              </a:defRPr>
            </a:lvl4pPr>
            <a:lvl5pPr marL="2289175" indent="-460375">
              <a:buFontTx/>
              <a:buBlip>
                <a:blip r:embed="rId3"/>
              </a:buBlip>
              <a:defRPr>
                <a:latin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ACDFF63-550A-4830-B665-A8295D6449B7}" type="datetimeFigureOut">
              <a:rPr lang="en-US"/>
              <a:pPr>
                <a:defRPr/>
              </a:pPr>
              <a:t>8/2/2021</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E1A8C5C-374A-492F-8E99-0932B12F229A}" type="slidenum">
              <a:rPr lang="en-US"/>
              <a:pPr>
                <a:defRPr/>
              </a:pPr>
              <a:t>‹#›</a:t>
            </a:fld>
            <a:endParaRPr lang="en-US"/>
          </a:p>
        </p:txBody>
      </p:sp>
      <p:pic>
        <p:nvPicPr>
          <p:cNvPr id="2" name="Picture 1"/>
          <p:cNvPicPr>
            <a:picLocks noChangeAspect="1"/>
          </p:cNvPicPr>
          <p:nvPr userDrawn="1"/>
        </p:nvPicPr>
        <p:blipFill>
          <a:blip r:embed="rId4"/>
          <a:stretch>
            <a:fillRect/>
          </a:stretch>
        </p:blipFill>
        <p:spPr>
          <a:xfrm>
            <a:off x="152400" y="6126163"/>
            <a:ext cx="1566808" cy="652329"/>
          </a:xfrm>
          <a:prstGeom prst="rect">
            <a:avLst/>
          </a:prstGeom>
        </p:spPr>
      </p:pic>
    </p:spTree>
    <p:extLst>
      <p:ext uri="{BB962C8B-B14F-4D97-AF65-F5344CB8AC3E}">
        <p14:creationId xmlns:p14="http://schemas.microsoft.com/office/powerpoint/2010/main" val="318783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lipArt Placeholder 2"/>
          <p:cNvSpPr>
            <a:spLocks noGrp="1"/>
          </p:cNvSpPr>
          <p:nvPr>
            <p:ph type="clipArt" sz="half" idx="1"/>
          </p:nvPr>
        </p:nvSpPr>
        <p:spPr>
          <a:xfrm>
            <a:off x="457200" y="1981200"/>
            <a:ext cx="4038600" cy="4114800"/>
          </a:xfrm>
        </p:spPr>
        <p:txBody>
          <a:bodyPr/>
          <a:lstStyle/>
          <a:p>
            <a:pPr lvl="0"/>
            <a:endParaRPr lang="en-US" noProof="0"/>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F48D97DE-FCF8-478B-B450-7A7B6934D3DC}" type="slidenum">
              <a:rPr lang="en-US"/>
              <a:pPr>
                <a:defRPr/>
              </a:pPr>
              <a:t>‹#›</a:t>
            </a:fld>
            <a:endParaRPr lang="en-US"/>
          </a:p>
        </p:txBody>
      </p:sp>
    </p:spTree>
    <p:extLst>
      <p:ext uri="{BB962C8B-B14F-4D97-AF65-F5344CB8AC3E}">
        <p14:creationId xmlns:p14="http://schemas.microsoft.com/office/powerpoint/2010/main" val="2699222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CE4AED5-46F1-454B-B7A8-03A47BFE411B}" type="datetime1">
              <a:rPr lang="en-US" smtClean="0">
                <a:solidFill>
                  <a:srgbClr val="000000"/>
                </a:solidFill>
              </a:rPr>
              <a:pPr>
                <a:defRPr/>
              </a:pPr>
              <a:t>8/2/2021</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8388"/>
            <a:ext cx="4038600" cy="4646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8388"/>
            <a:ext cx="4038600" cy="4646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FDE379B-CA67-4FF9-9090-010C6903DD42}" type="datetime1">
              <a:rPr lang="en-US" smtClean="0">
                <a:solidFill>
                  <a:srgbClr val="000000"/>
                </a:solidFill>
              </a:rPr>
              <a:pPr>
                <a:defRPr/>
              </a:pPr>
              <a:t>8/2/2021</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Rectangle 4"/>
          <p:cNvSpPr>
            <a:spLocks noGrp="1" noChangeArrowheads="1"/>
          </p:cNvSpPr>
          <p:nvPr>
            <p:ph type="dt" sz="half" idx="10"/>
          </p:nvPr>
        </p:nvSpPr>
        <p:spPr>
          <a:ln/>
        </p:spPr>
        <p:txBody>
          <a:bodyPr/>
          <a:lstStyle>
            <a:lvl1pPr>
              <a:defRPr/>
            </a:lvl1pPr>
          </a:lstStyle>
          <a:p>
            <a:pPr>
              <a:defRPr/>
            </a:pPr>
            <a:fld id="{2883955F-B633-46BF-A473-43DF0EF15713}" type="datetime1">
              <a:rPr lang="en-US" smtClean="0">
                <a:solidFill>
                  <a:srgbClr val="000000"/>
                </a:solidFill>
              </a:rPr>
              <a:pPr>
                <a:defRPr/>
              </a:pPr>
              <a:t>8/2/2021</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0D1814E8-C70E-465D-96F2-267C7E89B0EC}" type="datetime1">
              <a:rPr lang="en-US" smtClean="0">
                <a:solidFill>
                  <a:srgbClr val="000000"/>
                </a:solidFill>
              </a:rPr>
              <a:pPr>
                <a:defRPr/>
              </a:pPr>
              <a:t>8/2/2021</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dirty="0">
              <a:solidFill>
                <a:srgbClr val="000000"/>
              </a:solidFill>
            </a:endParaRPr>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A6B61C3-7423-4551-BD75-74FD0A045663}" type="datetime1">
              <a:rPr lang="en-US" smtClean="0">
                <a:solidFill>
                  <a:srgbClr val="000000"/>
                </a:solidFill>
              </a:rPr>
              <a:pPr>
                <a:defRPr/>
              </a:pPr>
              <a:t>8/2/2021</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16B327E-22AE-40F3-9BD4-5E5C41C115BD}" type="datetime1">
              <a:rPr lang="en-US" smtClean="0">
                <a:solidFill>
                  <a:srgbClr val="000000"/>
                </a:solidFill>
              </a:rPr>
              <a:pPr>
                <a:defRPr/>
              </a:pPr>
              <a:t>8/2/2021</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2AB9363-4EC0-4149-8F04-C4473948E780}" type="datetime1">
              <a:rPr lang="en-US" smtClean="0">
                <a:solidFill>
                  <a:srgbClr val="000000"/>
                </a:solidFill>
              </a:rPr>
              <a:pPr>
                <a:defRPr/>
              </a:pPr>
              <a:t>8/2/2021</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w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wmf"/><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2.wmf"/><Relationship Id="rId5" Type="http://schemas.openxmlformats.org/officeDocument/2006/relationships/image" Target="../media/image5.jpe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FEMA Visual Template"/>
          <p:cNvPicPr>
            <a:picLocks noChangeAspect="1" noChangeArrowheads="1"/>
          </p:cNvPicPr>
          <p:nvPr userDrawn="1"/>
        </p:nvPicPr>
        <p:blipFill>
          <a:blip r:embed="rId14" cstate="screen"/>
          <a:srcRect/>
          <a:stretch>
            <a:fillRect/>
          </a:stretch>
        </p:blipFill>
        <p:spPr bwMode="auto">
          <a:xfrm>
            <a:off x="0" y="0"/>
            <a:ext cx="9144000" cy="6858000"/>
          </a:xfrm>
          <a:prstGeom prst="rect">
            <a:avLst/>
          </a:prstGeom>
          <a:noFill/>
          <a:ln w="9525">
            <a:noFill/>
            <a:miter lim="800000"/>
            <a:headEnd/>
            <a:tailEnd/>
          </a:ln>
        </p:spPr>
      </p:pic>
      <p:sp>
        <p:nvSpPr>
          <p:cNvPr id="2051" name="Rectangle 2"/>
          <p:cNvSpPr>
            <a:spLocks noGrp="1" noChangeArrowheads="1"/>
          </p:cNvSpPr>
          <p:nvPr>
            <p:ph type="title"/>
          </p:nvPr>
        </p:nvSpPr>
        <p:spPr bwMode="auto">
          <a:xfrm>
            <a:off x="457200" y="30480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3"/>
          <p:cNvSpPr>
            <a:spLocks noGrp="1" noChangeArrowheads="1"/>
          </p:cNvSpPr>
          <p:nvPr>
            <p:ph type="body" idx="1"/>
          </p:nvPr>
        </p:nvSpPr>
        <p:spPr bwMode="auto">
          <a:xfrm>
            <a:off x="457200" y="1068388"/>
            <a:ext cx="8229600" cy="46466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defRPr/>
            </a:pPr>
            <a:fld id="{36F7949E-FC39-447F-9B4F-A92E1216EA94}" type="datetime1">
              <a:rPr lang="en-US" smtClean="0">
                <a:solidFill>
                  <a:srgbClr val="000000"/>
                </a:solidFill>
              </a:rPr>
              <a:pPr fontAlgn="base">
                <a:spcBef>
                  <a:spcPct val="0"/>
                </a:spcBef>
                <a:spcAft>
                  <a:spcPct val="0"/>
                </a:spcAft>
                <a:defRPr/>
              </a:pPr>
              <a:t>8/2/2021</a:t>
            </a:fld>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defRPr/>
            </a:pPr>
            <a:endParaRPr lang="en-US" dirty="0">
              <a:solidFill>
                <a:srgbClr val="000000"/>
              </a:solidFill>
            </a:endParaRPr>
          </a:p>
        </p:txBody>
      </p:sp>
      <p:cxnSp>
        <p:nvCxnSpPr>
          <p:cNvPr id="8" name="Straight Connector 7"/>
          <p:cNvCxnSpPr/>
          <p:nvPr userDrawn="1"/>
        </p:nvCxnSpPr>
        <p:spPr>
          <a:xfrm>
            <a:off x="457200" y="990600"/>
            <a:ext cx="80772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Slide Number Placeholder 3"/>
          <p:cNvSpPr txBox="1">
            <a:spLocks/>
          </p:cNvSpPr>
          <p:nvPr userDrawn="1"/>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600" b="1" i="0" kern="1200" baseline="0">
                <a:solidFill>
                  <a:srgbClr val="F4F8FE"/>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a:t>Visual 5.</a:t>
            </a:r>
            <a:fld id="{167A036F-738C-4416-983E-5B04119587A4}"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ransition>
    <p:wipe dir="r"/>
  </p:transition>
  <p:hf hdr="0" ftr="0" dt="0"/>
  <p:txStyles>
    <p:titleStyle>
      <a:lvl1pPr algn="l" rtl="0" eaLnBrk="0" fontAlgn="base" hangingPunct="0">
        <a:spcBef>
          <a:spcPct val="0"/>
        </a:spcBef>
        <a:spcAft>
          <a:spcPct val="0"/>
        </a:spcAft>
        <a:defRPr sz="3800" b="1">
          <a:solidFill>
            <a:srgbClr val="000066"/>
          </a:solidFill>
          <a:latin typeface="+mj-lt"/>
          <a:ea typeface="+mj-ea"/>
          <a:cs typeface="+mj-cs"/>
        </a:defRPr>
      </a:lvl1pPr>
      <a:lvl2pPr algn="l" rtl="0" eaLnBrk="0" fontAlgn="base" hangingPunct="0">
        <a:spcBef>
          <a:spcPct val="0"/>
        </a:spcBef>
        <a:spcAft>
          <a:spcPct val="0"/>
        </a:spcAft>
        <a:defRPr sz="3800" b="1">
          <a:solidFill>
            <a:srgbClr val="000066"/>
          </a:solidFill>
          <a:latin typeface="Times New Roman" pitchFamily="18" charset="0"/>
          <a:cs typeface="Arial" charset="0"/>
        </a:defRPr>
      </a:lvl2pPr>
      <a:lvl3pPr algn="l" rtl="0" eaLnBrk="0" fontAlgn="base" hangingPunct="0">
        <a:spcBef>
          <a:spcPct val="0"/>
        </a:spcBef>
        <a:spcAft>
          <a:spcPct val="0"/>
        </a:spcAft>
        <a:defRPr sz="3800" b="1">
          <a:solidFill>
            <a:srgbClr val="000066"/>
          </a:solidFill>
          <a:latin typeface="Times New Roman" pitchFamily="18" charset="0"/>
          <a:cs typeface="Arial" charset="0"/>
        </a:defRPr>
      </a:lvl3pPr>
      <a:lvl4pPr algn="l" rtl="0" eaLnBrk="0" fontAlgn="base" hangingPunct="0">
        <a:spcBef>
          <a:spcPct val="0"/>
        </a:spcBef>
        <a:spcAft>
          <a:spcPct val="0"/>
        </a:spcAft>
        <a:defRPr sz="3800" b="1">
          <a:solidFill>
            <a:srgbClr val="000066"/>
          </a:solidFill>
          <a:latin typeface="Times New Roman" pitchFamily="18" charset="0"/>
          <a:cs typeface="Arial" charset="0"/>
        </a:defRPr>
      </a:lvl4pPr>
      <a:lvl5pPr algn="l" rtl="0" eaLnBrk="0" fontAlgn="base" hangingPunct="0">
        <a:spcBef>
          <a:spcPct val="0"/>
        </a:spcBef>
        <a:spcAft>
          <a:spcPct val="0"/>
        </a:spcAft>
        <a:defRPr sz="3800" b="1">
          <a:solidFill>
            <a:srgbClr val="000066"/>
          </a:solidFill>
          <a:latin typeface="Times New Roman" pitchFamily="18" charset="0"/>
          <a:cs typeface="Arial" charset="0"/>
        </a:defRPr>
      </a:lvl5pPr>
      <a:lvl6pPr marL="457200" algn="l" rtl="0" eaLnBrk="0" fontAlgn="base" hangingPunct="0">
        <a:spcBef>
          <a:spcPct val="0"/>
        </a:spcBef>
        <a:spcAft>
          <a:spcPct val="0"/>
        </a:spcAft>
        <a:defRPr sz="3800" b="1">
          <a:solidFill>
            <a:srgbClr val="000066"/>
          </a:solidFill>
          <a:latin typeface="Times New Roman" pitchFamily="18" charset="0"/>
          <a:cs typeface="Arial" charset="0"/>
        </a:defRPr>
      </a:lvl6pPr>
      <a:lvl7pPr marL="914400" algn="l" rtl="0" eaLnBrk="0" fontAlgn="base" hangingPunct="0">
        <a:spcBef>
          <a:spcPct val="0"/>
        </a:spcBef>
        <a:spcAft>
          <a:spcPct val="0"/>
        </a:spcAft>
        <a:defRPr sz="3800" b="1">
          <a:solidFill>
            <a:srgbClr val="000066"/>
          </a:solidFill>
          <a:latin typeface="Times New Roman" pitchFamily="18" charset="0"/>
          <a:cs typeface="Arial" charset="0"/>
        </a:defRPr>
      </a:lvl7pPr>
      <a:lvl8pPr marL="1371600" algn="l" rtl="0" eaLnBrk="0" fontAlgn="base" hangingPunct="0">
        <a:spcBef>
          <a:spcPct val="0"/>
        </a:spcBef>
        <a:spcAft>
          <a:spcPct val="0"/>
        </a:spcAft>
        <a:defRPr sz="3800" b="1">
          <a:solidFill>
            <a:srgbClr val="000066"/>
          </a:solidFill>
          <a:latin typeface="Times New Roman" pitchFamily="18" charset="0"/>
          <a:cs typeface="Arial" charset="0"/>
        </a:defRPr>
      </a:lvl8pPr>
      <a:lvl9pPr marL="1828800" algn="l" rtl="0" eaLnBrk="0" fontAlgn="base" hangingPunct="0">
        <a:spcBef>
          <a:spcPct val="0"/>
        </a:spcBef>
        <a:spcAft>
          <a:spcPct val="0"/>
        </a:spcAft>
        <a:defRPr sz="3800" b="1">
          <a:solidFill>
            <a:srgbClr val="000066"/>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tabLst>
          <a:tab pos="401638" algn="l"/>
        </a:tabLst>
        <a:defRPr sz="2800" b="1">
          <a:solidFill>
            <a:srgbClr val="000066"/>
          </a:solidFill>
          <a:latin typeface="+mn-lt"/>
          <a:ea typeface="+mn-ea"/>
          <a:cs typeface="+mn-cs"/>
        </a:defRPr>
      </a:lvl1pPr>
      <a:lvl2pPr marL="457200" indent="-342900" algn="l" rtl="0" eaLnBrk="0" fontAlgn="base" hangingPunct="0">
        <a:spcBef>
          <a:spcPct val="20000"/>
        </a:spcBef>
        <a:spcAft>
          <a:spcPct val="0"/>
        </a:spcAft>
        <a:buFont typeface="Wingdings" pitchFamily="2" charset="2"/>
        <a:buChar char="§"/>
        <a:tabLst>
          <a:tab pos="401638" algn="l"/>
        </a:tabLst>
        <a:defRPr sz="2800" b="1">
          <a:solidFill>
            <a:srgbClr val="000066"/>
          </a:solidFill>
          <a:latin typeface="+mn-lt"/>
          <a:cs typeface="+mn-cs"/>
        </a:defRPr>
      </a:lvl2pPr>
      <a:lvl3pPr marL="914400" indent="-342900" algn="l" rtl="0" eaLnBrk="0" fontAlgn="base" hangingPunct="0">
        <a:spcBef>
          <a:spcPct val="20000"/>
        </a:spcBef>
        <a:spcAft>
          <a:spcPct val="0"/>
        </a:spcAft>
        <a:buFont typeface="Wingdings" pitchFamily="2" charset="2"/>
        <a:buChar char="§"/>
        <a:tabLst>
          <a:tab pos="401638" algn="l"/>
        </a:tabLst>
        <a:defRPr sz="2800" b="1">
          <a:solidFill>
            <a:srgbClr val="000066"/>
          </a:solidFill>
          <a:latin typeface="+mn-lt"/>
          <a:cs typeface="+mn-cs"/>
        </a:defRPr>
      </a:lvl3pPr>
      <a:lvl4pPr marL="1371600" indent="-342900" algn="l" rtl="0" eaLnBrk="0" fontAlgn="base" hangingPunct="0">
        <a:spcBef>
          <a:spcPct val="20000"/>
        </a:spcBef>
        <a:spcAft>
          <a:spcPct val="0"/>
        </a:spcAft>
        <a:buFont typeface="Wingdings" pitchFamily="2" charset="2"/>
        <a:buChar char="§"/>
        <a:tabLst>
          <a:tab pos="401638" algn="l"/>
        </a:tabLst>
        <a:defRPr sz="2800" b="1">
          <a:solidFill>
            <a:srgbClr val="000066"/>
          </a:solidFill>
          <a:latin typeface="+mn-lt"/>
          <a:cs typeface="+mn-cs"/>
        </a:defRPr>
      </a:lvl4pPr>
      <a:lvl5pPr marL="21748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5pPr>
      <a:lvl6pPr marL="26320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6pPr>
      <a:lvl7pPr marL="30892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7pPr>
      <a:lvl8pPr marL="35464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8pPr>
      <a:lvl9pPr marL="40036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149225" y="152400"/>
            <a:ext cx="8842375" cy="841375"/>
          </a:xfrm>
          <a:prstGeom prst="rect">
            <a:avLst/>
          </a:prstGeom>
          <a:solidFill>
            <a:srgbClr val="002D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sz="1800">
              <a:solidFill>
                <a:prstClr val="white"/>
              </a:solidFill>
            </a:endParaRPr>
          </a:p>
        </p:txBody>
      </p:sp>
      <p:sp>
        <p:nvSpPr>
          <p:cNvPr id="13" name="Rectangle 12"/>
          <p:cNvSpPr/>
          <p:nvPr/>
        </p:nvSpPr>
        <p:spPr>
          <a:xfrm>
            <a:off x="152400" y="1066800"/>
            <a:ext cx="8839200" cy="228600"/>
          </a:xfrm>
          <a:prstGeom prst="rect">
            <a:avLst/>
          </a:prstGeom>
          <a:solidFill>
            <a:srgbClr val="C69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sz="1800">
              <a:solidFill>
                <a:prstClr val="white"/>
              </a:solidFill>
            </a:endParaRPr>
          </a:p>
        </p:txBody>
      </p:sp>
      <p:sp>
        <p:nvSpPr>
          <p:cNvPr id="14" name="Isosceles Triangle 13"/>
          <p:cNvSpPr/>
          <p:nvPr/>
        </p:nvSpPr>
        <p:spPr>
          <a:xfrm rot="5400000" flipH="1">
            <a:off x="143669" y="353219"/>
            <a:ext cx="155575" cy="15398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sz="1800">
              <a:solidFill>
                <a:prstClr val="white"/>
              </a:solidFill>
            </a:endParaRPr>
          </a:p>
        </p:txBody>
      </p:sp>
      <p:pic>
        <p:nvPicPr>
          <p:cNvPr id="4102" name="Picture 9" descr="PEMA logo right.wmf"/>
          <p:cNvPicPr>
            <a:picLocks noChangeAspect="1"/>
          </p:cNvPicPr>
          <p:nvPr/>
        </p:nvPicPr>
        <p:blipFill>
          <a:blip r:embed="rId7" cstate="print"/>
          <a:srcRect/>
          <a:stretch>
            <a:fillRect/>
          </a:stretch>
        </p:blipFill>
        <p:spPr bwMode="auto">
          <a:xfrm>
            <a:off x="6629400" y="6248400"/>
            <a:ext cx="2233613" cy="412750"/>
          </a:xfrm>
          <a:prstGeom prst="rect">
            <a:avLst/>
          </a:prstGeom>
          <a:noFill/>
          <a:ln w="9525">
            <a:noFill/>
            <a:miter lim="800000"/>
            <a:headEnd/>
            <a:tailEnd/>
          </a:ln>
        </p:spPr>
      </p:pic>
      <p:sp>
        <p:nvSpPr>
          <p:cNvPr id="4103" name="Title Placeholder 17"/>
          <p:cNvSpPr>
            <a:spLocks noGrp="1"/>
          </p:cNvSpPr>
          <p:nvPr>
            <p:ph type="title"/>
          </p:nvPr>
        </p:nvSpPr>
        <p:spPr bwMode="auto">
          <a:xfrm>
            <a:off x="152400" y="1524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18918423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7" r:id="rId3"/>
    <p:sldLayoutId id="2147483698" r:id="rId4"/>
    <p:sldLayoutId id="2147483710" r:id="rId5"/>
  </p:sldLayoutIdLst>
  <p:txStyles>
    <p:titleStyle>
      <a:lvl1pPr algn="ctr" rtl="0" eaLnBrk="0" fontAlgn="base" hangingPunct="0">
        <a:spcBef>
          <a:spcPct val="0"/>
        </a:spcBef>
        <a:spcAft>
          <a:spcPct val="0"/>
        </a:spcAft>
        <a:defRPr sz="3000" b="1" kern="1200">
          <a:solidFill>
            <a:schemeClr val="bg1"/>
          </a:solidFill>
          <a:latin typeface="Verdana" pitchFamily="34" charset="0"/>
          <a:ea typeface="+mj-ea"/>
          <a:cs typeface="+mj-cs"/>
        </a:defRPr>
      </a:lvl1pPr>
      <a:lvl2pPr algn="ctr" rtl="0" eaLnBrk="0" fontAlgn="base" hangingPunct="0">
        <a:spcBef>
          <a:spcPct val="0"/>
        </a:spcBef>
        <a:spcAft>
          <a:spcPct val="0"/>
        </a:spcAft>
        <a:defRPr sz="3000" b="1">
          <a:solidFill>
            <a:schemeClr val="bg1"/>
          </a:solidFill>
          <a:latin typeface="Verdana" pitchFamily="34" charset="0"/>
        </a:defRPr>
      </a:lvl2pPr>
      <a:lvl3pPr algn="ctr" rtl="0" eaLnBrk="0" fontAlgn="base" hangingPunct="0">
        <a:spcBef>
          <a:spcPct val="0"/>
        </a:spcBef>
        <a:spcAft>
          <a:spcPct val="0"/>
        </a:spcAft>
        <a:defRPr sz="3000" b="1">
          <a:solidFill>
            <a:schemeClr val="bg1"/>
          </a:solidFill>
          <a:latin typeface="Verdana" pitchFamily="34" charset="0"/>
        </a:defRPr>
      </a:lvl3pPr>
      <a:lvl4pPr algn="ctr" rtl="0" eaLnBrk="0" fontAlgn="base" hangingPunct="0">
        <a:spcBef>
          <a:spcPct val="0"/>
        </a:spcBef>
        <a:spcAft>
          <a:spcPct val="0"/>
        </a:spcAft>
        <a:defRPr sz="3000" b="1">
          <a:solidFill>
            <a:schemeClr val="bg1"/>
          </a:solidFill>
          <a:latin typeface="Verdana" pitchFamily="34" charset="0"/>
        </a:defRPr>
      </a:lvl4pPr>
      <a:lvl5pPr algn="ctr" rtl="0" eaLnBrk="0" fontAlgn="base" hangingPunct="0">
        <a:spcBef>
          <a:spcPct val="0"/>
        </a:spcBef>
        <a:spcAft>
          <a:spcPct val="0"/>
        </a:spcAft>
        <a:defRPr sz="3000" b="1">
          <a:solidFill>
            <a:schemeClr val="bg1"/>
          </a:solidFill>
          <a:latin typeface="Verdan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149225" y="152400"/>
            <a:ext cx="8842375" cy="841375"/>
          </a:xfrm>
          <a:prstGeom prst="rect">
            <a:avLst/>
          </a:prstGeom>
          <a:solidFill>
            <a:srgbClr val="002D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152400" y="1066800"/>
            <a:ext cx="8839200" cy="228600"/>
          </a:xfrm>
          <a:prstGeom prst="rect">
            <a:avLst/>
          </a:prstGeom>
          <a:solidFill>
            <a:srgbClr val="C69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Isosceles Triangle 13"/>
          <p:cNvSpPr/>
          <p:nvPr/>
        </p:nvSpPr>
        <p:spPr>
          <a:xfrm rot="5400000" flipH="1">
            <a:off x="143669" y="353219"/>
            <a:ext cx="155575" cy="15398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102" name="Picture 9" descr="PEMA logo right.wmf"/>
          <p:cNvPicPr>
            <a:picLocks noChangeAspect="1"/>
          </p:cNvPicPr>
          <p:nvPr/>
        </p:nvPicPr>
        <p:blipFill>
          <a:blip r:embed="rId6" cstate="print"/>
          <a:srcRect/>
          <a:stretch>
            <a:fillRect/>
          </a:stretch>
        </p:blipFill>
        <p:spPr bwMode="auto">
          <a:xfrm>
            <a:off x="6629400" y="6248400"/>
            <a:ext cx="2233613" cy="412750"/>
          </a:xfrm>
          <a:prstGeom prst="rect">
            <a:avLst/>
          </a:prstGeom>
          <a:noFill/>
          <a:ln w="9525">
            <a:noFill/>
            <a:miter lim="800000"/>
            <a:headEnd/>
            <a:tailEnd/>
          </a:ln>
        </p:spPr>
      </p:pic>
      <p:sp>
        <p:nvSpPr>
          <p:cNvPr id="4103" name="Title Placeholder 17"/>
          <p:cNvSpPr>
            <a:spLocks noGrp="1"/>
          </p:cNvSpPr>
          <p:nvPr>
            <p:ph type="title"/>
          </p:nvPr>
        </p:nvSpPr>
        <p:spPr bwMode="auto">
          <a:xfrm>
            <a:off x="152400" y="1524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9978800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3" r:id="rId3"/>
    <p:sldLayoutId id="2147483709" r:id="rId4"/>
  </p:sldLayoutIdLst>
  <p:txStyles>
    <p:titleStyle>
      <a:lvl1pPr algn="ctr" rtl="0" eaLnBrk="0" fontAlgn="base" hangingPunct="0">
        <a:spcBef>
          <a:spcPct val="0"/>
        </a:spcBef>
        <a:spcAft>
          <a:spcPct val="0"/>
        </a:spcAft>
        <a:defRPr sz="3000" b="1" kern="1200">
          <a:solidFill>
            <a:schemeClr val="bg1"/>
          </a:solidFill>
          <a:latin typeface="Verdana" pitchFamily="34" charset="0"/>
          <a:ea typeface="+mj-ea"/>
          <a:cs typeface="+mj-cs"/>
        </a:defRPr>
      </a:lvl1pPr>
      <a:lvl2pPr algn="ctr" rtl="0" eaLnBrk="0" fontAlgn="base" hangingPunct="0">
        <a:spcBef>
          <a:spcPct val="0"/>
        </a:spcBef>
        <a:spcAft>
          <a:spcPct val="0"/>
        </a:spcAft>
        <a:defRPr sz="3000" b="1">
          <a:solidFill>
            <a:schemeClr val="bg1"/>
          </a:solidFill>
          <a:latin typeface="Verdana" pitchFamily="34" charset="0"/>
        </a:defRPr>
      </a:lvl2pPr>
      <a:lvl3pPr algn="ctr" rtl="0" eaLnBrk="0" fontAlgn="base" hangingPunct="0">
        <a:spcBef>
          <a:spcPct val="0"/>
        </a:spcBef>
        <a:spcAft>
          <a:spcPct val="0"/>
        </a:spcAft>
        <a:defRPr sz="3000" b="1">
          <a:solidFill>
            <a:schemeClr val="bg1"/>
          </a:solidFill>
          <a:latin typeface="Verdana" pitchFamily="34" charset="0"/>
        </a:defRPr>
      </a:lvl3pPr>
      <a:lvl4pPr algn="ctr" rtl="0" eaLnBrk="0" fontAlgn="base" hangingPunct="0">
        <a:spcBef>
          <a:spcPct val="0"/>
        </a:spcBef>
        <a:spcAft>
          <a:spcPct val="0"/>
        </a:spcAft>
        <a:defRPr sz="3000" b="1">
          <a:solidFill>
            <a:schemeClr val="bg1"/>
          </a:solidFill>
          <a:latin typeface="Verdana" pitchFamily="34" charset="0"/>
        </a:defRPr>
      </a:lvl4pPr>
      <a:lvl5pPr algn="ctr" rtl="0" eaLnBrk="0" fontAlgn="base" hangingPunct="0">
        <a:spcBef>
          <a:spcPct val="0"/>
        </a:spcBef>
        <a:spcAft>
          <a:spcPct val="0"/>
        </a:spcAft>
        <a:defRPr sz="3000" b="1">
          <a:solidFill>
            <a:schemeClr val="bg1"/>
          </a:solidFill>
          <a:latin typeface="Verdan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076" name="Picture 6" descr="Web Banner.jpeg"/>
          <p:cNvPicPr>
            <a:picLocks noChangeAspect="1"/>
          </p:cNvPicPr>
          <p:nvPr/>
        </p:nvPicPr>
        <p:blipFill>
          <a:blip r:embed="rId5" cstate="print"/>
          <a:srcRect/>
          <a:stretch>
            <a:fillRect/>
          </a:stretch>
        </p:blipFill>
        <p:spPr bwMode="auto">
          <a:xfrm>
            <a:off x="0" y="0"/>
            <a:ext cx="9144000" cy="1431925"/>
          </a:xfrm>
          <a:prstGeom prst="rect">
            <a:avLst/>
          </a:prstGeom>
          <a:noFill/>
          <a:ln w="9525">
            <a:noFill/>
            <a:miter lim="800000"/>
            <a:headEnd/>
            <a:tailEnd/>
          </a:ln>
        </p:spPr>
      </p:pic>
      <p:pic>
        <p:nvPicPr>
          <p:cNvPr id="3077" name="Picture 7" descr="PEMA logo right.wmf"/>
          <p:cNvPicPr>
            <a:picLocks noChangeAspect="1"/>
          </p:cNvPicPr>
          <p:nvPr/>
        </p:nvPicPr>
        <p:blipFill>
          <a:blip r:embed="rId6" cstate="print"/>
          <a:srcRect/>
          <a:stretch>
            <a:fillRect/>
          </a:stretch>
        </p:blipFill>
        <p:spPr bwMode="auto">
          <a:xfrm>
            <a:off x="6629400" y="6248400"/>
            <a:ext cx="2233613" cy="412750"/>
          </a:xfrm>
          <a:prstGeom prst="rect">
            <a:avLst/>
          </a:prstGeom>
          <a:noFill/>
          <a:ln w="9525">
            <a:noFill/>
            <a:miter lim="800000"/>
            <a:headEnd/>
            <a:tailEnd/>
          </a:ln>
        </p:spPr>
      </p:pic>
    </p:spTree>
    <p:extLst>
      <p:ext uri="{BB962C8B-B14F-4D97-AF65-F5344CB8AC3E}">
        <p14:creationId xmlns:p14="http://schemas.microsoft.com/office/powerpoint/2010/main" val="139271276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hyperlink" Target="https://gcc02.safelinks.protection.outlook.com/?url=https://thehill.com/policy/energy-environment/555083-biden-doubling-fema-funds-for-extreme-weather-preparations&amp;data=04|01|thughes@pa.gov|84ad9b6c473f416fe6f308d91ecf1e76|418e284101284dd59b6c47fc5a9a1bde|0|0|637574697183011950|Unknown|TWFpbGZsb3d8eyJWIjoiMC4wLjAwMDAiLCJQIjoiV2luMzIiLCJBTiI6Ik1haWwiLCJXVCI6Mn0%3D|1000&amp;sdata=5Jdix5SvV4ZEKRqYWlbxjqskkfjExWEFuk6yDSIdDwg%3D&amp;reserved=0"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hyperlink" Target="https://www.pema.pa.gov/Mitigation/Grants-Projects/Non-Disaster-Forms/Pages/default.aspx"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hyperlink" Target="mailto:EHPHelpline@fema.dhs.gov" TargetMode="External"/><Relationship Id="rId3" Type="http://schemas.openxmlformats.org/officeDocument/2006/relationships/hyperlink" Target="https://www.fema.gov/grants/mitigation/floods" TargetMode="External"/><Relationship Id="rId7" Type="http://schemas.openxmlformats.org/officeDocument/2006/relationships/hyperlink" Target="mailto:FEMA-BuildingScienceHelp@fema.dhs.gov"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hyperlink" Target="mailto:BCHelpline@fema.dhs.gov" TargetMode="External"/><Relationship Id="rId5" Type="http://schemas.openxmlformats.org/officeDocument/2006/relationships/hyperlink" Target="mailto:femago@fema.dhs.gov" TargetMode="External"/><Relationship Id="rId4" Type="http://schemas.openxmlformats.org/officeDocument/2006/relationships/hyperlink" Target="http://www.fema.gov/bric" TargetMode="External"/><Relationship Id="rId9" Type="http://schemas.openxmlformats.org/officeDocument/2006/relationships/hyperlink" Target="mailto:HMAGrantsHelpline@fema.dhs.gov"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hyperlink" Target="https://go.fema.gov/" TargetMode="Externa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hyperlink" Target="mailto:thughes@pa.gov" TargetMode="External"/><Relationship Id="rId7" Type="http://schemas.openxmlformats.org/officeDocument/2006/relationships/hyperlink" Target="mailto:RA-Shazmitoff@pa.gov" TargetMode="Externa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hyperlink" Target="mailto:jcarle@pa.gov" TargetMode="External"/><Relationship Id="rId5" Type="http://schemas.openxmlformats.org/officeDocument/2006/relationships/hyperlink" Target="http://www.pema.pa.gov/" TargetMode="External"/><Relationship Id="rId4" Type="http://schemas.openxmlformats.org/officeDocument/2006/relationships/hyperlink" Target="mailto:juyu@pa.gov"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hyperlink" Target="mailto:femago@fema.dhs.gov" TargetMode="Externa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8" Type="http://schemas.openxmlformats.org/officeDocument/2006/relationships/hyperlink" Target="http://s3.amazonaws.com/tmp-map/climate/doc/StudyReport-PaVulnerabilityStudy-ver040317.pdf" TargetMode="External"/><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hyperlink" Target="http://elibrary.dcnr.pa.gov/GetDocument?docId=1743769&amp;DocName=Climate_Change_Adaptation_Plan_Final_Aug2018.pdf" TargetMode="External"/><Relationship Id="rId5" Type="http://schemas.openxmlformats.org/officeDocument/2006/relationships/image" Target="../media/image27.jpeg"/><Relationship Id="rId4" Type="http://schemas.openxmlformats.org/officeDocument/2006/relationships/hyperlink" Target="https://www.dep.pa.gov/Citizens/climate/Pages/PA-Climate-Action-Plan.asp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hyperlink" Target="https://www.fema.gov/sites/default/files/2020-08/fema_mitigation-action-portfolio-support-document_08-01-2020_0.pdf" TargetMode="External"/><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3.emf"/><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2.emf"/><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36.png"/><Relationship Id="rId2" Type="http://schemas.openxmlformats.org/officeDocument/2006/relationships/slideLayout" Target="../slideLayouts/slideLayout20.xml"/><Relationship Id="rId1" Type="http://schemas.openxmlformats.org/officeDocument/2006/relationships/vmlDrawing" Target="../drawings/vmlDrawing2.vml"/><Relationship Id="rId6" Type="http://schemas.openxmlformats.org/officeDocument/2006/relationships/image" Target="../media/image34.emf"/><Relationship Id="rId5" Type="http://schemas.openxmlformats.org/officeDocument/2006/relationships/oleObject" Target="../embeddings/oleObject3.bin"/><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hyperlink" Target="https://geo.stantec.com/National_BCATS_Portal/viewer/"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hyperlink" Target="https://www.fema.gov/about/organization/region-2/guides-expanding-mitigation" TargetMode="External"/><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hyperlink" Target="http://www.fema.gov/bric" TargetMode="External"/><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21.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hyperlink" Target="http://www.dep.pa.gov/Business/Water/CleanWater/StormwaterMgmt/Stormwater/Pages/Funding-Opportunities.aspx" TargetMode="Externa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hyperlink" Target="https://www.pennvest.pa.gov/Information/Funding-Programs/Pages/default.aspx" TargetMode="External"/><Relationship Id="rId2" Type="http://schemas.openxmlformats.org/officeDocument/2006/relationships/hyperlink" Target="https://dced.pa.gov/programs-funding/commonwealth-financing-authority-cfa/act-13-programs/" TargetMode="Externa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hyperlink" Target="https://pahmp.com/wp-content/uploads/2020/07/PA-HMP-Standard-Operating-Guide_2020.pdf"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portal.state.pa.us/portal/server.pt/community/programs_and_services/4547/hazard_mitigation_forms_presentations_and_other_documents/806856" TargetMode="External"/><Relationship Id="rId2" Type="http://schemas.openxmlformats.org/officeDocument/2006/relationships/image" Target="../media/image61.jpeg"/><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hyperlink" Target="http://www.wab.uscar.army.mic/SILVERJACKETS" TargetMode="External"/><Relationship Id="rId4" Type="http://schemas.openxmlformats.org/officeDocument/2006/relationships/hyperlink" Target="http://www.portal.state.pa.us/portal/server.pt/document/1201459/pa_silver_jackets_program_guide_final_jul_2011_pdf" TargetMode="External"/></Relationships>
</file>

<file path=ppt/slides/_rels/slide69.xml.rels><?xml version="1.0" encoding="UTF-8" standalone="yes"?>
<Relationships xmlns="http://schemas.openxmlformats.org/package/2006/relationships"><Relationship Id="rId2" Type="http://schemas.openxmlformats.org/officeDocument/2006/relationships/hyperlink" Target="https://dced.pa.gov/programs-funding/commonwealth-financing-authority-cfa/act-13-programs/"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hyperlink" Target="https://brcgrants.dcnr.pa.gov/"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81000" y="1981200"/>
            <a:ext cx="8229600" cy="1371600"/>
          </a:xfrm>
        </p:spPr>
        <p:txBody>
          <a:bodyPr lIns="90488" tIns="44450" rIns="90488" bIns="44450"/>
          <a:lstStyle/>
          <a:p>
            <a:r>
              <a:rPr lang="en-US" sz="4800" b="1" dirty="0"/>
              <a:t>Building Resilient Infrastructure and Communities</a:t>
            </a:r>
          </a:p>
        </p:txBody>
      </p:sp>
      <p:sp>
        <p:nvSpPr>
          <p:cNvPr id="12291" name="Rectangle 3"/>
          <p:cNvSpPr>
            <a:spLocks noGrp="1" noChangeArrowheads="1"/>
          </p:cNvSpPr>
          <p:nvPr>
            <p:ph type="body" sz="half" idx="2"/>
          </p:nvPr>
        </p:nvSpPr>
        <p:spPr>
          <a:xfrm>
            <a:off x="457200" y="3657600"/>
            <a:ext cx="7924800" cy="1295400"/>
          </a:xfrm>
        </p:spPr>
        <p:txBody>
          <a:bodyPr lIns="90488" tIns="44450" rIns="90488" bIns="44450"/>
          <a:lstStyle/>
          <a:p>
            <a:pPr algn="ctr">
              <a:buFont typeface="Wingdings" pitchFamily="2" charset="2"/>
              <a:buNone/>
            </a:pPr>
            <a:r>
              <a:rPr lang="en-US" sz="3600" b="1" dirty="0"/>
              <a:t>Cumberland County</a:t>
            </a:r>
          </a:p>
          <a:p>
            <a:pPr algn="ctr">
              <a:buFont typeface="Wingdings" pitchFamily="2" charset="2"/>
              <a:buNone/>
            </a:pPr>
            <a:r>
              <a:rPr lang="en-US" sz="3600" b="1"/>
              <a:t>2 August 2021</a:t>
            </a:r>
            <a:endParaRPr lang="en-US" sz="3600" b="1" dirty="0"/>
          </a:p>
        </p:txBody>
      </p:sp>
    </p:spTree>
    <p:extLst>
      <p:ext uri="{BB962C8B-B14F-4D97-AF65-F5344CB8AC3E}">
        <p14:creationId xmlns:p14="http://schemas.microsoft.com/office/powerpoint/2010/main" val="3777529667"/>
      </p:ext>
    </p:extLst>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xmlns="" id="{F0B3CD25-18EB-4D08-95B3-26EEFA8A61B1}"/>
              </a:ext>
            </a:extLst>
          </p:cNvPr>
          <p:cNvSpPr>
            <a:spLocks noGrp="1" noChangeArrowheads="1"/>
          </p:cNvSpPr>
          <p:nvPr>
            <p:ph type="title"/>
          </p:nvPr>
        </p:nvSpPr>
        <p:spPr>
          <a:xfrm>
            <a:off x="152400" y="122238"/>
            <a:ext cx="8839200" cy="838200"/>
          </a:xfrm>
        </p:spPr>
        <p:txBody>
          <a:bodyPr/>
          <a:lstStyle/>
          <a:p>
            <a:pPr>
              <a:defRPr/>
            </a:pPr>
            <a:r>
              <a:rPr lang="en-US" sz="3200" dirty="0">
                <a:latin typeface="+mj-lt"/>
              </a:rPr>
              <a:t>BRIC 2021 will be $1 Billion</a:t>
            </a:r>
          </a:p>
        </p:txBody>
      </p:sp>
      <p:sp>
        <p:nvSpPr>
          <p:cNvPr id="26627" name="Rectangle 3">
            <a:extLst>
              <a:ext uri="{FF2B5EF4-FFF2-40B4-BE49-F238E27FC236}">
                <a16:creationId xmlns:a16="http://schemas.microsoft.com/office/drawing/2014/main" xmlns="" id="{30B30BCD-2C89-4ED7-BA21-FB8047CA62D7}"/>
              </a:ext>
            </a:extLst>
          </p:cNvPr>
          <p:cNvSpPr>
            <a:spLocks noGrp="1"/>
          </p:cNvSpPr>
          <p:nvPr>
            <p:ph type="body" idx="1"/>
          </p:nvPr>
        </p:nvSpPr>
        <p:spPr>
          <a:xfrm>
            <a:off x="457200" y="1371600"/>
            <a:ext cx="8229600" cy="4525963"/>
          </a:xfrm>
        </p:spPr>
        <p:txBody>
          <a:bodyPr/>
          <a:lstStyle/>
          <a:p>
            <a:r>
              <a:rPr lang="en-US" altLang="en-US" sz="2400" b="1" dirty="0"/>
              <a:t>“Biden doubling FEMA funds for extreme weather preparations”</a:t>
            </a:r>
          </a:p>
          <a:p>
            <a:pPr lvl="1"/>
            <a:r>
              <a:rPr lang="en-US" sz="1100" u="sng" dirty="0">
                <a:hlinkClick r:id="rId3"/>
              </a:rPr>
              <a:t>https://thehill.com/policy/energy-environment/555083-biden-doubling-fema-funds-for-extreme-weather-preparations</a:t>
            </a:r>
            <a:endParaRPr lang="en-US" sz="1100" dirty="0"/>
          </a:p>
          <a:p>
            <a:r>
              <a:rPr lang="en-US" altLang="en-US" sz="2400" b="1" dirty="0"/>
              <a:t>“The Biden administration will direct $1 billion toward the Federal Emergency Management Agency’s (FEMA) fund for extreme weather preparation, a 100 percent increase over existing funding levels…”</a:t>
            </a:r>
          </a:p>
          <a:p>
            <a:r>
              <a:rPr lang="en-US" altLang="en-US" sz="2400" b="1" dirty="0"/>
              <a:t>“The budget increase will go to the Building Resilient Infrastructure and Communities (BRIC) program…”</a:t>
            </a:r>
          </a:p>
          <a:p>
            <a:endParaRPr lang="en-US" altLang="en-US" sz="2400" b="1" dirty="0"/>
          </a:p>
          <a:p>
            <a:pPr lvl="1"/>
            <a:endParaRPr lang="en-US" altLang="en-US" sz="2000" b="1" dirty="0"/>
          </a:p>
          <a:p>
            <a:endParaRPr lang="en-US" altLang="en-US" sz="2800" b="1" dirty="0"/>
          </a:p>
        </p:txBody>
      </p:sp>
    </p:spTree>
    <p:extLst>
      <p:ext uri="{BB962C8B-B14F-4D97-AF65-F5344CB8AC3E}">
        <p14:creationId xmlns:p14="http://schemas.microsoft.com/office/powerpoint/2010/main" val="142393720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1">
            <a:extLst>
              <a:ext uri="{FF2B5EF4-FFF2-40B4-BE49-F238E27FC236}">
                <a16:creationId xmlns:a16="http://schemas.microsoft.com/office/drawing/2014/main" xmlns="" id="{FA837109-F8A0-45B2-ABFE-5463DC8F9967}"/>
              </a:ext>
            </a:extLst>
          </p:cNvPr>
          <p:cNvSpPr>
            <a:spLocks noGrp="1"/>
          </p:cNvSpPr>
          <p:nvPr>
            <p:ph idx="1"/>
          </p:nvPr>
        </p:nvSpPr>
        <p:spPr>
          <a:xfrm>
            <a:off x="-12700" y="1292225"/>
            <a:ext cx="9004300" cy="4525963"/>
          </a:xfrm>
        </p:spPr>
        <p:txBody>
          <a:bodyPr/>
          <a:lstStyle/>
          <a:p>
            <a:pPr>
              <a:buFont typeface="Arial" panose="020B0604020202020204" pitchFamily="34" charset="0"/>
              <a:buChar char="•"/>
              <a:defRPr/>
            </a:pPr>
            <a:r>
              <a:rPr lang="en-US" altLang="en-US" sz="2400" b="1" dirty="0">
                <a:latin typeface="Calibri" panose="020F0502020204030204" pitchFamily="34" charset="0"/>
              </a:rPr>
              <a:t>Generally, FEMA will pay 75% of all eligible costs</a:t>
            </a:r>
          </a:p>
          <a:p>
            <a:pPr lvl="1">
              <a:buFont typeface="Arial" panose="020B0604020202020204" pitchFamily="34" charset="0"/>
              <a:buChar char="•"/>
              <a:defRPr/>
            </a:pPr>
            <a:endParaRPr lang="en-US" altLang="en-US" sz="2000" b="1" dirty="0">
              <a:latin typeface="Calibri" panose="020F0502020204030204" pitchFamily="34" charset="0"/>
            </a:endParaRPr>
          </a:p>
          <a:p>
            <a:pPr>
              <a:buFont typeface="Arial" panose="020B0604020202020204" pitchFamily="34" charset="0"/>
              <a:buChar char="•"/>
              <a:defRPr/>
            </a:pPr>
            <a:r>
              <a:rPr lang="en-US" altLang="en-US" sz="2400" b="1" dirty="0">
                <a:latin typeface="Calibri" panose="020F0502020204030204" pitchFamily="34" charset="0"/>
              </a:rPr>
              <a:t>Building Resilient Infrastructure &amp; Communities (BRIC)</a:t>
            </a:r>
          </a:p>
          <a:p>
            <a:pPr lvl="1">
              <a:buFont typeface="Arial" panose="020B0604020202020204" pitchFamily="34" charset="0"/>
              <a:buChar char="•"/>
              <a:defRPr/>
            </a:pPr>
            <a:r>
              <a:rPr lang="en-US" altLang="en-US" sz="2000" b="1" dirty="0">
                <a:latin typeface="Calibri" panose="020F0502020204030204" pitchFamily="34" charset="0"/>
              </a:rPr>
              <a:t>FEMA will pay 90% for small impoverished communities</a:t>
            </a:r>
          </a:p>
          <a:p>
            <a:pPr lvl="1">
              <a:buFont typeface="Arial" panose="020B0604020202020204" pitchFamily="34" charset="0"/>
              <a:buChar char="•"/>
              <a:defRPr/>
            </a:pPr>
            <a:r>
              <a:rPr lang="en-US" altLang="en-US" sz="2000" b="1" dirty="0">
                <a:latin typeface="Calibri" panose="020F0502020204030204" pitchFamily="34" charset="0"/>
              </a:rPr>
              <a:t>FEMA will pay up to 100% for management costs</a:t>
            </a:r>
          </a:p>
          <a:p>
            <a:pPr lvl="1">
              <a:buFont typeface="Arial" panose="020B0604020202020204" pitchFamily="34" charset="0"/>
              <a:buChar char="•"/>
              <a:defRPr/>
            </a:pPr>
            <a:endParaRPr lang="en-US" altLang="en-US" sz="1200" b="1" dirty="0">
              <a:latin typeface="Calibri" panose="020F0502020204030204" pitchFamily="34" charset="0"/>
            </a:endParaRPr>
          </a:p>
          <a:p>
            <a:pPr>
              <a:buFont typeface="Arial" panose="020B0604020202020204" pitchFamily="34" charset="0"/>
              <a:buChar char="•"/>
              <a:defRPr/>
            </a:pPr>
            <a:r>
              <a:rPr lang="en-US" altLang="en-US" sz="2400" b="1" dirty="0">
                <a:latin typeface="Calibri" panose="020F0502020204030204" pitchFamily="34" charset="0"/>
              </a:rPr>
              <a:t>Flood Mitigation Assistance</a:t>
            </a:r>
          </a:p>
          <a:p>
            <a:pPr lvl="1">
              <a:buFont typeface="Arial" panose="020B0604020202020204" pitchFamily="34" charset="0"/>
              <a:buChar char="•"/>
              <a:defRPr/>
            </a:pPr>
            <a:r>
              <a:rPr lang="en-US" altLang="en-US" sz="2000" b="1" dirty="0">
                <a:latin typeface="Calibri" panose="020F0502020204030204" pitchFamily="34" charset="0"/>
              </a:rPr>
              <a:t>FEMA will pay up to 90% for Repetitive Loss Properties</a:t>
            </a:r>
          </a:p>
          <a:p>
            <a:pPr lvl="1">
              <a:buFont typeface="Arial" panose="020B0604020202020204" pitchFamily="34" charset="0"/>
              <a:buChar char="•"/>
              <a:defRPr/>
            </a:pPr>
            <a:r>
              <a:rPr lang="en-US" altLang="en-US" sz="2000" b="1" dirty="0">
                <a:latin typeface="Calibri" panose="020F0502020204030204" pitchFamily="34" charset="0"/>
              </a:rPr>
              <a:t>FEMA will pay up to 100% for Severe Repetitive Lost Properties</a:t>
            </a:r>
          </a:p>
          <a:p>
            <a:pPr marL="457200" lvl="1" indent="0">
              <a:buFontTx/>
              <a:buNone/>
              <a:defRPr/>
            </a:pPr>
            <a:endParaRPr lang="en-US" altLang="en-US" sz="2000" b="1" dirty="0">
              <a:latin typeface="Calibri" panose="020F0502020204030204" pitchFamily="34" charset="0"/>
            </a:endParaRPr>
          </a:p>
          <a:p>
            <a:pPr>
              <a:buFont typeface="Arial" panose="020B0604020202020204" pitchFamily="34" charset="0"/>
              <a:buChar char="•"/>
              <a:defRPr/>
            </a:pPr>
            <a:r>
              <a:rPr lang="en-US" altLang="en-US" sz="2400" b="1" dirty="0">
                <a:latin typeface="Calibri" panose="020F0502020204030204" pitchFamily="34" charset="0"/>
              </a:rPr>
              <a:t>Hazard Mitigation Grant Program (HMGP)</a:t>
            </a:r>
          </a:p>
          <a:p>
            <a:pPr lvl="1">
              <a:buFont typeface="Arial" panose="020B0604020202020204" pitchFamily="34" charset="0"/>
              <a:buChar char="•"/>
              <a:defRPr/>
            </a:pPr>
            <a:r>
              <a:rPr lang="en-US" altLang="en-US" sz="2000" b="1" dirty="0">
                <a:latin typeface="Calibri" panose="020F0502020204030204" pitchFamily="34" charset="0"/>
              </a:rPr>
              <a:t>The State will usually pick up the 25% non-federal share</a:t>
            </a:r>
          </a:p>
          <a:p>
            <a:pPr lvl="1">
              <a:buFont typeface="Arial" panose="020B0604020202020204" pitchFamily="34" charset="0"/>
              <a:buChar char="•"/>
              <a:defRPr/>
            </a:pPr>
            <a:endParaRPr lang="en-US" altLang="en-US" sz="2000" b="1" dirty="0">
              <a:latin typeface="Calibri" panose="020F0502020204030204" pitchFamily="34" charset="0"/>
            </a:endParaRPr>
          </a:p>
          <a:p>
            <a:pPr lvl="1">
              <a:buFont typeface="Arial" panose="020B0604020202020204" pitchFamily="34" charset="0"/>
              <a:buChar char="•"/>
              <a:defRPr/>
            </a:pPr>
            <a:r>
              <a:rPr lang="en-US" altLang="en-US" sz="2000" b="1" dirty="0">
                <a:solidFill>
                  <a:srgbClr val="FF0000"/>
                </a:solidFill>
                <a:latin typeface="Calibri" panose="020F0502020204030204" pitchFamily="34" charset="0"/>
              </a:rPr>
              <a:t>Require a Letter of Intent or Interest (on PEMA webpage)</a:t>
            </a:r>
          </a:p>
          <a:p>
            <a:pPr>
              <a:buFont typeface="Arial" panose="020B0604020202020204" pitchFamily="34" charset="0"/>
              <a:buChar char="•"/>
              <a:defRPr/>
            </a:pPr>
            <a:endParaRPr lang="en-US" altLang="en-US" sz="2400" dirty="0"/>
          </a:p>
        </p:txBody>
      </p:sp>
      <p:sp>
        <p:nvSpPr>
          <p:cNvPr id="51203" name="Text Placeholder 2">
            <a:extLst>
              <a:ext uri="{FF2B5EF4-FFF2-40B4-BE49-F238E27FC236}">
                <a16:creationId xmlns:a16="http://schemas.microsoft.com/office/drawing/2014/main" xmlns="" id="{AB4C5CCB-2BE2-4559-BC55-3CEB8C176C88}"/>
              </a:ext>
            </a:extLst>
          </p:cNvPr>
          <p:cNvSpPr>
            <a:spLocks noGrp="1"/>
          </p:cNvSpPr>
          <p:nvPr>
            <p:ph type="body" sz="quarter" idx="13"/>
          </p:nvPr>
        </p:nvSpPr>
        <p:spPr/>
        <p:txBody>
          <a:bodyPr/>
          <a:lstStyle/>
          <a:p>
            <a:r>
              <a:rPr lang="en-US" altLang="en-US"/>
              <a:t>Cost Share Requirements</a:t>
            </a:r>
          </a:p>
        </p:txBody>
      </p:sp>
      <p:pic>
        <p:nvPicPr>
          <p:cNvPr id="51204" name="Picture 1">
            <a:extLst>
              <a:ext uri="{FF2B5EF4-FFF2-40B4-BE49-F238E27FC236}">
                <a16:creationId xmlns:a16="http://schemas.microsoft.com/office/drawing/2014/main" xmlns="" id="{9E55ADB9-D1C0-4D52-9450-D0CA058A17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700" y="2490788"/>
            <a:ext cx="18510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40317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2">
            <a:extLst>
              <a:ext uri="{FF2B5EF4-FFF2-40B4-BE49-F238E27FC236}">
                <a16:creationId xmlns:a16="http://schemas.microsoft.com/office/drawing/2014/main" xmlns="" id="{16B6DFC3-10FD-49A1-B7A2-72D4BFE58581}"/>
              </a:ext>
            </a:extLst>
          </p:cNvPr>
          <p:cNvSpPr>
            <a:spLocks noGrp="1"/>
          </p:cNvSpPr>
          <p:nvPr>
            <p:ph type="body" sz="quarter" idx="13"/>
          </p:nvPr>
        </p:nvSpPr>
        <p:spPr/>
        <p:txBody>
          <a:bodyPr/>
          <a:lstStyle/>
          <a:p>
            <a:r>
              <a:rPr lang="en-US" altLang="en-US" sz="2400"/>
              <a:t>Non-Disaster </a:t>
            </a:r>
            <a:r>
              <a:rPr lang="en-US" altLang="en-US" sz="2400">
                <a:solidFill>
                  <a:srgbClr val="FF0000"/>
                </a:solidFill>
              </a:rPr>
              <a:t>FEDERAL</a:t>
            </a:r>
            <a:r>
              <a:rPr lang="en-US" altLang="en-US" sz="2400"/>
              <a:t> GRANT TIMELINE</a:t>
            </a:r>
          </a:p>
        </p:txBody>
      </p:sp>
      <p:sp>
        <p:nvSpPr>
          <p:cNvPr id="53251" name="Slide Number Placeholder 3">
            <a:extLst>
              <a:ext uri="{FF2B5EF4-FFF2-40B4-BE49-F238E27FC236}">
                <a16:creationId xmlns:a16="http://schemas.microsoft.com/office/drawing/2014/main" xmlns="" id="{69E1CA1D-7A69-4269-B461-11D9F387EA10}"/>
              </a:ext>
            </a:extLst>
          </p:cNvPr>
          <p:cNvSpPr txBox="1">
            <a:spLocks noChangeArrowheads="1"/>
          </p:cNvSpPr>
          <p:nvPr/>
        </p:nvSpPr>
        <p:spPr bwMode="auto">
          <a:xfrm>
            <a:off x="0" y="646271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E9B9B97-6FF8-446E-AF40-FBD582455B40}" type="slidenum">
              <a:rPr lang="en-US" altLang="en-US" sz="1800">
                <a:latin typeface="Arial" panose="020B0604020202020204" pitchFamily="34" charset="0"/>
              </a:rPr>
              <a:pPr>
                <a:spcBef>
                  <a:spcPct val="0"/>
                </a:spcBef>
                <a:buFontTx/>
                <a:buNone/>
              </a:pPr>
              <a:t>11</a:t>
            </a:fld>
            <a:endParaRPr lang="en-US" altLang="en-US" sz="1800">
              <a:latin typeface="Arial" panose="020B0604020202020204" pitchFamily="34" charset="0"/>
            </a:endParaRPr>
          </a:p>
        </p:txBody>
      </p:sp>
      <p:pic>
        <p:nvPicPr>
          <p:cNvPr id="53252" name="Picture 2">
            <a:extLst>
              <a:ext uri="{FF2B5EF4-FFF2-40B4-BE49-F238E27FC236}">
                <a16:creationId xmlns:a16="http://schemas.microsoft.com/office/drawing/2014/main" xmlns="" id="{CEE1FC7D-7A88-4815-BD87-301FA056F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8382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xmlns="" id="{0E54840B-3290-44AF-989D-0F629973E003}"/>
              </a:ext>
            </a:extLst>
          </p:cNvPr>
          <p:cNvSpPr/>
          <p:nvPr/>
        </p:nvSpPr>
        <p:spPr>
          <a:xfrm>
            <a:off x="3124200" y="2362200"/>
            <a:ext cx="1066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51463187-D724-45AA-ABD9-CE1DB5220B67}"/>
              </a:ext>
            </a:extLst>
          </p:cNvPr>
          <p:cNvSpPr/>
          <p:nvPr/>
        </p:nvSpPr>
        <p:spPr>
          <a:xfrm>
            <a:off x="5410200" y="3733800"/>
            <a:ext cx="3352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Rectangle with Corners Rounded 2">
            <a:extLst>
              <a:ext uri="{FF2B5EF4-FFF2-40B4-BE49-F238E27FC236}">
                <a16:creationId xmlns:a16="http://schemas.microsoft.com/office/drawing/2014/main" xmlns="" id="{D3359B6E-B114-4718-A5A7-2A4D3AE696F1}"/>
              </a:ext>
            </a:extLst>
          </p:cNvPr>
          <p:cNvSpPr/>
          <p:nvPr/>
        </p:nvSpPr>
        <p:spPr>
          <a:xfrm>
            <a:off x="2971800" y="6019800"/>
            <a:ext cx="1752600" cy="533400"/>
          </a:xfrm>
          <a:prstGeom prst="wedgeRoundRectCallout">
            <a:avLst>
              <a:gd name="adj1" fmla="val -59820"/>
              <a:gd name="adj2" fmla="val -7690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Grant Agreement Process</a:t>
            </a:r>
          </a:p>
        </p:txBody>
      </p:sp>
    </p:spTree>
    <p:extLst>
      <p:ext uri="{BB962C8B-B14F-4D97-AF65-F5344CB8AC3E}">
        <p14:creationId xmlns:p14="http://schemas.microsoft.com/office/powerpoint/2010/main" val="3795878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1">
            <a:extLst>
              <a:ext uri="{FF2B5EF4-FFF2-40B4-BE49-F238E27FC236}">
                <a16:creationId xmlns:a16="http://schemas.microsoft.com/office/drawing/2014/main" xmlns="" id="{90372C33-E46A-4358-ABE4-0E03601E4653}"/>
              </a:ext>
            </a:extLst>
          </p:cNvPr>
          <p:cNvSpPr>
            <a:spLocks noGrp="1"/>
          </p:cNvSpPr>
          <p:nvPr>
            <p:ph idx="1"/>
          </p:nvPr>
        </p:nvSpPr>
        <p:spPr>
          <a:xfrm>
            <a:off x="152400" y="1371600"/>
            <a:ext cx="7391400" cy="4525963"/>
          </a:xfrm>
        </p:spPr>
        <p:txBody>
          <a:bodyPr/>
          <a:lstStyle/>
          <a:p>
            <a:pPr marL="0" indent="0">
              <a:defRPr/>
            </a:pPr>
            <a:r>
              <a:rPr lang="en-US" altLang="en-US" sz="2000" b="1" dirty="0">
                <a:latin typeface="Calibri" panose="020F0502020204030204" pitchFamily="34" charset="0"/>
              </a:rPr>
              <a:t>Deadlines:</a:t>
            </a:r>
          </a:p>
          <a:p>
            <a:pPr marL="457200" indent="-457200">
              <a:buFont typeface="Wingdings" panose="05000000000000000000" pitchFamily="2" charset="2"/>
              <a:buChar char="q"/>
              <a:defRPr/>
            </a:pPr>
            <a:r>
              <a:rPr lang="en-US" altLang="en-US" sz="1800" dirty="0">
                <a:latin typeface="Calibri" panose="020F0502020204030204" pitchFamily="34" charset="0"/>
              </a:rPr>
              <a:t>Letter of Interest (one-pager) due by </a:t>
            </a:r>
            <a:r>
              <a:rPr lang="en-US" altLang="en-US" sz="1800" b="1" dirty="0">
                <a:latin typeface="Calibri" panose="020F0502020204030204" pitchFamily="34" charset="0"/>
              </a:rPr>
              <a:t>October 15, 2020, 1600 hours EST</a:t>
            </a:r>
            <a:r>
              <a:rPr lang="en-US" altLang="en-US" sz="1800" dirty="0">
                <a:latin typeface="Calibri" panose="020F0502020204030204" pitchFamily="34" charset="0"/>
              </a:rPr>
              <a:t>; </a:t>
            </a:r>
          </a:p>
          <a:p>
            <a:pPr marL="457200" indent="-457200">
              <a:buFont typeface="Wingdings" panose="05000000000000000000" pitchFamily="2" charset="2"/>
              <a:buChar char="q"/>
              <a:defRPr/>
            </a:pPr>
            <a:r>
              <a:rPr lang="en-US" altLang="en-US" sz="1800" dirty="0">
                <a:latin typeface="Calibri" panose="020F0502020204030204" pitchFamily="34" charset="0"/>
              </a:rPr>
              <a:t>Entry into the FEMA Grants Opportunity once Letter of Interest is approved by PEMA; </a:t>
            </a:r>
          </a:p>
          <a:p>
            <a:pPr marL="457200" indent="-457200">
              <a:buFont typeface="Wingdings" panose="05000000000000000000" pitchFamily="2" charset="2"/>
              <a:buChar char="q"/>
              <a:defRPr/>
            </a:pPr>
            <a:r>
              <a:rPr lang="en-US" altLang="en-US" sz="1800" dirty="0">
                <a:latin typeface="Calibri" panose="020F0502020204030204" pitchFamily="34" charset="0"/>
              </a:rPr>
              <a:t>Cut-off of Eligible and COMPLETE applications in the FEMA GO system is </a:t>
            </a:r>
            <a:r>
              <a:rPr lang="en-US" altLang="en-US" sz="1800" b="1" dirty="0">
                <a:latin typeface="Calibri" panose="020F0502020204030204" pitchFamily="34" charset="0"/>
              </a:rPr>
              <a:t>November 18, 1700 hours EST</a:t>
            </a:r>
            <a:r>
              <a:rPr lang="en-US" altLang="en-US" sz="1800" dirty="0">
                <a:latin typeface="Calibri" panose="020F0502020204030204" pitchFamily="34" charset="0"/>
              </a:rPr>
              <a:t>; </a:t>
            </a:r>
          </a:p>
          <a:p>
            <a:pPr marL="457200" indent="-457200">
              <a:buFont typeface="Wingdings" panose="05000000000000000000" pitchFamily="2" charset="2"/>
              <a:buChar char="q"/>
              <a:defRPr/>
            </a:pPr>
            <a:r>
              <a:rPr lang="en-US" altLang="en-US" sz="1800" dirty="0">
                <a:latin typeface="Calibri" panose="020F0502020204030204" pitchFamily="34" charset="0"/>
              </a:rPr>
              <a:t>State Hazard Mitigation Assistance Application Team will meet </a:t>
            </a:r>
            <a:r>
              <a:rPr lang="en-US" altLang="en-US" sz="1800" b="1" dirty="0">
                <a:latin typeface="Calibri" panose="020F0502020204030204" pitchFamily="34" charset="0"/>
              </a:rPr>
              <a:t>December 7-18, 2020</a:t>
            </a:r>
            <a:r>
              <a:rPr lang="en-US" altLang="en-US" sz="1800" dirty="0">
                <a:latin typeface="Calibri" panose="020F0502020204030204" pitchFamily="34" charset="0"/>
              </a:rPr>
              <a:t>; and </a:t>
            </a:r>
          </a:p>
          <a:p>
            <a:pPr marL="457200" indent="-457200">
              <a:buFont typeface="Wingdings" panose="05000000000000000000" pitchFamily="2" charset="2"/>
              <a:buChar char="q"/>
              <a:defRPr/>
            </a:pPr>
            <a:r>
              <a:rPr lang="en-US" altLang="en-US" sz="1800" dirty="0">
                <a:latin typeface="Calibri" panose="020F0502020204030204" pitchFamily="34" charset="0"/>
              </a:rPr>
              <a:t>Based on State Team points, prioritization of State Team and FEMA requirements, enter state FMA and BRIC applications in system by </a:t>
            </a:r>
            <a:r>
              <a:rPr lang="en-US" altLang="en-US" sz="1800" b="1" dirty="0">
                <a:latin typeface="Calibri" panose="020F0502020204030204" pitchFamily="34" charset="0"/>
              </a:rPr>
              <a:t>Saturday, January 15, 2021</a:t>
            </a:r>
            <a:r>
              <a:rPr lang="en-US" altLang="en-US" sz="1800" dirty="0">
                <a:latin typeface="Calibri" panose="020F0502020204030204" pitchFamily="34" charset="0"/>
              </a:rPr>
              <a:t>.</a:t>
            </a:r>
          </a:p>
          <a:p>
            <a:pPr marL="457200" indent="-457200">
              <a:buFont typeface="Wingdings" panose="05000000000000000000" pitchFamily="2" charset="2"/>
              <a:buChar char="q"/>
              <a:defRPr/>
            </a:pPr>
            <a:r>
              <a:rPr lang="en-US" altLang="en-US" sz="1800" dirty="0">
                <a:latin typeface="Calibri" panose="020F0502020204030204" pitchFamily="34" charset="0"/>
              </a:rPr>
              <a:t>FEMA Deadline for all applications by state is </a:t>
            </a:r>
            <a:r>
              <a:rPr lang="en-US" altLang="en-US" sz="1800" b="1" dirty="0">
                <a:latin typeface="Calibri" panose="020F0502020204030204" pitchFamily="34" charset="0"/>
              </a:rPr>
              <a:t>January 29, 2021</a:t>
            </a:r>
            <a:r>
              <a:rPr lang="en-US" altLang="en-US" sz="1800" dirty="0">
                <a:latin typeface="Calibri" panose="020F0502020204030204" pitchFamily="34" charset="0"/>
              </a:rPr>
              <a:t>.</a:t>
            </a:r>
          </a:p>
        </p:txBody>
      </p:sp>
      <p:sp>
        <p:nvSpPr>
          <p:cNvPr id="55299" name="Text Placeholder 2">
            <a:extLst>
              <a:ext uri="{FF2B5EF4-FFF2-40B4-BE49-F238E27FC236}">
                <a16:creationId xmlns:a16="http://schemas.microsoft.com/office/drawing/2014/main" xmlns="" id="{EE106653-24A2-4B7D-8F61-DDEA4F17186F}"/>
              </a:ext>
            </a:extLst>
          </p:cNvPr>
          <p:cNvSpPr>
            <a:spLocks noGrp="1"/>
          </p:cNvSpPr>
          <p:nvPr>
            <p:ph type="body" sz="quarter" idx="13"/>
          </p:nvPr>
        </p:nvSpPr>
        <p:spPr/>
        <p:txBody>
          <a:bodyPr/>
          <a:lstStyle/>
          <a:p>
            <a:r>
              <a:rPr lang="en-US" altLang="en-US" dirty="0"/>
              <a:t>PA sub-application Timelines 2020</a:t>
            </a:r>
          </a:p>
        </p:txBody>
      </p:sp>
      <p:sp>
        <p:nvSpPr>
          <p:cNvPr id="55300" name="Rectangle 1">
            <a:extLst>
              <a:ext uri="{FF2B5EF4-FFF2-40B4-BE49-F238E27FC236}">
                <a16:creationId xmlns:a16="http://schemas.microsoft.com/office/drawing/2014/main" xmlns="" id="{62059103-CF12-42B4-BA36-37088D50E4B7}"/>
              </a:ext>
            </a:extLst>
          </p:cNvPr>
          <p:cNvSpPr>
            <a:spLocks noChangeArrowheads="1"/>
          </p:cNvSpPr>
          <p:nvPr/>
        </p:nvSpPr>
        <p:spPr bwMode="auto">
          <a:xfrm>
            <a:off x="304800" y="5641975"/>
            <a:ext cx="822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hlinkClick r:id="rId3"/>
              </a:rPr>
              <a:t>https://www.pema.pa.gov/Mitigation/Grants-Projects/Non-Disaster-Forms/Pages/default.aspx</a:t>
            </a:r>
            <a:r>
              <a:rPr lang="en-US" altLang="en-US" sz="1800">
                <a:latin typeface="Arial" panose="020B0604020202020204" pitchFamily="34" charset="0"/>
              </a:rPr>
              <a:t>   Form 01 Non-Disaster Grant Letter of Interest</a:t>
            </a:r>
          </a:p>
        </p:txBody>
      </p:sp>
      <p:sp>
        <p:nvSpPr>
          <p:cNvPr id="55301" name="TextBox 2">
            <a:extLst>
              <a:ext uri="{FF2B5EF4-FFF2-40B4-BE49-F238E27FC236}">
                <a16:creationId xmlns:a16="http://schemas.microsoft.com/office/drawing/2014/main" xmlns="" id="{454195D1-4F8E-4D95-9D62-A67FF70B243A}"/>
              </a:ext>
            </a:extLst>
          </p:cNvPr>
          <p:cNvSpPr txBox="1">
            <a:spLocks noChangeArrowheads="1"/>
          </p:cNvSpPr>
          <p:nvPr/>
        </p:nvSpPr>
        <p:spPr bwMode="auto">
          <a:xfrm>
            <a:off x="307975" y="5302250"/>
            <a:ext cx="418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PEMA Letter of Interest found here</a:t>
            </a:r>
            <a:r>
              <a:rPr lang="en-US" altLang="en-US" sz="1800">
                <a:latin typeface="Arial" panose="020B0604020202020204" pitchFamily="34" charset="0"/>
              </a:rPr>
              <a:t>:</a:t>
            </a:r>
          </a:p>
        </p:txBody>
      </p:sp>
    </p:spTree>
    <p:extLst>
      <p:ext uri="{BB962C8B-B14F-4D97-AF65-F5344CB8AC3E}">
        <p14:creationId xmlns:p14="http://schemas.microsoft.com/office/powerpoint/2010/main" val="57233367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04636"/>
            <a:ext cx="8366759" cy="3848727"/>
          </a:xfrm>
        </p:spPr>
        <p:txBody>
          <a:bodyPr/>
          <a:lstStyle/>
          <a:p>
            <a:pPr>
              <a:buFont typeface="Arial" pitchFamily="34" charset="0"/>
              <a:buChar char="•"/>
            </a:pPr>
            <a:r>
              <a:rPr lang="en-US" sz="1800" dirty="0"/>
              <a:t>Aug 1, 2021 Notice Of Funding Opportunity (NOFO) released</a:t>
            </a:r>
          </a:p>
          <a:p>
            <a:pPr>
              <a:buFont typeface="Arial" pitchFamily="34" charset="0"/>
              <a:buChar char="•"/>
            </a:pPr>
            <a:r>
              <a:rPr lang="en-US" sz="1800" dirty="0"/>
              <a:t>Sept 30, 2021 Application period opens</a:t>
            </a:r>
          </a:p>
          <a:p>
            <a:pPr>
              <a:buFont typeface="Arial" pitchFamily="34" charset="0"/>
              <a:buChar char="•"/>
            </a:pPr>
            <a:r>
              <a:rPr lang="en-US" sz="1800" dirty="0"/>
              <a:t>Oct 15 2021 – LOIs due to PEMA</a:t>
            </a:r>
          </a:p>
          <a:p>
            <a:pPr>
              <a:buFont typeface="Arial" pitchFamily="34" charset="0"/>
              <a:buChar char="•"/>
            </a:pPr>
            <a:r>
              <a:rPr lang="en-US" sz="1800" dirty="0"/>
              <a:t>Nov 18, 2021 – Deadline for complete / correct sub-grant applications to PEMA</a:t>
            </a:r>
            <a:endParaRPr lang="en-US" sz="1600" dirty="0"/>
          </a:p>
          <a:p>
            <a:pPr>
              <a:buFont typeface="Arial" pitchFamily="34" charset="0"/>
              <a:buChar char="•"/>
            </a:pPr>
            <a:r>
              <a:rPr lang="en-US" sz="1800" dirty="0"/>
              <a:t>Jan 29, 2022 - Deadline for  state grant applications to FEMA</a:t>
            </a:r>
          </a:p>
          <a:p>
            <a:pPr>
              <a:buFont typeface="Arial" pitchFamily="34" charset="0"/>
              <a:buChar char="•"/>
            </a:pPr>
            <a:r>
              <a:rPr lang="en-US" sz="1800" dirty="0"/>
              <a:t> April – June ~ish 2022 – Pre-award list released (who won)</a:t>
            </a:r>
          </a:p>
          <a:p>
            <a:pPr>
              <a:buFont typeface="Arial" pitchFamily="34" charset="0"/>
              <a:buChar char="•"/>
            </a:pPr>
            <a:r>
              <a:rPr lang="en-US" sz="1800" dirty="0"/>
              <a:t>October ~ ish 2022 – List of awardees published</a:t>
            </a:r>
          </a:p>
          <a:p>
            <a:pPr>
              <a:buFont typeface="Arial" pitchFamily="34" charset="0"/>
              <a:buChar char="•"/>
            </a:pPr>
            <a:r>
              <a:rPr lang="en-US" sz="1800" dirty="0"/>
              <a:t>December 2022– Actual FEMA award letter published- </a:t>
            </a:r>
            <a:r>
              <a:rPr lang="en-US" sz="1800" b="1" i="1" dirty="0"/>
              <a:t>Federal funds obligated</a:t>
            </a:r>
          </a:p>
          <a:p>
            <a:pPr lvl="1">
              <a:buFont typeface="Arial" pitchFamily="34" charset="0"/>
              <a:buChar char="•"/>
            </a:pPr>
            <a:r>
              <a:rPr lang="en-US" sz="1600" dirty="0"/>
              <a:t>Period of Performance (POP) Begins, runs for 36 months</a:t>
            </a:r>
          </a:p>
          <a:p>
            <a:pPr lvl="1">
              <a:buFont typeface="Arial" pitchFamily="34" charset="0"/>
              <a:buChar char="•"/>
            </a:pPr>
            <a:r>
              <a:rPr lang="en-US" sz="1600" dirty="0"/>
              <a:t>PEMA Grants Management begins work on Grant Agreements</a:t>
            </a:r>
          </a:p>
          <a:p>
            <a:pPr>
              <a:buFont typeface="Arial" pitchFamily="34" charset="0"/>
              <a:buChar char="•"/>
            </a:pPr>
            <a:r>
              <a:rPr lang="en-US" sz="1800" dirty="0"/>
              <a:t>Jan – Mar 2023 - Sub-grantees conduct fiscal briefings with PEMA, work on Grant Agreement and supporting documents</a:t>
            </a:r>
          </a:p>
          <a:p>
            <a:pPr>
              <a:buFont typeface="Arial" pitchFamily="34" charset="0"/>
              <a:buChar char="•"/>
            </a:pPr>
            <a:r>
              <a:rPr lang="en-US" sz="1800" dirty="0"/>
              <a:t>April - May 2023 (completion of GA)– Sub-grantees can submit reimbursement requests to PEMA</a:t>
            </a:r>
          </a:p>
          <a:p>
            <a:pPr>
              <a:buFont typeface="Arial" pitchFamily="34" charset="0"/>
              <a:buChar char="•"/>
            </a:pPr>
            <a:endParaRPr lang="en-US" sz="1800" dirty="0"/>
          </a:p>
          <a:p>
            <a:pPr>
              <a:buFont typeface="Arial" pitchFamily="34" charset="0"/>
              <a:buChar char="•"/>
            </a:pPr>
            <a:endParaRPr lang="en-US" sz="1800" dirty="0"/>
          </a:p>
        </p:txBody>
      </p:sp>
      <p:sp>
        <p:nvSpPr>
          <p:cNvPr id="3" name="Text Placeholder 2"/>
          <p:cNvSpPr>
            <a:spLocks noGrp="1"/>
          </p:cNvSpPr>
          <p:nvPr>
            <p:ph type="body" sz="quarter" idx="13"/>
          </p:nvPr>
        </p:nvSpPr>
        <p:spPr/>
        <p:txBody>
          <a:bodyPr/>
          <a:lstStyle/>
          <a:p>
            <a:r>
              <a:rPr lang="en-US" dirty="0"/>
              <a:t>Detailed Timeline 2021  – 18 months</a:t>
            </a:r>
          </a:p>
        </p:txBody>
      </p:sp>
    </p:spTree>
    <p:extLst>
      <p:ext uri="{BB962C8B-B14F-4D97-AF65-F5344CB8AC3E}">
        <p14:creationId xmlns:p14="http://schemas.microsoft.com/office/powerpoint/2010/main" val="355655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3279B47-D2C4-4DAF-A64E-110644234462}"/>
              </a:ext>
            </a:extLst>
          </p:cNvPr>
          <p:cNvSpPr>
            <a:spLocks noGrp="1"/>
          </p:cNvSpPr>
          <p:nvPr>
            <p:ph idx="1"/>
          </p:nvPr>
        </p:nvSpPr>
        <p:spPr/>
        <p:txBody>
          <a:bodyPr/>
          <a:lstStyle/>
          <a:p>
            <a:pPr marL="457200" indent="-457200">
              <a:buFont typeface="Arial" panose="020B0604020202020204" pitchFamily="34" charset="0"/>
              <a:buChar char="•"/>
            </a:pPr>
            <a:r>
              <a:rPr lang="en-US" sz="2400" dirty="0"/>
              <a:t>Sub-applicant eligibility</a:t>
            </a:r>
          </a:p>
          <a:p>
            <a:pPr marL="457200" indent="-457200">
              <a:buFont typeface="Arial" panose="020B0604020202020204" pitchFamily="34" charset="0"/>
              <a:buChar char="•"/>
            </a:pPr>
            <a:r>
              <a:rPr lang="en-US" sz="2400" dirty="0"/>
              <a:t>Screening Criteria</a:t>
            </a:r>
          </a:p>
          <a:p>
            <a:pPr marL="457200" indent="-457200">
              <a:buFont typeface="Arial" panose="020B0604020202020204" pitchFamily="34" charset="0"/>
              <a:buChar char="•"/>
            </a:pPr>
            <a:r>
              <a:rPr lang="en-US" sz="2400" dirty="0"/>
              <a:t>PEMA priorities</a:t>
            </a:r>
          </a:p>
          <a:p>
            <a:pPr marL="1028700" lvl="1">
              <a:buFont typeface="Arial" panose="020B0604020202020204" pitchFamily="34" charset="0"/>
              <a:buChar char="•"/>
            </a:pPr>
            <a:r>
              <a:rPr lang="en-US" sz="2000" dirty="0"/>
              <a:t>Set asides</a:t>
            </a:r>
          </a:p>
          <a:p>
            <a:pPr marL="457200" indent="-457200">
              <a:buFont typeface="Arial" panose="020B0604020202020204" pitchFamily="34" charset="0"/>
              <a:buChar char="•"/>
            </a:pPr>
            <a:r>
              <a:rPr lang="en-US" sz="2400" dirty="0"/>
              <a:t>FEMA priorities</a:t>
            </a:r>
          </a:p>
        </p:txBody>
      </p:sp>
      <p:sp>
        <p:nvSpPr>
          <p:cNvPr id="2" name="Text Placeholder 1">
            <a:extLst>
              <a:ext uri="{FF2B5EF4-FFF2-40B4-BE49-F238E27FC236}">
                <a16:creationId xmlns:a16="http://schemas.microsoft.com/office/drawing/2014/main" xmlns="" id="{370475A9-F94F-49EA-A2BA-8742FDC7A5BD}"/>
              </a:ext>
            </a:extLst>
          </p:cNvPr>
          <p:cNvSpPr>
            <a:spLocks noGrp="1"/>
          </p:cNvSpPr>
          <p:nvPr>
            <p:ph type="body" sz="quarter" idx="13"/>
          </p:nvPr>
        </p:nvSpPr>
        <p:spPr/>
        <p:txBody>
          <a:bodyPr/>
          <a:lstStyle/>
          <a:p>
            <a:r>
              <a:rPr lang="en-US" dirty="0"/>
              <a:t>Project Evaluation</a:t>
            </a:r>
          </a:p>
        </p:txBody>
      </p:sp>
    </p:spTree>
    <p:extLst>
      <p:ext uri="{BB962C8B-B14F-4D97-AF65-F5344CB8AC3E}">
        <p14:creationId xmlns:p14="http://schemas.microsoft.com/office/powerpoint/2010/main" val="1012401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3279B47-D2C4-4DAF-A64E-110644234462}"/>
              </a:ext>
            </a:extLst>
          </p:cNvPr>
          <p:cNvSpPr>
            <a:spLocks noGrp="1"/>
          </p:cNvSpPr>
          <p:nvPr>
            <p:ph idx="1"/>
          </p:nvPr>
        </p:nvSpPr>
        <p:spPr/>
        <p:txBody>
          <a:bodyPr/>
          <a:lstStyle/>
          <a:p>
            <a:pPr marL="457200" indent="-457200">
              <a:buFont typeface="Arial" panose="020B0604020202020204" pitchFamily="34" charset="0"/>
              <a:buChar char="•"/>
            </a:pPr>
            <a:r>
              <a:rPr lang="en-US" sz="2400" dirty="0"/>
              <a:t>County must have an approved All Hazard Mitigation Plan. </a:t>
            </a:r>
          </a:p>
          <a:p>
            <a:pPr marL="457200" indent="-457200">
              <a:buFont typeface="Arial" panose="020B0604020202020204" pitchFamily="34" charset="0"/>
              <a:buChar char="•"/>
            </a:pPr>
            <a:r>
              <a:rPr lang="en-US" sz="2400" dirty="0"/>
              <a:t>Municipality must have participated and adopted the approved county plan.</a:t>
            </a:r>
          </a:p>
          <a:p>
            <a:pPr marL="457200" indent="-457200">
              <a:buFont typeface="Arial" panose="020B0604020202020204" pitchFamily="34" charset="0"/>
              <a:buChar char="•"/>
            </a:pPr>
            <a:r>
              <a:rPr lang="en-US" sz="2400" dirty="0"/>
              <a:t>Requested project funding must have been </a:t>
            </a:r>
            <a:r>
              <a:rPr lang="en-US" sz="2400" dirty="0">
                <a:solidFill>
                  <a:srgbClr val="FF0000"/>
                </a:solidFill>
              </a:rPr>
              <a:t>identified as a mitigation activity </a:t>
            </a:r>
            <a:r>
              <a:rPr lang="en-US" sz="2400" dirty="0"/>
              <a:t>in the county plan</a:t>
            </a:r>
          </a:p>
          <a:p>
            <a:pPr marL="457200" indent="-457200">
              <a:buFont typeface="Arial" panose="020B0604020202020204" pitchFamily="34" charset="0"/>
              <a:buChar char="•"/>
            </a:pPr>
            <a:r>
              <a:rPr lang="en-US" sz="2400" dirty="0"/>
              <a:t>This year FEMA has demanded that non-governmental sub-applicant organizations had participated in the plan (water authorities)</a:t>
            </a:r>
          </a:p>
          <a:p>
            <a:pPr marL="457200" indent="-457200">
              <a:buFont typeface="Arial" panose="020B0604020202020204" pitchFamily="34" charset="0"/>
              <a:buChar char="•"/>
            </a:pPr>
            <a:endParaRPr lang="en-US" sz="2400" dirty="0"/>
          </a:p>
        </p:txBody>
      </p:sp>
      <p:sp>
        <p:nvSpPr>
          <p:cNvPr id="2" name="Text Placeholder 1">
            <a:extLst>
              <a:ext uri="{FF2B5EF4-FFF2-40B4-BE49-F238E27FC236}">
                <a16:creationId xmlns:a16="http://schemas.microsoft.com/office/drawing/2014/main" xmlns="" id="{370475A9-F94F-49EA-A2BA-8742FDC7A5BD}"/>
              </a:ext>
            </a:extLst>
          </p:cNvPr>
          <p:cNvSpPr>
            <a:spLocks noGrp="1"/>
          </p:cNvSpPr>
          <p:nvPr>
            <p:ph type="body" sz="quarter" idx="13"/>
          </p:nvPr>
        </p:nvSpPr>
        <p:spPr/>
        <p:txBody>
          <a:bodyPr/>
          <a:lstStyle/>
          <a:p>
            <a:pPr marL="0" indent="0"/>
            <a:r>
              <a:rPr lang="en-US" sz="3200" dirty="0"/>
              <a:t>Sub-applicant eligibility</a:t>
            </a:r>
          </a:p>
        </p:txBody>
      </p:sp>
    </p:spTree>
    <p:extLst>
      <p:ext uri="{BB962C8B-B14F-4D97-AF65-F5344CB8AC3E}">
        <p14:creationId xmlns:p14="http://schemas.microsoft.com/office/powerpoint/2010/main" val="1951609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Screening Criteria</a:t>
            </a:r>
          </a:p>
        </p:txBody>
      </p:sp>
      <p:sp>
        <p:nvSpPr>
          <p:cNvPr id="4" name="Content Placeholder 1"/>
          <p:cNvSpPr txBox="1">
            <a:spLocks/>
          </p:cNvSpPr>
          <p:nvPr/>
        </p:nvSpPr>
        <p:spPr bwMode="auto">
          <a:xfrm>
            <a:off x="381000" y="16764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None/>
              <a:defRPr sz="3200" kern="1200">
                <a:solidFill>
                  <a:schemeClr val="tx1"/>
                </a:solidFill>
                <a:latin typeface="Verdana" pitchFamily="34" charset="0"/>
                <a:ea typeface="+mn-ea"/>
                <a:cs typeface="+mn-cs"/>
              </a:defRPr>
            </a:lvl1pPr>
            <a:lvl2pPr marL="914400" indent="-457200" algn="l" rtl="0" eaLnBrk="0" fontAlgn="base" hangingPunct="0">
              <a:spcBef>
                <a:spcPct val="20000"/>
              </a:spcBef>
              <a:spcAft>
                <a:spcPct val="0"/>
              </a:spcAft>
              <a:buFontTx/>
              <a:buBlip>
                <a:blip r:embed="rId2"/>
              </a:buBlip>
              <a:defRPr sz="2800" kern="1200">
                <a:solidFill>
                  <a:schemeClr val="tx1"/>
                </a:solidFill>
                <a:latin typeface="Verdana" pitchFamily="34" charset="0"/>
                <a:ea typeface="+mn-ea"/>
                <a:cs typeface="+mn-cs"/>
              </a:defRPr>
            </a:lvl2pPr>
            <a:lvl3pPr marL="1371600" indent="-457200" algn="l" rtl="0" eaLnBrk="0" fontAlgn="base" hangingPunct="0">
              <a:spcBef>
                <a:spcPct val="20000"/>
              </a:spcBef>
              <a:spcAft>
                <a:spcPct val="0"/>
              </a:spcAft>
              <a:buFontTx/>
              <a:buBlip>
                <a:blip r:embed="rId3"/>
              </a:buBlip>
              <a:defRPr sz="2400" kern="1200">
                <a:solidFill>
                  <a:schemeClr val="tx1"/>
                </a:solidFill>
                <a:latin typeface="Verdana" pitchFamily="34" charset="0"/>
                <a:ea typeface="+mn-ea"/>
                <a:cs typeface="+mn-cs"/>
              </a:defRPr>
            </a:lvl3pPr>
            <a:lvl4pPr marL="1831975" indent="-460375" algn="l" rtl="0" eaLnBrk="0" fontAlgn="base" hangingPunct="0">
              <a:spcBef>
                <a:spcPct val="20000"/>
              </a:spcBef>
              <a:spcAft>
                <a:spcPct val="0"/>
              </a:spcAft>
              <a:buFontTx/>
              <a:buBlip>
                <a:blip r:embed="rId2"/>
              </a:buBlip>
              <a:defRPr sz="2000" kern="1200">
                <a:solidFill>
                  <a:schemeClr val="tx1"/>
                </a:solidFill>
                <a:latin typeface="Verdana" pitchFamily="34" charset="0"/>
                <a:ea typeface="+mn-ea"/>
                <a:cs typeface="+mn-cs"/>
              </a:defRPr>
            </a:lvl4pPr>
            <a:lvl5pPr marL="2289175" indent="-460375" algn="l" rtl="0" eaLnBrk="0" fontAlgn="base" hangingPunct="0">
              <a:spcBef>
                <a:spcPct val="20000"/>
              </a:spcBef>
              <a:spcAft>
                <a:spcPct val="0"/>
              </a:spcAft>
              <a:buFontTx/>
              <a:buBlip>
                <a:blip r:embed="rId3"/>
              </a:buBlip>
              <a:defRPr sz="20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
        <p:nvSpPr>
          <p:cNvPr id="5" name="Content Placeholder 1">
            <a:extLst>
              <a:ext uri="{FF2B5EF4-FFF2-40B4-BE49-F238E27FC236}">
                <a16:creationId xmlns:a16="http://schemas.microsoft.com/office/drawing/2014/main" xmlns="" id="{2295D4A2-0F8C-4BC0-8331-2865D74A3ACB}"/>
              </a:ext>
            </a:extLst>
          </p:cNvPr>
          <p:cNvSpPr txBox="1">
            <a:spLocks/>
          </p:cNvSpPr>
          <p:nvPr/>
        </p:nvSpPr>
        <p:spPr bwMode="auto">
          <a:xfrm>
            <a:off x="457200" y="1656303"/>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None/>
              <a:defRPr sz="3200" kern="1200">
                <a:solidFill>
                  <a:schemeClr val="tx1"/>
                </a:solidFill>
                <a:latin typeface="Verdana" pitchFamily="34" charset="0"/>
                <a:ea typeface="+mn-ea"/>
                <a:cs typeface="+mn-cs"/>
              </a:defRPr>
            </a:lvl1pPr>
            <a:lvl2pPr marL="914400" indent="-457200" algn="l" rtl="0" eaLnBrk="0" fontAlgn="base" hangingPunct="0">
              <a:spcBef>
                <a:spcPct val="20000"/>
              </a:spcBef>
              <a:spcAft>
                <a:spcPct val="0"/>
              </a:spcAft>
              <a:buFontTx/>
              <a:buBlip>
                <a:blip r:embed="rId2"/>
              </a:buBlip>
              <a:defRPr sz="2800" kern="1200">
                <a:solidFill>
                  <a:schemeClr val="tx1"/>
                </a:solidFill>
                <a:latin typeface="Verdana" pitchFamily="34" charset="0"/>
                <a:ea typeface="+mn-ea"/>
                <a:cs typeface="+mn-cs"/>
              </a:defRPr>
            </a:lvl2pPr>
            <a:lvl3pPr marL="1371600" indent="-457200" algn="l" rtl="0" eaLnBrk="0" fontAlgn="base" hangingPunct="0">
              <a:spcBef>
                <a:spcPct val="20000"/>
              </a:spcBef>
              <a:spcAft>
                <a:spcPct val="0"/>
              </a:spcAft>
              <a:buFontTx/>
              <a:buBlip>
                <a:blip r:embed="rId3"/>
              </a:buBlip>
              <a:defRPr sz="2400" kern="1200">
                <a:solidFill>
                  <a:schemeClr val="tx1"/>
                </a:solidFill>
                <a:latin typeface="Verdana" pitchFamily="34" charset="0"/>
                <a:ea typeface="+mn-ea"/>
                <a:cs typeface="+mn-cs"/>
              </a:defRPr>
            </a:lvl3pPr>
            <a:lvl4pPr marL="1831975" indent="-460375" algn="l" rtl="0" eaLnBrk="0" fontAlgn="base" hangingPunct="0">
              <a:spcBef>
                <a:spcPct val="20000"/>
              </a:spcBef>
              <a:spcAft>
                <a:spcPct val="0"/>
              </a:spcAft>
              <a:buFontTx/>
              <a:buBlip>
                <a:blip r:embed="rId2"/>
              </a:buBlip>
              <a:defRPr sz="2000" kern="1200">
                <a:solidFill>
                  <a:schemeClr val="tx1"/>
                </a:solidFill>
                <a:latin typeface="Verdana" pitchFamily="34" charset="0"/>
                <a:ea typeface="+mn-ea"/>
                <a:cs typeface="+mn-cs"/>
              </a:defRPr>
            </a:lvl4pPr>
            <a:lvl5pPr marL="2289175" indent="-460375" algn="l" rtl="0" eaLnBrk="0" fontAlgn="base" hangingPunct="0">
              <a:spcBef>
                <a:spcPct val="20000"/>
              </a:spcBef>
              <a:spcAft>
                <a:spcPct val="0"/>
              </a:spcAft>
              <a:buFontTx/>
              <a:buBlip>
                <a:blip r:embed="rId3"/>
              </a:buBlip>
              <a:defRPr sz="20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rPr>
              <a:t>Not all ideas are good ideas</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en-US" sz="2400" dirty="0">
                <a:solidFill>
                  <a:prstClr val="black"/>
                </a:solidFill>
              </a:rPr>
              <a:t>Does it pass the FAS test?</a:t>
            </a: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a:p>
            <a:pPr lvl="1" indent="-342900">
              <a:buFont typeface="Arial" pitchFamily="34" charset="0"/>
              <a:buChar char="•"/>
              <a:defRPr/>
            </a:pPr>
            <a:r>
              <a:rPr kumimoji="0" lang="en-US" sz="2000" b="0" i="0" u="none" strike="noStrike" kern="1200" cap="none" spc="0" normalizeH="0" baseline="0" noProof="0" dirty="0">
                <a:ln>
                  <a:noFill/>
                </a:ln>
                <a:solidFill>
                  <a:prstClr val="black"/>
                </a:solidFill>
                <a:effectLst/>
                <a:uLnTx/>
                <a:uFillTx/>
                <a:latin typeface="Verdana" pitchFamily="34" charset="0"/>
                <a:ea typeface="+mn-ea"/>
                <a:cs typeface="+mn-cs"/>
              </a:rPr>
              <a:t>Feasible – can it physically be done?</a:t>
            </a:r>
          </a:p>
          <a:p>
            <a:pPr lvl="1" indent="-342900">
              <a:buFont typeface="Arial" pitchFamily="34" charset="0"/>
              <a:buChar char="•"/>
              <a:defRPr/>
            </a:pPr>
            <a:r>
              <a:rPr lang="en-US" sz="2000" dirty="0">
                <a:solidFill>
                  <a:prstClr val="black"/>
                </a:solidFill>
              </a:rPr>
              <a:t>Acceptable – can we pay the cost / accept the risk?</a:t>
            </a:r>
          </a:p>
          <a:p>
            <a:pPr lvl="1" indent="-342900">
              <a:buFont typeface="Arial" pitchFamily="34" charset="0"/>
              <a:buChar char="•"/>
              <a:defRPr/>
            </a:pPr>
            <a:r>
              <a:rPr kumimoji="0" lang="en-US" sz="2000" b="0" i="0" u="none" strike="noStrike" kern="1200" cap="none" spc="0" normalizeH="0" baseline="0" noProof="0" dirty="0">
                <a:ln>
                  <a:noFill/>
                </a:ln>
                <a:solidFill>
                  <a:prstClr val="black"/>
                </a:solidFill>
                <a:effectLst/>
                <a:uLnTx/>
                <a:uFillTx/>
                <a:latin typeface="Verdana" pitchFamily="34" charset="0"/>
                <a:ea typeface="+mn-ea"/>
                <a:cs typeface="+mn-cs"/>
              </a:rPr>
              <a:t>Suitable – will it solve the problem?</a:t>
            </a:r>
          </a:p>
          <a:p>
            <a:pPr>
              <a:buFont typeface="Arial" pitchFamily="34" charset="0"/>
              <a:buChar char="•"/>
              <a:defRPr/>
            </a:pPr>
            <a:r>
              <a:rPr lang="en-US" sz="2400" dirty="0">
                <a:solidFill>
                  <a:prstClr val="black"/>
                </a:solidFill>
              </a:rPr>
              <a:t>Its it legal, allowed by regulations?</a:t>
            </a:r>
          </a:p>
          <a:p>
            <a:pPr>
              <a:buFont typeface="Arial" pitchFamily="34" charset="0"/>
              <a:buChar char="•"/>
              <a:defRPr/>
            </a:pPr>
            <a:r>
              <a:rPr lang="en-US" sz="2400" dirty="0">
                <a:solidFill>
                  <a:prstClr val="black"/>
                </a:solidFill>
              </a:rPr>
              <a:t>Is it within the scope of our organization?</a:t>
            </a:r>
          </a:p>
          <a:p>
            <a:pPr lvl="1">
              <a:buFont typeface="Arial" pitchFamily="34" charset="0"/>
              <a:buChar char="•"/>
              <a:defRPr/>
            </a:pPr>
            <a:r>
              <a:rPr lang="en-US" sz="2000" dirty="0">
                <a:solidFill>
                  <a:prstClr val="black"/>
                </a:solidFill>
              </a:rPr>
              <a:t>Silver jackets</a:t>
            </a:r>
          </a:p>
          <a:p>
            <a:pPr>
              <a:buFont typeface="Arial" pitchFamily="34" charset="0"/>
              <a:buChar char="•"/>
              <a:defRPr/>
            </a:pPr>
            <a:r>
              <a:rPr lang="en-US" sz="2400" dirty="0">
                <a:solidFill>
                  <a:prstClr val="black"/>
                </a:solidFill>
              </a:rPr>
              <a:t>Benefit Cost Ratio greater than 1?</a:t>
            </a:r>
          </a:p>
          <a:p>
            <a:pPr>
              <a:buFont typeface="Arial" pitchFamily="34" charset="0"/>
              <a:buChar char="•"/>
              <a:defRPr/>
            </a:pPr>
            <a:r>
              <a:rPr lang="en-US" sz="2400" dirty="0">
                <a:solidFill>
                  <a:prstClr val="black"/>
                </a:solidFill>
              </a:rPr>
              <a:t>These should be weeded out with LOI (letter of intent)</a:t>
            </a:r>
          </a:p>
          <a:p>
            <a:pPr>
              <a:buFont typeface="Arial" pitchFamily="34" charset="0"/>
              <a:buChar char="•"/>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17451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3279B47-D2C4-4DAF-A64E-110644234462}"/>
              </a:ext>
            </a:extLst>
          </p:cNvPr>
          <p:cNvSpPr>
            <a:spLocks noGrp="1"/>
          </p:cNvSpPr>
          <p:nvPr>
            <p:ph idx="1"/>
          </p:nvPr>
        </p:nvSpPr>
        <p:spPr/>
        <p:txBody>
          <a:bodyPr/>
          <a:lstStyle/>
          <a:p>
            <a:pPr marL="457200" indent="-457200">
              <a:buFont typeface="Arial" panose="020B0604020202020204" pitchFamily="34" charset="0"/>
              <a:buChar char="•"/>
            </a:pPr>
            <a:r>
              <a:rPr lang="en-US" sz="2400" dirty="0"/>
              <a:t>Integrated with PA Hazard Mitigation Plan?</a:t>
            </a:r>
          </a:p>
          <a:p>
            <a:pPr marL="1028700" lvl="1">
              <a:buFont typeface="Arial" panose="020B0604020202020204" pitchFamily="34" charset="0"/>
              <a:buChar char="•"/>
            </a:pPr>
            <a:r>
              <a:rPr lang="en-US" sz="2000" dirty="0"/>
              <a:t>Address a high ranking hazard?</a:t>
            </a:r>
          </a:p>
          <a:p>
            <a:pPr marL="1028700" lvl="1">
              <a:buFont typeface="Arial" panose="020B0604020202020204" pitchFamily="34" charset="0"/>
              <a:buChar char="•"/>
            </a:pPr>
            <a:r>
              <a:rPr lang="en-US" sz="2000" dirty="0"/>
              <a:t>Goals, Objectives, Actions</a:t>
            </a:r>
          </a:p>
          <a:p>
            <a:pPr marL="457200" indent="-457200">
              <a:buFont typeface="Arial" panose="020B0604020202020204" pitchFamily="34" charset="0"/>
              <a:buChar char="•"/>
            </a:pPr>
            <a:r>
              <a:rPr lang="en-US" sz="2400" dirty="0"/>
              <a:t>County HM planning</a:t>
            </a:r>
          </a:p>
          <a:p>
            <a:pPr marL="457200" indent="-457200">
              <a:buFont typeface="Arial" panose="020B0604020202020204" pitchFamily="34" charset="0"/>
              <a:buChar char="•"/>
            </a:pPr>
            <a:r>
              <a:rPr lang="en-US" sz="2400" dirty="0"/>
              <a:t>SRL and RL properties</a:t>
            </a:r>
          </a:p>
          <a:p>
            <a:pPr marL="457200" indent="-457200">
              <a:buFont typeface="Arial" panose="020B0604020202020204" pitchFamily="34" charset="0"/>
              <a:buChar char="•"/>
            </a:pPr>
            <a:r>
              <a:rPr lang="en-US" sz="2400" dirty="0"/>
              <a:t>Acquisition, Elevation, Demo-rebuild</a:t>
            </a:r>
          </a:p>
          <a:p>
            <a:pPr marL="457200" indent="-457200">
              <a:buFont typeface="Arial" panose="020B0604020202020204" pitchFamily="34" charset="0"/>
              <a:buChar char="•"/>
            </a:pPr>
            <a:r>
              <a:rPr lang="en-US" sz="2400" dirty="0"/>
              <a:t>Project scoping</a:t>
            </a:r>
          </a:p>
          <a:p>
            <a:pPr marL="457200" indent="-457200">
              <a:buFont typeface="Arial" panose="020B0604020202020204" pitchFamily="34" charset="0"/>
              <a:buChar char="•"/>
            </a:pPr>
            <a:r>
              <a:rPr lang="en-US" sz="2400" dirty="0"/>
              <a:t>Projects integrated with DEP water quality</a:t>
            </a:r>
          </a:p>
          <a:p>
            <a:pPr marL="457200" indent="-457200">
              <a:buFont typeface="Arial" panose="020B0604020202020204" pitchFamily="34" charset="0"/>
              <a:buChar char="•"/>
            </a:pPr>
            <a:r>
              <a:rPr lang="en-US" sz="2400" dirty="0"/>
              <a:t>Social equity / distressed communities</a:t>
            </a:r>
          </a:p>
        </p:txBody>
      </p:sp>
      <p:sp>
        <p:nvSpPr>
          <p:cNvPr id="2" name="Text Placeholder 1">
            <a:extLst>
              <a:ext uri="{FF2B5EF4-FFF2-40B4-BE49-F238E27FC236}">
                <a16:creationId xmlns:a16="http://schemas.microsoft.com/office/drawing/2014/main" xmlns="" id="{370475A9-F94F-49EA-A2BA-8742FDC7A5BD}"/>
              </a:ext>
            </a:extLst>
          </p:cNvPr>
          <p:cNvSpPr>
            <a:spLocks noGrp="1"/>
          </p:cNvSpPr>
          <p:nvPr>
            <p:ph type="body" sz="quarter" idx="13"/>
          </p:nvPr>
        </p:nvSpPr>
        <p:spPr/>
        <p:txBody>
          <a:bodyPr/>
          <a:lstStyle/>
          <a:p>
            <a:pPr marL="0" indent="0"/>
            <a:r>
              <a:rPr lang="en-US" sz="3200" dirty="0"/>
              <a:t>PEMA priorities</a:t>
            </a:r>
          </a:p>
        </p:txBody>
      </p:sp>
    </p:spTree>
    <p:extLst>
      <p:ext uri="{BB962C8B-B14F-4D97-AF65-F5344CB8AC3E}">
        <p14:creationId xmlns:p14="http://schemas.microsoft.com/office/powerpoint/2010/main" val="2343917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xmlns="" id="{5EC63046-38C8-4F6E-AF65-BD44607D0282}"/>
              </a:ext>
            </a:extLst>
          </p:cNvPr>
          <p:cNvSpPr>
            <a:spLocks noGrp="1" noChangeArrowheads="1"/>
          </p:cNvSpPr>
          <p:nvPr>
            <p:ph type="title"/>
          </p:nvPr>
        </p:nvSpPr>
        <p:spPr/>
        <p:txBody>
          <a:bodyPr/>
          <a:lstStyle/>
          <a:p>
            <a:pPr>
              <a:defRPr/>
            </a:pPr>
            <a:r>
              <a:rPr lang="en-US" sz="4000" dirty="0">
                <a:latin typeface="+mj-lt"/>
              </a:rPr>
              <a:t>HM Project Prioritization</a:t>
            </a:r>
          </a:p>
        </p:txBody>
      </p:sp>
      <p:sp>
        <p:nvSpPr>
          <p:cNvPr id="15363" name="Rectangle 3">
            <a:extLst>
              <a:ext uri="{FF2B5EF4-FFF2-40B4-BE49-F238E27FC236}">
                <a16:creationId xmlns:a16="http://schemas.microsoft.com/office/drawing/2014/main" xmlns="" id="{73052213-738E-4C64-82DA-DA39FE166BB3}"/>
              </a:ext>
            </a:extLst>
          </p:cNvPr>
          <p:cNvSpPr>
            <a:spLocks noGrp="1"/>
          </p:cNvSpPr>
          <p:nvPr>
            <p:ph type="body" idx="1"/>
          </p:nvPr>
        </p:nvSpPr>
        <p:spPr>
          <a:xfrm>
            <a:off x="457200" y="1447800"/>
            <a:ext cx="8229600" cy="4525963"/>
          </a:xfrm>
        </p:spPr>
        <p:txBody>
          <a:bodyPr/>
          <a:lstStyle/>
          <a:p>
            <a:r>
              <a:rPr lang="en-US" altLang="en-US" sz="2400" b="1"/>
              <a:t>Benefits Cost Analysis</a:t>
            </a:r>
          </a:p>
          <a:p>
            <a:r>
              <a:rPr lang="en-US" altLang="en-US" sz="2400" b="1"/>
              <a:t>Life saving vs property protection</a:t>
            </a:r>
          </a:p>
          <a:p>
            <a:r>
              <a:rPr lang="en-US" altLang="en-US" sz="2400" b="1"/>
              <a:t>Budget and maintenance costs</a:t>
            </a:r>
          </a:p>
          <a:p>
            <a:r>
              <a:rPr lang="en-US" altLang="en-US" sz="2400" b="1"/>
              <a:t>Substantial or repetitive loss</a:t>
            </a:r>
          </a:p>
          <a:p>
            <a:r>
              <a:rPr lang="en-US" altLang="en-US" sz="2400" b="1"/>
              <a:t>Project in Hazard Area? (floodplain)</a:t>
            </a:r>
          </a:p>
          <a:p>
            <a:r>
              <a:rPr lang="en-US" altLang="en-US" sz="2400" b="1"/>
              <a:t>Minority, impoverished or special needs populations</a:t>
            </a:r>
          </a:p>
          <a:p>
            <a:r>
              <a:rPr lang="en-US" altLang="en-US" sz="2400" b="1"/>
              <a:t>Environmental or cultural benefits (sense of place)</a:t>
            </a:r>
          </a:p>
          <a:p>
            <a:r>
              <a:rPr lang="en-US" altLang="en-US" sz="2400" b="1"/>
              <a:t>Quality of application</a:t>
            </a:r>
          </a:p>
          <a:p>
            <a:r>
              <a:rPr lang="en-US" altLang="en-US" sz="2400" b="1"/>
              <a:t>Past project management performance</a:t>
            </a:r>
          </a:p>
          <a:p>
            <a:r>
              <a:rPr lang="en-US" altLang="en-US" sz="2400" b="1"/>
              <a:t>DR Mitigation strategy priority</a:t>
            </a:r>
          </a:p>
          <a:p>
            <a:endParaRPr lang="en-US" altLang="en-US" sz="2400" b="1"/>
          </a:p>
        </p:txBody>
      </p:sp>
    </p:spTree>
    <p:extLst>
      <p:ext uri="{BB962C8B-B14F-4D97-AF65-F5344CB8AC3E}">
        <p14:creationId xmlns:p14="http://schemas.microsoft.com/office/powerpoint/2010/main" val="33378469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Agenda</a:t>
            </a:r>
          </a:p>
        </p:txBody>
      </p:sp>
      <p:sp>
        <p:nvSpPr>
          <p:cNvPr id="4" name="Content Placeholder 1"/>
          <p:cNvSpPr txBox="1">
            <a:spLocks/>
          </p:cNvSpPr>
          <p:nvPr/>
        </p:nvSpPr>
        <p:spPr bwMode="auto">
          <a:xfrm>
            <a:off x="381000" y="16764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None/>
              <a:defRPr sz="3200" kern="1200">
                <a:solidFill>
                  <a:schemeClr val="tx1"/>
                </a:solidFill>
                <a:latin typeface="Verdana" pitchFamily="34" charset="0"/>
                <a:ea typeface="+mn-ea"/>
                <a:cs typeface="+mn-cs"/>
              </a:defRPr>
            </a:lvl1pPr>
            <a:lvl2pPr marL="914400" indent="-457200" algn="l" rtl="0" eaLnBrk="0" fontAlgn="base" hangingPunct="0">
              <a:spcBef>
                <a:spcPct val="20000"/>
              </a:spcBef>
              <a:spcAft>
                <a:spcPct val="0"/>
              </a:spcAft>
              <a:buFontTx/>
              <a:buBlip>
                <a:blip r:embed="rId2"/>
              </a:buBlip>
              <a:defRPr sz="2800" kern="1200">
                <a:solidFill>
                  <a:schemeClr val="tx1"/>
                </a:solidFill>
                <a:latin typeface="Verdana" pitchFamily="34" charset="0"/>
                <a:ea typeface="+mn-ea"/>
                <a:cs typeface="+mn-cs"/>
              </a:defRPr>
            </a:lvl2pPr>
            <a:lvl3pPr marL="1371600" indent="-457200" algn="l" rtl="0" eaLnBrk="0" fontAlgn="base" hangingPunct="0">
              <a:spcBef>
                <a:spcPct val="20000"/>
              </a:spcBef>
              <a:spcAft>
                <a:spcPct val="0"/>
              </a:spcAft>
              <a:buFontTx/>
              <a:buBlip>
                <a:blip r:embed="rId3"/>
              </a:buBlip>
              <a:defRPr sz="2400" kern="1200">
                <a:solidFill>
                  <a:schemeClr val="tx1"/>
                </a:solidFill>
                <a:latin typeface="Verdana" pitchFamily="34" charset="0"/>
                <a:ea typeface="+mn-ea"/>
                <a:cs typeface="+mn-cs"/>
              </a:defRPr>
            </a:lvl3pPr>
            <a:lvl4pPr marL="1831975" indent="-460375" algn="l" rtl="0" eaLnBrk="0" fontAlgn="base" hangingPunct="0">
              <a:spcBef>
                <a:spcPct val="20000"/>
              </a:spcBef>
              <a:spcAft>
                <a:spcPct val="0"/>
              </a:spcAft>
              <a:buFontTx/>
              <a:buBlip>
                <a:blip r:embed="rId2"/>
              </a:buBlip>
              <a:defRPr sz="2000" kern="1200">
                <a:solidFill>
                  <a:schemeClr val="tx1"/>
                </a:solidFill>
                <a:latin typeface="Verdana" pitchFamily="34" charset="0"/>
                <a:ea typeface="+mn-ea"/>
                <a:cs typeface="+mn-cs"/>
              </a:defRPr>
            </a:lvl4pPr>
            <a:lvl5pPr marL="2289175" indent="-460375" algn="l" rtl="0" eaLnBrk="0" fontAlgn="base" hangingPunct="0">
              <a:spcBef>
                <a:spcPct val="20000"/>
              </a:spcBef>
              <a:spcAft>
                <a:spcPct val="0"/>
              </a:spcAft>
              <a:buFontTx/>
              <a:buBlip>
                <a:blip r:embed="rId3"/>
              </a:buBlip>
              <a:defRPr sz="20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Char char="•"/>
              <a:defRPr/>
            </a:pPr>
            <a:r>
              <a:rPr lang="en-US" sz="2400" dirty="0"/>
              <a:t>BRIC and FMA Program purpose</a:t>
            </a:r>
          </a:p>
          <a:p>
            <a:pPr>
              <a:buFont typeface="Arial" pitchFamily="34" charset="0"/>
              <a:buChar char="•"/>
              <a:defRPr/>
            </a:pPr>
            <a:r>
              <a:rPr lang="en-US" sz="2400" dirty="0">
                <a:solidFill>
                  <a:prstClr val="black"/>
                </a:solidFill>
              </a:rPr>
              <a:t>Funding and Cost Share</a:t>
            </a:r>
          </a:p>
          <a:p>
            <a:pPr>
              <a:buFont typeface="Arial" pitchFamily="34" charset="0"/>
              <a:buChar char="•"/>
              <a:defRPr/>
            </a:pPr>
            <a:r>
              <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rPr>
              <a:t>Timelines</a:t>
            </a:r>
          </a:p>
          <a:p>
            <a:pPr>
              <a:buFont typeface="Arial" pitchFamily="34" charset="0"/>
              <a:buChar char="•"/>
              <a:defRPr/>
            </a:pPr>
            <a:r>
              <a:rPr lang="en-US" sz="2400" dirty="0">
                <a:solidFill>
                  <a:prstClr val="black"/>
                </a:solidFill>
              </a:rPr>
              <a:t>Project sub-application evaluation</a:t>
            </a: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a:p>
            <a:pPr>
              <a:buFont typeface="Arial" pitchFamily="34" charset="0"/>
              <a:buChar char="•"/>
              <a:defRPr/>
            </a:pPr>
            <a:r>
              <a:rPr lang="en-US" sz="2400" dirty="0">
                <a:solidFill>
                  <a:prstClr val="black"/>
                </a:solidFill>
              </a:rPr>
              <a:t>FEMA GO system and application process</a:t>
            </a:r>
          </a:p>
          <a:p>
            <a:pPr>
              <a:buFont typeface="Arial" pitchFamily="34" charset="0"/>
              <a:buChar char="•"/>
              <a:defRPr/>
            </a:pPr>
            <a:r>
              <a:rPr lang="en-US" sz="2400" dirty="0">
                <a:solidFill>
                  <a:prstClr val="black"/>
                </a:solidFill>
              </a:rPr>
              <a:t>References and Resources</a:t>
            </a: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a:p>
            <a:pPr>
              <a:buFont typeface="Arial" pitchFamily="34" charset="0"/>
              <a:buChar char="•"/>
              <a:defRPr/>
            </a:pPr>
            <a:endParaRPr kumimoji="0" lang="en-US" sz="20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66106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Placeholder 2">
            <a:extLst>
              <a:ext uri="{FF2B5EF4-FFF2-40B4-BE49-F238E27FC236}">
                <a16:creationId xmlns:a16="http://schemas.microsoft.com/office/drawing/2014/main" xmlns="" id="{430EE4B6-84C0-4F13-9463-6D1496344567}"/>
              </a:ext>
            </a:extLst>
          </p:cNvPr>
          <p:cNvSpPr>
            <a:spLocks noGrp="1"/>
          </p:cNvSpPr>
          <p:nvPr>
            <p:ph type="body" sz="quarter" idx="13"/>
          </p:nvPr>
        </p:nvSpPr>
        <p:spPr/>
        <p:txBody>
          <a:bodyPr/>
          <a:lstStyle/>
          <a:p>
            <a:r>
              <a:rPr lang="en-US" altLang="en-US" sz="2400"/>
              <a:t>State Mitigation Planning Team Actions Criteria</a:t>
            </a:r>
          </a:p>
        </p:txBody>
      </p:sp>
      <p:sp>
        <p:nvSpPr>
          <p:cNvPr id="57347" name="Slide Number Placeholder 3">
            <a:extLst>
              <a:ext uri="{FF2B5EF4-FFF2-40B4-BE49-F238E27FC236}">
                <a16:creationId xmlns:a16="http://schemas.microsoft.com/office/drawing/2014/main" xmlns="" id="{DD439B38-3A43-4805-9B91-5FC8C399A62B}"/>
              </a:ext>
            </a:extLst>
          </p:cNvPr>
          <p:cNvSpPr txBox="1">
            <a:spLocks noChangeArrowheads="1"/>
          </p:cNvSpPr>
          <p:nvPr/>
        </p:nvSpPr>
        <p:spPr bwMode="auto">
          <a:xfrm>
            <a:off x="0" y="646271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FBF2E26-4EAD-4B5A-AC33-394FE8275DA9}" type="slidenum">
              <a:rPr lang="en-US" altLang="en-US" sz="1800">
                <a:latin typeface="Arial" panose="020B0604020202020204" pitchFamily="34" charset="0"/>
              </a:rPr>
              <a:pPr>
                <a:spcBef>
                  <a:spcPct val="0"/>
                </a:spcBef>
                <a:buFontTx/>
                <a:buNone/>
              </a:pPr>
              <a:t>19</a:t>
            </a:fld>
            <a:endParaRPr lang="en-US" altLang="en-US" sz="1800">
              <a:latin typeface="Arial" panose="020B0604020202020204" pitchFamily="34" charset="0"/>
            </a:endParaRPr>
          </a:p>
        </p:txBody>
      </p:sp>
      <p:pic>
        <p:nvPicPr>
          <p:cNvPr id="57348" name="Picture 2">
            <a:extLst>
              <a:ext uri="{FF2B5EF4-FFF2-40B4-BE49-F238E27FC236}">
                <a16:creationId xmlns:a16="http://schemas.microsoft.com/office/drawing/2014/main" xmlns="" id="{65C3F559-FC19-490E-9486-E0687EC81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46200"/>
            <a:ext cx="88392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Box 3">
            <a:extLst>
              <a:ext uri="{FF2B5EF4-FFF2-40B4-BE49-F238E27FC236}">
                <a16:creationId xmlns:a16="http://schemas.microsoft.com/office/drawing/2014/main" xmlns="" id="{DDD73CA7-FCD0-41B7-9A3A-06671883918B}"/>
              </a:ext>
            </a:extLst>
          </p:cNvPr>
          <p:cNvSpPr txBox="1">
            <a:spLocks noChangeArrowheads="1"/>
          </p:cNvSpPr>
          <p:nvPr/>
        </p:nvSpPr>
        <p:spPr bwMode="auto">
          <a:xfrm>
            <a:off x="0" y="6172200"/>
            <a:ext cx="723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i="1">
                <a:latin typeface="Arial" panose="020B0604020202020204" pitchFamily="34" charset="0"/>
              </a:rPr>
              <a:t>HM State Goals updated in 2018 and covers 129 mitigation actions</a:t>
            </a:r>
          </a:p>
        </p:txBody>
      </p:sp>
    </p:spTree>
    <p:extLst>
      <p:ext uri="{BB962C8B-B14F-4D97-AF65-F5344CB8AC3E}">
        <p14:creationId xmlns:p14="http://schemas.microsoft.com/office/powerpoint/2010/main" val="2230995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3279B47-D2C4-4DAF-A64E-110644234462}"/>
              </a:ext>
            </a:extLst>
          </p:cNvPr>
          <p:cNvSpPr>
            <a:spLocks noGrp="1"/>
          </p:cNvSpPr>
          <p:nvPr>
            <p:ph idx="1"/>
          </p:nvPr>
        </p:nvSpPr>
        <p:spPr/>
        <p:txBody>
          <a:bodyPr/>
          <a:lstStyle/>
          <a:p>
            <a:pPr marL="457200" indent="-457200">
              <a:buFont typeface="Arial" panose="020B0604020202020204" pitchFamily="34" charset="0"/>
              <a:buChar char="•"/>
            </a:pPr>
            <a:r>
              <a:rPr lang="en-US" sz="2000" dirty="0"/>
              <a:t>FMA</a:t>
            </a:r>
          </a:p>
          <a:p>
            <a:pPr marL="1028700" lvl="1">
              <a:buFont typeface="Arial" panose="020B0604020202020204" pitchFamily="34" charset="0"/>
              <a:buChar char="•"/>
            </a:pPr>
            <a:r>
              <a:rPr lang="en-US" sz="1600" dirty="0"/>
              <a:t>Flood Control Projects</a:t>
            </a:r>
          </a:p>
          <a:p>
            <a:pPr marL="1028700" lvl="1">
              <a:buFont typeface="Arial" panose="020B0604020202020204" pitchFamily="34" charset="0"/>
              <a:buChar char="•"/>
            </a:pPr>
            <a:r>
              <a:rPr lang="en-US" sz="1600" dirty="0"/>
              <a:t>Watershed and Wetlands restoration</a:t>
            </a:r>
          </a:p>
          <a:p>
            <a:pPr marL="1028700" lvl="1">
              <a:buFont typeface="Arial" panose="020B0604020202020204" pitchFamily="34" charset="0"/>
              <a:buChar char="•"/>
            </a:pPr>
            <a:r>
              <a:rPr lang="en-US" sz="1600" dirty="0"/>
              <a:t>Stormwater management</a:t>
            </a:r>
          </a:p>
          <a:p>
            <a:pPr marL="1028700" lvl="1">
              <a:buFont typeface="Arial" panose="020B0604020202020204" pitchFamily="34" charset="0"/>
              <a:buChar char="•"/>
            </a:pPr>
            <a:r>
              <a:rPr lang="en-US" sz="1600" dirty="0"/>
              <a:t>Flood water retention, detention and diversion</a:t>
            </a:r>
          </a:p>
          <a:p>
            <a:pPr marL="1028700" lvl="1">
              <a:buFont typeface="Arial" panose="020B0604020202020204" pitchFamily="34" charset="0"/>
              <a:buChar char="•"/>
            </a:pPr>
            <a:r>
              <a:rPr lang="en-US" sz="1600" i="1" strike="sngStrike" dirty="0">
                <a:solidFill>
                  <a:srgbClr val="FF0000"/>
                </a:solidFill>
              </a:rPr>
              <a:t>NOT for acquisition or elevation in 2020</a:t>
            </a:r>
          </a:p>
          <a:p>
            <a:pPr marL="1028700" lvl="1">
              <a:buFont typeface="Arial" panose="020B0604020202020204" pitchFamily="34" charset="0"/>
              <a:buChar char="•"/>
            </a:pPr>
            <a:endParaRPr lang="en-US" sz="1600" dirty="0"/>
          </a:p>
          <a:p>
            <a:pPr marL="457200" indent="-457200">
              <a:buFont typeface="Arial" panose="020B0604020202020204" pitchFamily="34" charset="0"/>
              <a:buChar char="•"/>
            </a:pPr>
            <a:r>
              <a:rPr lang="en-US" sz="2000" dirty="0"/>
              <a:t>BRIC</a:t>
            </a:r>
          </a:p>
          <a:p>
            <a:pPr marL="1028700" lvl="1">
              <a:buFont typeface="Arial" panose="020B0604020202020204" pitchFamily="34" charset="0"/>
              <a:buChar char="•"/>
            </a:pPr>
            <a:r>
              <a:rPr lang="en-US" sz="1600" dirty="0"/>
              <a:t>Acquisition Demolition / Elevation / Demo-rebuild of SRL / RL</a:t>
            </a:r>
          </a:p>
          <a:p>
            <a:pPr marL="1028700" lvl="1">
              <a:buFont typeface="Arial" panose="020B0604020202020204" pitchFamily="34" charset="0"/>
              <a:buChar char="•"/>
            </a:pPr>
            <a:r>
              <a:rPr lang="en-US" sz="1600" dirty="0"/>
              <a:t>Planning</a:t>
            </a:r>
          </a:p>
          <a:p>
            <a:pPr marL="1028700" lvl="1">
              <a:buFont typeface="Arial" panose="020B0604020202020204" pitchFamily="34" charset="0"/>
              <a:buChar char="•"/>
            </a:pPr>
            <a:r>
              <a:rPr lang="en-US" sz="1600" dirty="0"/>
              <a:t>Scoping</a:t>
            </a:r>
          </a:p>
          <a:p>
            <a:pPr marL="1028700" lvl="1">
              <a:buFont typeface="Arial" panose="020B0604020202020204" pitchFamily="34" charset="0"/>
              <a:buChar char="•"/>
            </a:pPr>
            <a:r>
              <a:rPr lang="en-US" sz="1600" dirty="0"/>
              <a:t>Building Codes</a:t>
            </a:r>
          </a:p>
          <a:p>
            <a:pPr marL="1028700" lvl="1">
              <a:buFont typeface="Arial" panose="020B0604020202020204" pitchFamily="34" charset="0"/>
              <a:buChar char="•"/>
            </a:pPr>
            <a:r>
              <a:rPr lang="en-US" sz="1600" dirty="0"/>
              <a:t>Resiliency</a:t>
            </a:r>
          </a:p>
          <a:p>
            <a:pPr marL="1028700" lvl="1">
              <a:buFont typeface="Arial" panose="020B0604020202020204" pitchFamily="34" charset="0"/>
              <a:buChar char="•"/>
            </a:pPr>
            <a:r>
              <a:rPr lang="en-US" sz="1600" dirty="0"/>
              <a:t>Environmental Justice and Social Equity</a:t>
            </a:r>
          </a:p>
          <a:p>
            <a:pPr marL="1028700" lvl="1">
              <a:buFont typeface="Arial" panose="020B0604020202020204" pitchFamily="34" charset="0"/>
              <a:buChar char="•"/>
            </a:pPr>
            <a:endParaRPr lang="en-US" sz="1600" dirty="0"/>
          </a:p>
        </p:txBody>
      </p:sp>
      <p:sp>
        <p:nvSpPr>
          <p:cNvPr id="2" name="Text Placeholder 1">
            <a:extLst>
              <a:ext uri="{FF2B5EF4-FFF2-40B4-BE49-F238E27FC236}">
                <a16:creationId xmlns:a16="http://schemas.microsoft.com/office/drawing/2014/main" xmlns="" id="{370475A9-F94F-49EA-A2BA-8742FDC7A5BD}"/>
              </a:ext>
            </a:extLst>
          </p:cNvPr>
          <p:cNvSpPr>
            <a:spLocks noGrp="1"/>
          </p:cNvSpPr>
          <p:nvPr>
            <p:ph type="body" sz="quarter" idx="13"/>
          </p:nvPr>
        </p:nvSpPr>
        <p:spPr/>
        <p:txBody>
          <a:bodyPr/>
          <a:lstStyle/>
          <a:p>
            <a:pPr marL="0" indent="0"/>
            <a:r>
              <a:rPr lang="en-US" sz="3200" dirty="0"/>
              <a:t>FEMA priorities</a:t>
            </a:r>
          </a:p>
        </p:txBody>
      </p:sp>
    </p:spTree>
    <p:extLst>
      <p:ext uri="{BB962C8B-B14F-4D97-AF65-F5344CB8AC3E}">
        <p14:creationId xmlns:p14="http://schemas.microsoft.com/office/powerpoint/2010/main" val="820256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FMA 2020 Priorities</a:t>
            </a:r>
          </a:p>
        </p:txBody>
      </p:sp>
      <p:pic>
        <p:nvPicPr>
          <p:cNvPr id="2" name="Picture 1">
            <a:extLst>
              <a:ext uri="{FF2B5EF4-FFF2-40B4-BE49-F238E27FC236}">
                <a16:creationId xmlns:a16="http://schemas.microsoft.com/office/drawing/2014/main" xmlns="" id="{710032B0-3C45-4626-8A89-F8DC69D77474}"/>
              </a:ext>
            </a:extLst>
          </p:cNvPr>
          <p:cNvPicPr>
            <a:picLocks noChangeAspect="1"/>
          </p:cNvPicPr>
          <p:nvPr/>
        </p:nvPicPr>
        <p:blipFill>
          <a:blip r:embed="rId2"/>
          <a:stretch>
            <a:fillRect/>
          </a:stretch>
        </p:blipFill>
        <p:spPr>
          <a:xfrm>
            <a:off x="0" y="1714113"/>
            <a:ext cx="9144000" cy="5143887"/>
          </a:xfrm>
          <a:prstGeom prst="rect">
            <a:avLst/>
          </a:prstGeom>
        </p:spPr>
      </p:pic>
    </p:spTree>
    <p:extLst>
      <p:ext uri="{BB962C8B-B14F-4D97-AF65-F5344CB8AC3E}">
        <p14:creationId xmlns:p14="http://schemas.microsoft.com/office/powerpoint/2010/main" val="1300385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FMA 2020 Priorities</a:t>
            </a:r>
          </a:p>
        </p:txBody>
      </p:sp>
      <p:pic>
        <p:nvPicPr>
          <p:cNvPr id="2" name="Picture 1">
            <a:extLst>
              <a:ext uri="{FF2B5EF4-FFF2-40B4-BE49-F238E27FC236}">
                <a16:creationId xmlns:a16="http://schemas.microsoft.com/office/drawing/2014/main" xmlns="" id="{2270BE70-766D-469B-B41C-D965D8C08522}"/>
              </a:ext>
            </a:extLst>
          </p:cNvPr>
          <p:cNvPicPr>
            <a:picLocks noChangeAspect="1"/>
          </p:cNvPicPr>
          <p:nvPr/>
        </p:nvPicPr>
        <p:blipFill>
          <a:blip r:embed="rId2"/>
          <a:stretch>
            <a:fillRect/>
          </a:stretch>
        </p:blipFill>
        <p:spPr>
          <a:xfrm>
            <a:off x="0" y="1717589"/>
            <a:ext cx="9144000" cy="5140411"/>
          </a:xfrm>
          <a:prstGeom prst="rect">
            <a:avLst/>
          </a:prstGeom>
        </p:spPr>
      </p:pic>
    </p:spTree>
    <p:extLst>
      <p:ext uri="{BB962C8B-B14F-4D97-AF65-F5344CB8AC3E}">
        <p14:creationId xmlns:p14="http://schemas.microsoft.com/office/powerpoint/2010/main" val="3724777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90B31FD9-EFB2-46ED-82A6-BC3B8E3FF876}"/>
              </a:ext>
            </a:extLst>
          </p:cNvPr>
          <p:cNvSpPr>
            <a:spLocks noGrp="1"/>
          </p:cNvSpPr>
          <p:nvPr>
            <p:ph idx="1"/>
          </p:nvPr>
        </p:nvSpPr>
        <p:spPr/>
        <p:txBody>
          <a:bodyPr/>
          <a:lstStyle/>
          <a:p>
            <a:r>
              <a:rPr lang="en-US" sz="1200" dirty="0"/>
              <a:t>2)	Technical Scoring (Each category is ALL or NONE for points)</a:t>
            </a:r>
          </a:p>
          <a:p>
            <a:r>
              <a:rPr lang="en-US" sz="1200" dirty="0"/>
              <a:t>-	Infrastructure Project – 20 points</a:t>
            </a:r>
          </a:p>
          <a:p>
            <a:r>
              <a:rPr lang="en-US" sz="1200" dirty="0"/>
              <a:t>-	Mitigating risk to one or more lifelines – 15 points</a:t>
            </a:r>
          </a:p>
          <a:p>
            <a:r>
              <a:rPr lang="en-US" sz="1200" dirty="0"/>
              <a:t>-	Incorporation of nature-based solutions – 10 points</a:t>
            </a:r>
          </a:p>
          <a:p>
            <a:r>
              <a:rPr lang="en-US" sz="1200" dirty="0"/>
              <a:t>-	Applicant has mandatory building code (2015 or 2018 versions of IBC and IRC) – 25 points</a:t>
            </a:r>
          </a:p>
          <a:p>
            <a:r>
              <a:rPr lang="en-US" sz="1200" dirty="0"/>
              <a:t>-	Sub-applicant has Building Code Effectiveness Grading Schedule Rating of 1 to 5 – 15 points</a:t>
            </a:r>
          </a:p>
          <a:p>
            <a:r>
              <a:rPr lang="en-US" sz="1200" dirty="0"/>
              <a:t>-	Application generated from a previous FEMA HMA Advance Assistance Award – 10 points</a:t>
            </a:r>
          </a:p>
          <a:p>
            <a:r>
              <a:rPr lang="en-US" sz="1200" dirty="0"/>
              <a:t>-	Increased non-federal cost share – 5 points</a:t>
            </a:r>
          </a:p>
          <a:p>
            <a:r>
              <a:rPr lang="en-US" sz="1200" dirty="0"/>
              <a:t>-	Designation as a small impoverished community – 5 points</a:t>
            </a:r>
          </a:p>
          <a:p>
            <a:endParaRPr lang="en-US" sz="1200" dirty="0"/>
          </a:p>
          <a:p>
            <a:r>
              <a:rPr lang="en-US" sz="1200" dirty="0"/>
              <a:t>3)	Qualitative Scoring (Peer Review Team)  Each Category is 1-35, 1-15 or 1-5 available points</a:t>
            </a:r>
          </a:p>
          <a:p>
            <a:r>
              <a:rPr lang="en-US" sz="1200" dirty="0"/>
              <a:t>-	Risk Reduction/Resiliency Effectiveness 35 points</a:t>
            </a:r>
          </a:p>
          <a:p>
            <a:r>
              <a:rPr lang="en-US" sz="1200" dirty="0"/>
              <a:t>-	Future Conditions – 15 points</a:t>
            </a:r>
          </a:p>
          <a:p>
            <a:r>
              <a:rPr lang="en-US" sz="1200" dirty="0"/>
              <a:t>-	Implementation Measures – 15 points</a:t>
            </a:r>
          </a:p>
          <a:p>
            <a:r>
              <a:rPr lang="en-US" sz="1200" dirty="0"/>
              <a:t>-	Population Impacted – 15 points</a:t>
            </a:r>
          </a:p>
          <a:p>
            <a:r>
              <a:rPr lang="en-US" sz="1200" dirty="0"/>
              <a:t>-	Outreach Activities – 5 points</a:t>
            </a:r>
          </a:p>
          <a:p>
            <a:r>
              <a:rPr lang="en-US" sz="1200" dirty="0"/>
              <a:t>-	Leveraging Partners – 5 points</a:t>
            </a:r>
          </a:p>
          <a:p>
            <a:endParaRPr lang="en-US" sz="1200" dirty="0"/>
          </a:p>
        </p:txBody>
      </p:sp>
      <p:sp>
        <p:nvSpPr>
          <p:cNvPr id="3" name="Text Placeholder 2">
            <a:extLst>
              <a:ext uri="{FF2B5EF4-FFF2-40B4-BE49-F238E27FC236}">
                <a16:creationId xmlns:a16="http://schemas.microsoft.com/office/drawing/2014/main" xmlns="" id="{300D2891-578C-40BA-B8EB-D6D84854C05A}"/>
              </a:ext>
            </a:extLst>
          </p:cNvPr>
          <p:cNvSpPr>
            <a:spLocks noGrp="1"/>
          </p:cNvSpPr>
          <p:nvPr>
            <p:ph type="body" sz="quarter" idx="13"/>
          </p:nvPr>
        </p:nvSpPr>
        <p:spPr/>
        <p:txBody>
          <a:bodyPr/>
          <a:lstStyle/>
          <a:p>
            <a:r>
              <a:rPr lang="en-US" dirty="0"/>
              <a:t>BRIC 2020 Project Scoring</a:t>
            </a:r>
          </a:p>
        </p:txBody>
      </p:sp>
    </p:spTree>
    <p:extLst>
      <p:ext uri="{BB962C8B-B14F-4D97-AF65-F5344CB8AC3E}">
        <p14:creationId xmlns:p14="http://schemas.microsoft.com/office/powerpoint/2010/main" val="795488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1">
            <a:extLst>
              <a:ext uri="{FF2B5EF4-FFF2-40B4-BE49-F238E27FC236}">
                <a16:creationId xmlns:a16="http://schemas.microsoft.com/office/drawing/2014/main" xmlns="" id="{CF74D933-4CEB-41AA-8604-8027E6DD66F8}"/>
              </a:ext>
            </a:extLst>
          </p:cNvPr>
          <p:cNvSpPr>
            <a:spLocks noGrp="1"/>
          </p:cNvSpPr>
          <p:nvPr>
            <p:ph idx="1"/>
          </p:nvPr>
        </p:nvSpPr>
        <p:spPr>
          <a:xfrm>
            <a:off x="533400" y="6248400"/>
            <a:ext cx="4759325" cy="457200"/>
          </a:xfrm>
        </p:spPr>
        <p:txBody>
          <a:bodyPr/>
          <a:lstStyle/>
          <a:p>
            <a:pPr marL="0" indent="0"/>
            <a:r>
              <a:rPr lang="en-US" altLang="en-US" sz="2400" b="1">
                <a:latin typeface="Calibri" panose="020F0502020204030204" pitchFamily="34" charset="0"/>
              </a:rPr>
              <a:t>ALL OR NONE!</a:t>
            </a:r>
          </a:p>
        </p:txBody>
      </p:sp>
      <p:sp>
        <p:nvSpPr>
          <p:cNvPr id="81923" name="Text Placeholder 2">
            <a:extLst>
              <a:ext uri="{FF2B5EF4-FFF2-40B4-BE49-F238E27FC236}">
                <a16:creationId xmlns:a16="http://schemas.microsoft.com/office/drawing/2014/main" xmlns="" id="{115F96E6-C438-4C05-BCAA-CE7535EF4435}"/>
              </a:ext>
            </a:extLst>
          </p:cNvPr>
          <p:cNvSpPr>
            <a:spLocks noGrp="1"/>
          </p:cNvSpPr>
          <p:nvPr>
            <p:ph type="body" sz="quarter" idx="13"/>
          </p:nvPr>
        </p:nvSpPr>
        <p:spPr/>
        <p:txBody>
          <a:bodyPr/>
          <a:lstStyle/>
          <a:p>
            <a:r>
              <a:rPr lang="en-US" altLang="en-US"/>
              <a:t>BRIC – Technical Criteria (100 points)</a:t>
            </a:r>
          </a:p>
        </p:txBody>
      </p:sp>
      <p:pic>
        <p:nvPicPr>
          <p:cNvPr id="81924" name="Picture 2">
            <a:extLst>
              <a:ext uri="{FF2B5EF4-FFF2-40B4-BE49-F238E27FC236}">
                <a16:creationId xmlns:a16="http://schemas.microsoft.com/office/drawing/2014/main" xmlns="" id="{D4CD1736-FA83-47F2-A030-7E9C0378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4582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23019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1">
            <a:extLst>
              <a:ext uri="{FF2B5EF4-FFF2-40B4-BE49-F238E27FC236}">
                <a16:creationId xmlns:a16="http://schemas.microsoft.com/office/drawing/2014/main" xmlns="" id="{30BF45D9-4261-45F5-A397-76E973F7D9C1}"/>
              </a:ext>
            </a:extLst>
          </p:cNvPr>
          <p:cNvSpPr>
            <a:spLocks noGrp="1"/>
          </p:cNvSpPr>
          <p:nvPr>
            <p:ph idx="1"/>
          </p:nvPr>
        </p:nvSpPr>
        <p:spPr>
          <a:xfrm>
            <a:off x="209550" y="4495800"/>
            <a:ext cx="8572500" cy="1905000"/>
          </a:xfrm>
        </p:spPr>
        <p:txBody>
          <a:bodyPr/>
          <a:lstStyle/>
          <a:p>
            <a:pPr marL="0" indent="0"/>
            <a:endParaRPr lang="en-US" altLang="en-US" sz="2400">
              <a:latin typeface="Calibri" panose="020F0502020204030204" pitchFamily="34" charset="0"/>
            </a:endParaRPr>
          </a:p>
          <a:p>
            <a:pPr marL="0" indent="0"/>
            <a:r>
              <a:rPr lang="en-US" altLang="en-US" sz="2000" b="1" i="1">
                <a:latin typeface="Calibri" panose="020F0502020204030204" pitchFamily="34" charset="0"/>
              </a:rPr>
              <a:t>Note:  Can Pick up points in each category, not all or none like the Technical Criteria – However, was in increments during this year’s review panel</a:t>
            </a:r>
          </a:p>
        </p:txBody>
      </p:sp>
      <p:sp>
        <p:nvSpPr>
          <p:cNvPr id="83971" name="Text Placeholder 2">
            <a:extLst>
              <a:ext uri="{FF2B5EF4-FFF2-40B4-BE49-F238E27FC236}">
                <a16:creationId xmlns:a16="http://schemas.microsoft.com/office/drawing/2014/main" xmlns="" id="{7B6B04FE-B12E-4A39-890D-A5706F14F5BB}"/>
              </a:ext>
            </a:extLst>
          </p:cNvPr>
          <p:cNvSpPr>
            <a:spLocks noGrp="1"/>
          </p:cNvSpPr>
          <p:nvPr>
            <p:ph type="body" sz="quarter" idx="13"/>
          </p:nvPr>
        </p:nvSpPr>
        <p:spPr/>
        <p:txBody>
          <a:bodyPr/>
          <a:lstStyle/>
          <a:p>
            <a:r>
              <a:rPr lang="en-US" altLang="en-US"/>
              <a:t>BRIC – Qualitative Criteria</a:t>
            </a:r>
          </a:p>
        </p:txBody>
      </p:sp>
      <p:pic>
        <p:nvPicPr>
          <p:cNvPr id="83972" name="Picture 1">
            <a:extLst>
              <a:ext uri="{FF2B5EF4-FFF2-40B4-BE49-F238E27FC236}">
                <a16:creationId xmlns:a16="http://schemas.microsoft.com/office/drawing/2014/main" xmlns="" id="{4D6749B0-0E8C-46FD-AAE2-2D5D22F30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8991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96128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1">
            <a:extLst>
              <a:ext uri="{FF2B5EF4-FFF2-40B4-BE49-F238E27FC236}">
                <a16:creationId xmlns:a16="http://schemas.microsoft.com/office/drawing/2014/main" xmlns="" id="{35FFBA39-2385-4A32-A6D5-A54879152796}"/>
              </a:ext>
            </a:extLst>
          </p:cNvPr>
          <p:cNvSpPr>
            <a:spLocks noGrp="1"/>
          </p:cNvSpPr>
          <p:nvPr>
            <p:ph idx="1"/>
          </p:nvPr>
        </p:nvSpPr>
        <p:spPr>
          <a:xfrm>
            <a:off x="152400" y="1143000"/>
            <a:ext cx="8839200" cy="5029200"/>
          </a:xfrm>
        </p:spPr>
        <p:txBody>
          <a:bodyPr/>
          <a:lstStyle/>
          <a:p>
            <a:pPr marL="0" indent="0">
              <a:defRPr/>
            </a:pPr>
            <a:endParaRPr lang="en-US" altLang="en-US" sz="2400" dirty="0">
              <a:latin typeface="Calibri" panose="020F0502020204030204" pitchFamily="34" charset="0"/>
            </a:endParaRPr>
          </a:p>
          <a:p>
            <a:pPr marL="457200" indent="-457200">
              <a:buFont typeface="Wingdings" panose="05000000000000000000" pitchFamily="2" charset="2"/>
              <a:buChar char="q"/>
              <a:defRPr/>
            </a:pPr>
            <a:r>
              <a:rPr lang="en-US" altLang="en-US" sz="2000" dirty="0">
                <a:latin typeface="Calibri" panose="020F0502020204030204" pitchFamily="34" charset="0"/>
              </a:rPr>
              <a:t>Non-Financial Direct Technical Assistance will be provided to up to 10 selected communities o support the mitigation outcomes listed below:</a:t>
            </a:r>
          </a:p>
        </p:txBody>
      </p:sp>
      <p:sp>
        <p:nvSpPr>
          <p:cNvPr id="86019" name="Text Placeholder 2">
            <a:extLst>
              <a:ext uri="{FF2B5EF4-FFF2-40B4-BE49-F238E27FC236}">
                <a16:creationId xmlns:a16="http://schemas.microsoft.com/office/drawing/2014/main" xmlns="" id="{E7925AD6-3098-4EF1-96E6-00B909911CD3}"/>
              </a:ext>
            </a:extLst>
          </p:cNvPr>
          <p:cNvSpPr>
            <a:spLocks noGrp="1"/>
          </p:cNvSpPr>
          <p:nvPr>
            <p:ph type="body" sz="quarter" idx="13"/>
          </p:nvPr>
        </p:nvSpPr>
        <p:spPr/>
        <p:txBody>
          <a:bodyPr/>
          <a:lstStyle/>
          <a:p>
            <a:r>
              <a:rPr lang="en-US" altLang="en-US"/>
              <a:t>BRIC – Direct Technical Assistance</a:t>
            </a:r>
          </a:p>
        </p:txBody>
      </p:sp>
      <p:pic>
        <p:nvPicPr>
          <p:cNvPr id="86020" name="Picture 1">
            <a:extLst>
              <a:ext uri="{FF2B5EF4-FFF2-40B4-BE49-F238E27FC236}">
                <a16:creationId xmlns:a16="http://schemas.microsoft.com/office/drawing/2014/main" xmlns="" id="{7F2FA2C6-63F8-49D3-B6F9-888D965C6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71750"/>
            <a:ext cx="81534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72391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Placeholder 2">
            <a:extLst>
              <a:ext uri="{FF2B5EF4-FFF2-40B4-BE49-F238E27FC236}">
                <a16:creationId xmlns:a16="http://schemas.microsoft.com/office/drawing/2014/main" xmlns="" id="{C1745C68-8B95-49BE-80C1-8B7DA537D6A1}"/>
              </a:ext>
            </a:extLst>
          </p:cNvPr>
          <p:cNvSpPr>
            <a:spLocks noGrp="1"/>
          </p:cNvSpPr>
          <p:nvPr>
            <p:ph type="body" sz="quarter" idx="13"/>
          </p:nvPr>
        </p:nvSpPr>
        <p:spPr/>
        <p:txBody>
          <a:bodyPr/>
          <a:lstStyle/>
          <a:p>
            <a:r>
              <a:rPr lang="en-US" altLang="en-US" sz="2400"/>
              <a:t>BRIC Guiding Principles</a:t>
            </a:r>
          </a:p>
        </p:txBody>
      </p:sp>
      <p:sp>
        <p:nvSpPr>
          <p:cNvPr id="67587" name="Slide Number Placeholder 3">
            <a:extLst>
              <a:ext uri="{FF2B5EF4-FFF2-40B4-BE49-F238E27FC236}">
                <a16:creationId xmlns:a16="http://schemas.microsoft.com/office/drawing/2014/main" xmlns="" id="{D2D655CB-22DE-4AB8-BAD7-B4717595F18A}"/>
              </a:ext>
            </a:extLst>
          </p:cNvPr>
          <p:cNvSpPr txBox="1">
            <a:spLocks noChangeArrowheads="1"/>
          </p:cNvSpPr>
          <p:nvPr/>
        </p:nvSpPr>
        <p:spPr bwMode="auto">
          <a:xfrm>
            <a:off x="0" y="646271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505D69B-7D02-4A0A-9F26-56C6C2B5BCA6}" type="slidenum">
              <a:rPr lang="en-US" altLang="en-US" sz="1800">
                <a:latin typeface="Arial" panose="020B0604020202020204" pitchFamily="34" charset="0"/>
              </a:rPr>
              <a:pPr>
                <a:spcBef>
                  <a:spcPct val="0"/>
                </a:spcBef>
                <a:buFontTx/>
                <a:buNone/>
              </a:pPr>
              <a:t>27</a:t>
            </a:fld>
            <a:endParaRPr lang="en-US" altLang="en-US" sz="1800">
              <a:latin typeface="Arial" panose="020B0604020202020204" pitchFamily="34" charset="0"/>
            </a:endParaRPr>
          </a:p>
        </p:txBody>
      </p:sp>
      <p:pic>
        <p:nvPicPr>
          <p:cNvPr id="67588" name="Picture 1">
            <a:extLst>
              <a:ext uri="{FF2B5EF4-FFF2-40B4-BE49-F238E27FC236}">
                <a16:creationId xmlns:a16="http://schemas.microsoft.com/office/drawing/2014/main" xmlns="" id="{9C16574B-7595-42C5-AEDE-C68194892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19263"/>
            <a:ext cx="5105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33235F10-A09C-4FD8-BF57-EDD0546E4CC9}"/>
              </a:ext>
            </a:extLst>
          </p:cNvPr>
          <p:cNvSpPr/>
          <p:nvPr/>
        </p:nvSpPr>
        <p:spPr>
          <a:xfrm>
            <a:off x="5638800" y="1905000"/>
            <a:ext cx="2819400" cy="3324225"/>
          </a:xfrm>
          <a:prstGeom prst="rect">
            <a:avLst/>
          </a:prstGeom>
        </p:spPr>
        <p:txBody>
          <a:bodyPr>
            <a:spAutoFit/>
          </a:bodyPr>
          <a:lstStyle/>
          <a:p>
            <a:pPr>
              <a:defRPr/>
            </a:pPr>
            <a:r>
              <a:rPr lang="en-US" altLang="en-US" sz="2400" b="1" dirty="0">
                <a:latin typeface="Calibri" panose="020F0502020204030204" pitchFamily="34" charset="0"/>
              </a:rPr>
              <a:t>Support’s FEMA’s Strategic Plan</a:t>
            </a:r>
          </a:p>
          <a:p>
            <a:pPr marL="457200" indent="-457200">
              <a:buFont typeface="Wingdings" panose="05000000000000000000" pitchFamily="2" charset="2"/>
              <a:buChar char="q"/>
              <a:defRPr/>
            </a:pPr>
            <a:endParaRPr lang="en-US" altLang="en-US" dirty="0">
              <a:latin typeface="Calibri" panose="020F0502020204030204" pitchFamily="34" charset="0"/>
            </a:endParaRPr>
          </a:p>
          <a:p>
            <a:pPr marL="457200" indent="-457200">
              <a:buFont typeface="Wingdings" panose="05000000000000000000" pitchFamily="2" charset="2"/>
              <a:buChar char="q"/>
              <a:defRPr/>
            </a:pPr>
            <a:r>
              <a:rPr lang="en-US" altLang="en-US" b="1" dirty="0">
                <a:latin typeface="Calibri" panose="020F0502020204030204" pitchFamily="34" charset="0"/>
              </a:rPr>
              <a:t>Build a Culture of Preparedness</a:t>
            </a:r>
          </a:p>
          <a:p>
            <a:pPr marL="457200" indent="-457200">
              <a:buFont typeface="Wingdings" panose="05000000000000000000" pitchFamily="2" charset="2"/>
              <a:buChar char="q"/>
              <a:defRPr/>
            </a:pPr>
            <a:endParaRPr lang="en-US" altLang="en-US" b="1" dirty="0">
              <a:latin typeface="Calibri" panose="020F0502020204030204" pitchFamily="34" charset="0"/>
            </a:endParaRPr>
          </a:p>
          <a:p>
            <a:pPr marL="457200" indent="-457200">
              <a:buFont typeface="Wingdings" panose="05000000000000000000" pitchFamily="2" charset="2"/>
              <a:buChar char="q"/>
              <a:defRPr/>
            </a:pPr>
            <a:r>
              <a:rPr lang="en-US" altLang="en-US" b="1" dirty="0">
                <a:latin typeface="Calibri" panose="020F0502020204030204" pitchFamily="34" charset="0"/>
              </a:rPr>
              <a:t>Ready the Nation for Catastrophic Disasters</a:t>
            </a:r>
          </a:p>
          <a:p>
            <a:pPr marL="457200" indent="-457200">
              <a:buFont typeface="Wingdings" panose="05000000000000000000" pitchFamily="2" charset="2"/>
              <a:buChar char="q"/>
              <a:defRPr/>
            </a:pPr>
            <a:endParaRPr lang="en-US" altLang="en-US" b="1" dirty="0">
              <a:latin typeface="Calibri" panose="020F0502020204030204" pitchFamily="34" charset="0"/>
            </a:endParaRPr>
          </a:p>
          <a:p>
            <a:pPr marL="457200" indent="-457200">
              <a:buFont typeface="Wingdings" panose="05000000000000000000" pitchFamily="2" charset="2"/>
              <a:buChar char="q"/>
              <a:defRPr/>
            </a:pPr>
            <a:r>
              <a:rPr lang="en-US" altLang="en-US" b="1" dirty="0">
                <a:latin typeface="Calibri" panose="020F0502020204030204" pitchFamily="34" charset="0"/>
              </a:rPr>
              <a:t>Reduce the Complexity of FEMA</a:t>
            </a:r>
          </a:p>
        </p:txBody>
      </p:sp>
    </p:spTree>
    <p:extLst>
      <p:ext uri="{BB962C8B-B14F-4D97-AF65-F5344CB8AC3E}">
        <p14:creationId xmlns:p14="http://schemas.microsoft.com/office/powerpoint/2010/main" val="409666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Placeholder 2">
            <a:extLst>
              <a:ext uri="{FF2B5EF4-FFF2-40B4-BE49-F238E27FC236}">
                <a16:creationId xmlns:a16="http://schemas.microsoft.com/office/drawing/2014/main" xmlns="" id="{AA69FA04-AD14-4E89-AC9B-78F20D1FF457}"/>
              </a:ext>
            </a:extLst>
          </p:cNvPr>
          <p:cNvSpPr>
            <a:spLocks noGrp="1"/>
          </p:cNvSpPr>
          <p:nvPr>
            <p:ph type="body" sz="quarter" idx="13"/>
          </p:nvPr>
        </p:nvSpPr>
        <p:spPr/>
        <p:txBody>
          <a:bodyPr/>
          <a:lstStyle/>
          <a:p>
            <a:r>
              <a:rPr lang="en-US" altLang="en-US" sz="2400"/>
              <a:t>BRIC Eligible Activities</a:t>
            </a:r>
          </a:p>
        </p:txBody>
      </p:sp>
      <p:sp>
        <p:nvSpPr>
          <p:cNvPr id="63491" name="Content Placeholder 2">
            <a:extLst>
              <a:ext uri="{FF2B5EF4-FFF2-40B4-BE49-F238E27FC236}">
                <a16:creationId xmlns:a16="http://schemas.microsoft.com/office/drawing/2014/main" xmlns="" id="{F8CEE16A-EB53-4887-8A68-83C06F7FEACE}"/>
              </a:ext>
            </a:extLst>
          </p:cNvPr>
          <p:cNvSpPr>
            <a:spLocks noGrp="1"/>
          </p:cNvSpPr>
          <p:nvPr>
            <p:ph idx="1"/>
          </p:nvPr>
        </p:nvSpPr>
        <p:spPr/>
        <p:txBody>
          <a:bodyPr/>
          <a:lstStyle/>
          <a:p>
            <a:endParaRPr lang="en-US" altLang="en-US"/>
          </a:p>
        </p:txBody>
      </p:sp>
      <p:pic>
        <p:nvPicPr>
          <p:cNvPr id="63492" name="Picture 3">
            <a:extLst>
              <a:ext uri="{FF2B5EF4-FFF2-40B4-BE49-F238E27FC236}">
                <a16:creationId xmlns:a16="http://schemas.microsoft.com/office/drawing/2014/main" xmlns="" id="{C142C3D7-0E2C-441B-9568-1FC512CB6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87475"/>
            <a:ext cx="8839200"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05924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1">
            <a:extLst>
              <a:ext uri="{FF2B5EF4-FFF2-40B4-BE49-F238E27FC236}">
                <a16:creationId xmlns:a16="http://schemas.microsoft.com/office/drawing/2014/main" xmlns="" id="{1714847F-A80E-4930-9C15-DF7E340F8BB0}"/>
              </a:ext>
            </a:extLst>
          </p:cNvPr>
          <p:cNvSpPr>
            <a:spLocks noGrp="1"/>
          </p:cNvSpPr>
          <p:nvPr>
            <p:ph idx="1"/>
          </p:nvPr>
        </p:nvSpPr>
        <p:spPr>
          <a:xfrm>
            <a:off x="304800" y="1733550"/>
            <a:ext cx="8229600" cy="4525963"/>
          </a:xfrm>
        </p:spPr>
        <p:txBody>
          <a:bodyPr/>
          <a:lstStyle/>
          <a:p>
            <a:pPr marL="0" indent="0">
              <a:defRPr/>
            </a:pPr>
            <a:r>
              <a:rPr lang="en-US" altLang="en-US" sz="2800" b="1" dirty="0">
                <a:latin typeface="Calibri" panose="020F0502020204030204" pitchFamily="34" charset="0"/>
              </a:rPr>
              <a:t>BRIC Grant’s Intent:</a:t>
            </a:r>
          </a:p>
          <a:p>
            <a:pPr marL="0" indent="0">
              <a:defRPr/>
            </a:pPr>
            <a:endParaRPr lang="en-US" altLang="en-US" sz="2000" b="1" dirty="0">
              <a:latin typeface="Calibri" panose="020F0502020204030204" pitchFamily="34" charset="0"/>
            </a:endParaRPr>
          </a:p>
          <a:p>
            <a:pPr>
              <a:defRPr/>
            </a:pPr>
            <a:r>
              <a:rPr lang="en-US" sz="1800" dirty="0"/>
              <a:t>Building Resilient Infrastructure and Communities (BRIC) will support states, local communities, tribes and territories as they undertake hazard mitigation projects, reducing the risks they face from disasters and natural hazards. BRIC is a new FEMA pre-disaster hazard mitigation program that replaces the existing Pre-Disaster Mitigation (PDM) program.</a:t>
            </a:r>
          </a:p>
          <a:p>
            <a:pPr>
              <a:defRPr/>
            </a:pPr>
            <a:endParaRPr lang="en-US" sz="1800" dirty="0"/>
          </a:p>
          <a:p>
            <a:pPr>
              <a:defRPr/>
            </a:pPr>
            <a:r>
              <a:rPr lang="en-US" sz="1800" dirty="0"/>
              <a:t>The BRIC program guiding principles are supporting communities through capability and capacity-building; encouraging and enabling innovation; promoting partnerships; enabling large projects; maintaining flexibility; and providing consistency</a:t>
            </a:r>
          </a:p>
          <a:p>
            <a:pPr marL="0" indent="0">
              <a:defRPr/>
            </a:pPr>
            <a:endParaRPr lang="en-US" altLang="en-US" sz="2000" b="1" dirty="0">
              <a:latin typeface="Calibri" panose="020F0502020204030204" pitchFamily="34" charset="0"/>
            </a:endParaRPr>
          </a:p>
        </p:txBody>
      </p:sp>
      <p:sp>
        <p:nvSpPr>
          <p:cNvPr id="59395" name="Text Placeholder 2">
            <a:extLst>
              <a:ext uri="{FF2B5EF4-FFF2-40B4-BE49-F238E27FC236}">
                <a16:creationId xmlns:a16="http://schemas.microsoft.com/office/drawing/2014/main" xmlns="" id="{39EFA28A-3A5B-4B0A-9477-4B8577D92053}"/>
              </a:ext>
            </a:extLst>
          </p:cNvPr>
          <p:cNvSpPr>
            <a:spLocks noGrp="1"/>
          </p:cNvSpPr>
          <p:nvPr>
            <p:ph type="body" sz="quarter" idx="13"/>
          </p:nvPr>
        </p:nvSpPr>
        <p:spPr/>
        <p:txBody>
          <a:bodyPr/>
          <a:lstStyle/>
          <a:p>
            <a:r>
              <a:rPr lang="en-US" altLang="en-US"/>
              <a:t>Building Resilient Infrastructure &amp; Communities (BRIC)</a:t>
            </a:r>
          </a:p>
        </p:txBody>
      </p:sp>
    </p:spTree>
    <p:extLst>
      <p:ext uri="{BB962C8B-B14F-4D97-AF65-F5344CB8AC3E}">
        <p14:creationId xmlns:p14="http://schemas.microsoft.com/office/powerpoint/2010/main" val="29244068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Placeholder 2">
            <a:extLst>
              <a:ext uri="{FF2B5EF4-FFF2-40B4-BE49-F238E27FC236}">
                <a16:creationId xmlns:a16="http://schemas.microsoft.com/office/drawing/2014/main" xmlns="" id="{4DA34579-A6F5-48DA-9CF5-8E0DBB9674DB}"/>
              </a:ext>
            </a:extLst>
          </p:cNvPr>
          <p:cNvSpPr>
            <a:spLocks noGrp="1"/>
          </p:cNvSpPr>
          <p:nvPr>
            <p:ph type="body" sz="quarter" idx="13"/>
          </p:nvPr>
        </p:nvSpPr>
        <p:spPr/>
        <p:txBody>
          <a:bodyPr/>
          <a:lstStyle/>
          <a:p>
            <a:r>
              <a:rPr lang="en-US" altLang="en-US" sz="2800"/>
              <a:t>FEMA Community Lifelines</a:t>
            </a:r>
          </a:p>
        </p:txBody>
      </p:sp>
      <p:pic>
        <p:nvPicPr>
          <p:cNvPr id="69635" name="Content Placeholder 2">
            <a:extLst>
              <a:ext uri="{FF2B5EF4-FFF2-40B4-BE49-F238E27FC236}">
                <a16:creationId xmlns:a16="http://schemas.microsoft.com/office/drawing/2014/main" xmlns="" id="{A5C3BD47-62C1-4984-B63A-6DD0D985ADF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371600"/>
            <a:ext cx="9144000" cy="5486400"/>
          </a:xfrm>
        </p:spPr>
      </p:pic>
    </p:spTree>
    <p:extLst>
      <p:ext uri="{BB962C8B-B14F-4D97-AF65-F5344CB8AC3E}">
        <p14:creationId xmlns:p14="http://schemas.microsoft.com/office/powerpoint/2010/main" val="218665010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5F6AB9-E9A3-40B7-8737-0FBC610E124B}"/>
              </a:ext>
            </a:extLst>
          </p:cNvPr>
          <p:cNvSpPr>
            <a:spLocks noGrp="1"/>
          </p:cNvSpPr>
          <p:nvPr>
            <p:ph idx="1"/>
          </p:nvPr>
        </p:nvSpPr>
        <p:spPr>
          <a:xfrm>
            <a:off x="457200" y="1371600"/>
            <a:ext cx="8229600" cy="4525963"/>
          </a:xfrm>
        </p:spPr>
        <p:txBody>
          <a:bodyPr/>
          <a:lstStyle/>
          <a:p>
            <a:pPr marL="457200" indent="-457200">
              <a:buFont typeface="Arial" panose="020B0604020202020204" pitchFamily="34" charset="0"/>
              <a:buChar char="•"/>
            </a:pPr>
            <a:r>
              <a:rPr lang="en-US" sz="2000" dirty="0"/>
              <a:t>FEMAGO has replaced EGRANTS</a:t>
            </a:r>
          </a:p>
          <a:p>
            <a:pPr marL="457200" indent="-457200">
              <a:buFont typeface="Arial" panose="020B0604020202020204" pitchFamily="34" charset="0"/>
              <a:buChar char="•"/>
            </a:pPr>
            <a:r>
              <a:rPr lang="en-US" sz="2000" dirty="0"/>
              <a:t>FEMAGO is an even bigger PITA than E-grants was.</a:t>
            </a:r>
          </a:p>
          <a:p>
            <a:pPr marL="1028700" lvl="1">
              <a:buFont typeface="Arial" panose="020B0604020202020204" pitchFamily="34" charset="0"/>
              <a:buChar char="•"/>
            </a:pPr>
            <a:r>
              <a:rPr lang="en-US" sz="1600" dirty="0"/>
              <a:t>You will need a DUNS number that is the exact match for your organization</a:t>
            </a:r>
          </a:p>
          <a:p>
            <a:pPr marL="1028700" lvl="1">
              <a:buFont typeface="Arial" panose="020B0604020202020204" pitchFamily="34" charset="0"/>
              <a:buChar char="•"/>
            </a:pPr>
            <a:r>
              <a:rPr lang="en-US" sz="1600" dirty="0"/>
              <a:t>Figure out FEMAGO and get account </a:t>
            </a:r>
            <a:r>
              <a:rPr lang="en-US" sz="1600" b="1" i="1" u="sng" dirty="0">
                <a:solidFill>
                  <a:srgbClr val="FF0000"/>
                </a:solidFill>
              </a:rPr>
              <a:t>now </a:t>
            </a:r>
            <a:r>
              <a:rPr lang="en-US" sz="1600" dirty="0"/>
              <a:t>.  It can takes months.</a:t>
            </a:r>
          </a:p>
          <a:p>
            <a:pPr marL="457200">
              <a:buFont typeface="Arial" panose="020B0604020202020204" pitchFamily="34" charset="0"/>
              <a:buChar char="•"/>
            </a:pPr>
            <a:r>
              <a:rPr lang="en-US" sz="2000" dirty="0"/>
              <a:t>Need to find SAMs account:  System of Awards Management</a:t>
            </a:r>
          </a:p>
          <a:p>
            <a:pPr marL="1028700" lvl="1">
              <a:buFont typeface="Arial" panose="020B0604020202020204" pitchFamily="34" charset="0"/>
              <a:buChar char="•"/>
            </a:pPr>
            <a:r>
              <a:rPr lang="en-US" sz="1600" dirty="0"/>
              <a:t>Someone in your town has account.  Probably a finance person</a:t>
            </a:r>
          </a:p>
          <a:p>
            <a:pPr marL="457200">
              <a:buFont typeface="Arial" panose="020B0604020202020204" pitchFamily="34" charset="0"/>
              <a:buChar char="•"/>
            </a:pPr>
            <a:r>
              <a:rPr lang="en-US" sz="2000" dirty="0"/>
              <a:t>Needs EIN number from SAMS</a:t>
            </a:r>
          </a:p>
          <a:p>
            <a:pPr marL="457200">
              <a:buFont typeface="Arial" panose="020B0604020202020204" pitchFamily="34" charset="0"/>
              <a:buChar char="•"/>
            </a:pPr>
            <a:r>
              <a:rPr lang="en-US" sz="2000" dirty="0"/>
              <a:t>You will need SAMS account holder to go in to FEMAGO and designate you as authorized representative</a:t>
            </a:r>
          </a:p>
        </p:txBody>
      </p:sp>
      <p:sp>
        <p:nvSpPr>
          <p:cNvPr id="3" name="Text Placeholder 2">
            <a:extLst>
              <a:ext uri="{FF2B5EF4-FFF2-40B4-BE49-F238E27FC236}">
                <a16:creationId xmlns:a16="http://schemas.microsoft.com/office/drawing/2014/main" xmlns="" id="{7CD2777C-F036-467C-8DEA-F0946C0B3BAF}"/>
              </a:ext>
            </a:extLst>
          </p:cNvPr>
          <p:cNvSpPr>
            <a:spLocks noGrp="1"/>
          </p:cNvSpPr>
          <p:nvPr>
            <p:ph type="body" sz="quarter" idx="13"/>
          </p:nvPr>
        </p:nvSpPr>
        <p:spPr/>
        <p:txBody>
          <a:bodyPr/>
          <a:lstStyle/>
          <a:p>
            <a:r>
              <a:rPr lang="en-US" dirty="0"/>
              <a:t>FEMA Grants Outcomes (FEMAGO)</a:t>
            </a:r>
          </a:p>
        </p:txBody>
      </p:sp>
    </p:spTree>
    <p:extLst>
      <p:ext uri="{BB962C8B-B14F-4D97-AF65-F5344CB8AC3E}">
        <p14:creationId xmlns:p14="http://schemas.microsoft.com/office/powerpoint/2010/main" val="3181911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CFC4ED1-6136-41D0-812A-E9523059DD1D}"/>
              </a:ext>
            </a:extLst>
          </p:cNvPr>
          <p:cNvSpPr>
            <a:spLocks noGrp="1"/>
          </p:cNvSpPr>
          <p:nvPr>
            <p:ph type="body" sz="quarter" idx="13"/>
          </p:nvPr>
        </p:nvSpPr>
        <p:spPr/>
        <p:txBody>
          <a:bodyPr/>
          <a:lstStyle/>
          <a:p>
            <a:r>
              <a:rPr lang="en-US" dirty="0"/>
              <a:t>DUNS and EIN must corelate!!!</a:t>
            </a:r>
          </a:p>
        </p:txBody>
      </p:sp>
      <p:pic>
        <p:nvPicPr>
          <p:cNvPr id="4" name="Picture 3">
            <a:extLst>
              <a:ext uri="{FF2B5EF4-FFF2-40B4-BE49-F238E27FC236}">
                <a16:creationId xmlns:a16="http://schemas.microsoft.com/office/drawing/2014/main" xmlns="" id="{0A37F425-0583-4588-9C62-EBC1C175129A}"/>
              </a:ext>
            </a:extLst>
          </p:cNvPr>
          <p:cNvPicPr>
            <a:picLocks noChangeAspect="1"/>
          </p:cNvPicPr>
          <p:nvPr/>
        </p:nvPicPr>
        <p:blipFill>
          <a:blip r:embed="rId2"/>
          <a:stretch>
            <a:fillRect/>
          </a:stretch>
        </p:blipFill>
        <p:spPr>
          <a:xfrm>
            <a:off x="81524" y="2595666"/>
            <a:ext cx="8980952" cy="1666667"/>
          </a:xfrm>
          <a:prstGeom prst="rect">
            <a:avLst/>
          </a:prstGeom>
        </p:spPr>
      </p:pic>
      <p:sp>
        <p:nvSpPr>
          <p:cNvPr id="5" name="Oval 4">
            <a:extLst>
              <a:ext uri="{FF2B5EF4-FFF2-40B4-BE49-F238E27FC236}">
                <a16:creationId xmlns:a16="http://schemas.microsoft.com/office/drawing/2014/main" xmlns="" id="{642C4F98-AF60-407A-BE8A-AEC6ECD7A4F2}"/>
              </a:ext>
            </a:extLst>
          </p:cNvPr>
          <p:cNvSpPr/>
          <p:nvPr/>
        </p:nvSpPr>
        <p:spPr>
          <a:xfrm>
            <a:off x="6400800" y="2438400"/>
            <a:ext cx="17526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8E85B5C6-D8F2-4836-A410-8906A2023A7F}"/>
              </a:ext>
            </a:extLst>
          </p:cNvPr>
          <p:cNvSpPr/>
          <p:nvPr/>
        </p:nvSpPr>
        <p:spPr>
          <a:xfrm>
            <a:off x="6324600" y="3575222"/>
            <a:ext cx="17526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8872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Placeholder 2">
            <a:extLst>
              <a:ext uri="{FF2B5EF4-FFF2-40B4-BE49-F238E27FC236}">
                <a16:creationId xmlns:a16="http://schemas.microsoft.com/office/drawing/2014/main" xmlns="" id="{4E0F537C-BD7E-465E-898E-ECB6FF635EF3}"/>
              </a:ext>
            </a:extLst>
          </p:cNvPr>
          <p:cNvSpPr>
            <a:spLocks noGrp="1"/>
          </p:cNvSpPr>
          <p:nvPr>
            <p:ph type="body" sz="quarter" idx="13"/>
          </p:nvPr>
        </p:nvSpPr>
        <p:spPr/>
        <p:txBody>
          <a:bodyPr/>
          <a:lstStyle/>
          <a:p>
            <a:r>
              <a:rPr lang="en-US" altLang="en-US" sz="2400"/>
              <a:t>HOW TO APPLY/FEMA GO</a:t>
            </a:r>
          </a:p>
        </p:txBody>
      </p:sp>
      <p:sp>
        <p:nvSpPr>
          <p:cNvPr id="118787" name="Slide Number Placeholder 3">
            <a:extLst>
              <a:ext uri="{FF2B5EF4-FFF2-40B4-BE49-F238E27FC236}">
                <a16:creationId xmlns:a16="http://schemas.microsoft.com/office/drawing/2014/main" xmlns="" id="{AE598EF3-6FAE-401F-ADC8-25D3F8C02DE0}"/>
              </a:ext>
            </a:extLst>
          </p:cNvPr>
          <p:cNvSpPr txBox="1">
            <a:spLocks noChangeArrowheads="1"/>
          </p:cNvSpPr>
          <p:nvPr/>
        </p:nvSpPr>
        <p:spPr bwMode="auto">
          <a:xfrm>
            <a:off x="0" y="646271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E0D70A0-89BD-45FF-8DCF-7341486FF8E6}" type="slidenum">
              <a:rPr lang="en-US" altLang="en-US" sz="1800">
                <a:latin typeface="Arial" panose="020B0604020202020204" pitchFamily="34" charset="0"/>
              </a:rPr>
              <a:pPr>
                <a:spcBef>
                  <a:spcPct val="0"/>
                </a:spcBef>
                <a:buFontTx/>
                <a:buNone/>
              </a:pPr>
              <a:t>32</a:t>
            </a:fld>
            <a:endParaRPr lang="en-US" altLang="en-US" sz="1800">
              <a:latin typeface="Arial" panose="020B0604020202020204" pitchFamily="34" charset="0"/>
            </a:endParaRPr>
          </a:p>
        </p:txBody>
      </p:sp>
      <p:sp>
        <p:nvSpPr>
          <p:cNvPr id="2" name="Rectangle 1">
            <a:extLst>
              <a:ext uri="{FF2B5EF4-FFF2-40B4-BE49-F238E27FC236}">
                <a16:creationId xmlns:a16="http://schemas.microsoft.com/office/drawing/2014/main" xmlns="" id="{D747D60E-655C-42EC-9587-82A92873D249}"/>
              </a:ext>
            </a:extLst>
          </p:cNvPr>
          <p:cNvSpPr/>
          <p:nvPr/>
        </p:nvSpPr>
        <p:spPr>
          <a:xfrm>
            <a:off x="0" y="1489075"/>
            <a:ext cx="5105400" cy="4083050"/>
          </a:xfrm>
          <a:prstGeom prst="rect">
            <a:avLst/>
          </a:prstGeom>
        </p:spPr>
        <p:txBody>
          <a:bodyPr>
            <a:spAutoFit/>
          </a:bodyPr>
          <a:lstStyle/>
          <a:p>
            <a:pPr>
              <a:spcBef>
                <a:spcPts val="400"/>
              </a:spcBef>
              <a:buClr>
                <a:srgbClr val="ED7D31"/>
              </a:buClr>
              <a:defRPr/>
            </a:pPr>
            <a:r>
              <a:rPr lang="en-US" b="1" dirty="0">
                <a:solidFill>
                  <a:prstClr val="black"/>
                </a:solidFill>
              </a:rPr>
              <a:t>FEMA Program Website:</a:t>
            </a:r>
          </a:p>
          <a:p>
            <a:pPr marL="274320" lvl="1">
              <a:spcBef>
                <a:spcPts val="400"/>
              </a:spcBef>
              <a:buClr>
                <a:srgbClr val="ED7D31"/>
              </a:buClr>
              <a:buFont typeface="Arial" pitchFamily="34" charset="0"/>
              <a:buNone/>
              <a:defRPr/>
            </a:pPr>
            <a:r>
              <a:rPr lang="en-US" dirty="0"/>
              <a:t>FMA-</a:t>
            </a:r>
            <a:r>
              <a:rPr lang="en-US" dirty="0">
                <a:solidFill>
                  <a:srgbClr val="0070C0"/>
                </a:solidFill>
              </a:rPr>
              <a:t> </a:t>
            </a:r>
            <a:r>
              <a:rPr lang="en-US" dirty="0">
                <a:solidFill>
                  <a:srgbClr val="0070C0"/>
                </a:solidFill>
                <a:hlinkClick r:id="rId3"/>
              </a:rPr>
              <a:t>https://www.fema.gov/grants/mitigation/floods</a:t>
            </a:r>
            <a:r>
              <a:rPr lang="en-US" dirty="0">
                <a:solidFill>
                  <a:srgbClr val="0070C0"/>
                </a:solidFill>
              </a:rPr>
              <a:t> </a:t>
            </a:r>
          </a:p>
          <a:p>
            <a:pPr marL="274320" lvl="1">
              <a:spcBef>
                <a:spcPts val="400"/>
              </a:spcBef>
              <a:buClr>
                <a:srgbClr val="ED7D31"/>
              </a:buClr>
              <a:buFont typeface="Arial" pitchFamily="34" charset="0"/>
              <a:buNone/>
              <a:defRPr/>
            </a:pPr>
            <a:r>
              <a:rPr lang="en-US" dirty="0"/>
              <a:t>BRIC</a:t>
            </a:r>
            <a:r>
              <a:rPr lang="en-US" dirty="0">
                <a:solidFill>
                  <a:srgbClr val="0070C0"/>
                </a:solidFill>
              </a:rPr>
              <a:t>- </a:t>
            </a:r>
            <a:r>
              <a:rPr lang="en-US" dirty="0">
                <a:solidFill>
                  <a:srgbClr val="0070C0"/>
                </a:solidFill>
                <a:hlinkClick r:id="rId4"/>
              </a:rPr>
              <a:t>www.fema.gov/bric</a:t>
            </a:r>
            <a:r>
              <a:rPr lang="en-US" dirty="0">
                <a:solidFill>
                  <a:srgbClr val="0070C0"/>
                </a:solidFill>
              </a:rPr>
              <a:t> </a:t>
            </a:r>
          </a:p>
          <a:p>
            <a:pPr indent="-125730">
              <a:spcBef>
                <a:spcPts val="400"/>
              </a:spcBef>
              <a:buClr>
                <a:srgbClr val="ED7D31"/>
              </a:buClr>
              <a:defRPr/>
            </a:pPr>
            <a:r>
              <a:rPr lang="en-US" b="1" dirty="0">
                <a:solidFill>
                  <a:prstClr val="black"/>
                </a:solidFill>
              </a:rPr>
              <a:t>FEMA GO Helplines:</a:t>
            </a:r>
          </a:p>
          <a:p>
            <a:pPr marL="642938" lvl="2" indent="-447041">
              <a:spcBef>
                <a:spcPts val="400"/>
              </a:spcBef>
              <a:spcAft>
                <a:spcPts val="600"/>
              </a:spcAft>
              <a:buClr>
                <a:srgbClr val="ED7D31"/>
              </a:buClr>
              <a:buFont typeface="Arial" pitchFamily="34" charset="0"/>
              <a:buNone/>
              <a:defRPr/>
            </a:pPr>
            <a:r>
              <a:rPr lang="en-US" dirty="0">
                <a:solidFill>
                  <a:srgbClr val="0070C0"/>
                </a:solidFill>
                <a:hlinkClick r:id="rId5"/>
              </a:rPr>
              <a:t>femago@fema.dhs.gov</a:t>
            </a:r>
            <a:r>
              <a:rPr lang="en-US" dirty="0">
                <a:solidFill>
                  <a:srgbClr val="0070C0"/>
                </a:solidFill>
              </a:rPr>
              <a:t> </a:t>
            </a:r>
          </a:p>
          <a:p>
            <a:pPr marL="642938" lvl="2" indent="-447041">
              <a:spcBef>
                <a:spcPts val="400"/>
              </a:spcBef>
              <a:spcAft>
                <a:spcPts val="600"/>
              </a:spcAft>
              <a:buClr>
                <a:srgbClr val="ED7D31"/>
              </a:buClr>
              <a:buFont typeface="Arial" pitchFamily="34" charset="0"/>
              <a:buNone/>
              <a:defRPr/>
            </a:pPr>
            <a:r>
              <a:rPr lang="en-US" dirty="0">
                <a:solidFill>
                  <a:prstClr val="black"/>
                </a:solidFill>
              </a:rPr>
              <a:t>1-877-611-4700</a:t>
            </a:r>
          </a:p>
          <a:p>
            <a:pPr>
              <a:spcBef>
                <a:spcPts val="400"/>
              </a:spcBef>
              <a:buClr>
                <a:srgbClr val="ED7D31"/>
              </a:buClr>
              <a:defRPr/>
            </a:pPr>
            <a:r>
              <a:rPr lang="en-US" b="1" dirty="0">
                <a:solidFill>
                  <a:prstClr val="black"/>
                </a:solidFill>
              </a:rPr>
              <a:t>BCA Helpline:</a:t>
            </a:r>
          </a:p>
          <a:p>
            <a:pPr marL="274320" lvl="1">
              <a:spcBef>
                <a:spcPts val="400"/>
              </a:spcBef>
              <a:buClr>
                <a:srgbClr val="ED7D31"/>
              </a:buClr>
              <a:buFont typeface="Arial" pitchFamily="34" charset="0"/>
              <a:buNone/>
              <a:defRPr/>
            </a:pPr>
            <a:r>
              <a:rPr lang="en-US" dirty="0">
                <a:solidFill>
                  <a:srgbClr val="0070C0"/>
                </a:solidFill>
                <a:hlinkClick r:id="rId6"/>
              </a:rPr>
              <a:t>BCHelpline@fema.dhs.gov</a:t>
            </a:r>
            <a:endParaRPr lang="en-US" dirty="0">
              <a:solidFill>
                <a:srgbClr val="0070C0"/>
              </a:solidFill>
            </a:endParaRPr>
          </a:p>
          <a:p>
            <a:pPr marL="274320" lvl="1">
              <a:spcBef>
                <a:spcPts val="400"/>
              </a:spcBef>
              <a:buClr>
                <a:srgbClr val="ED7D31"/>
              </a:buClr>
              <a:buFont typeface="Arial" pitchFamily="34" charset="0"/>
              <a:buNone/>
              <a:defRPr/>
            </a:pPr>
            <a:r>
              <a:rPr lang="en-US" dirty="0">
                <a:solidFill>
                  <a:prstClr val="black"/>
                </a:solidFill>
              </a:rPr>
              <a:t>1-855-540-6744 </a:t>
            </a:r>
          </a:p>
          <a:p>
            <a:pPr>
              <a:spcBef>
                <a:spcPts val="400"/>
              </a:spcBef>
              <a:buClr>
                <a:srgbClr val="ED7D31"/>
              </a:buClr>
              <a:defRPr/>
            </a:pPr>
            <a:r>
              <a:rPr lang="en-US" b="1" dirty="0">
                <a:solidFill>
                  <a:prstClr val="black"/>
                </a:solidFill>
              </a:rPr>
              <a:t>Feasibility and Effectiveness Helpline:</a:t>
            </a:r>
          </a:p>
          <a:p>
            <a:pPr marL="274320" lvl="1">
              <a:spcBef>
                <a:spcPts val="400"/>
              </a:spcBef>
              <a:buClr>
                <a:srgbClr val="ED7D31"/>
              </a:buClr>
              <a:buFont typeface="Arial" pitchFamily="34" charset="0"/>
              <a:buNone/>
              <a:defRPr/>
            </a:pPr>
            <a:r>
              <a:rPr lang="en-US" u="sng" dirty="0">
                <a:solidFill>
                  <a:prstClr val="black"/>
                </a:solidFill>
                <a:hlinkClick r:id="rId7"/>
              </a:rPr>
              <a:t>FEMA-BuildingScienceHelp@fema.dhs.gov</a:t>
            </a:r>
            <a:endParaRPr lang="en-US" u="sng" dirty="0">
              <a:solidFill>
                <a:prstClr val="black"/>
              </a:solidFill>
            </a:endParaRPr>
          </a:p>
        </p:txBody>
      </p:sp>
      <p:sp>
        <p:nvSpPr>
          <p:cNvPr id="3" name="Rectangle 2">
            <a:extLst>
              <a:ext uri="{FF2B5EF4-FFF2-40B4-BE49-F238E27FC236}">
                <a16:creationId xmlns:a16="http://schemas.microsoft.com/office/drawing/2014/main" xmlns="" id="{DCF189BE-516B-4BA5-B4A8-E7C166163856}"/>
              </a:ext>
            </a:extLst>
          </p:cNvPr>
          <p:cNvSpPr/>
          <p:nvPr/>
        </p:nvSpPr>
        <p:spPr>
          <a:xfrm>
            <a:off x="4837113" y="1371600"/>
            <a:ext cx="4154487" cy="4710113"/>
          </a:xfrm>
          <a:prstGeom prst="rect">
            <a:avLst/>
          </a:prstGeom>
        </p:spPr>
        <p:txBody>
          <a:bodyPr>
            <a:spAutoFit/>
          </a:bodyPr>
          <a:lstStyle/>
          <a:p>
            <a:pPr>
              <a:spcBef>
                <a:spcPts val="400"/>
              </a:spcBef>
              <a:buClr>
                <a:srgbClr val="ED7D31"/>
              </a:buClr>
              <a:defRPr/>
            </a:pPr>
            <a:r>
              <a:rPr lang="en-US" b="1" dirty="0">
                <a:solidFill>
                  <a:prstClr val="black"/>
                </a:solidFill>
              </a:rPr>
              <a:t>Environmental and Historic Preservation:</a:t>
            </a:r>
          </a:p>
          <a:p>
            <a:pPr marL="274320" lvl="1">
              <a:spcBef>
                <a:spcPts val="400"/>
              </a:spcBef>
              <a:buClr>
                <a:srgbClr val="ED7D31"/>
              </a:buClr>
              <a:buFont typeface="Arial" pitchFamily="34" charset="0"/>
              <a:buNone/>
              <a:defRPr/>
            </a:pPr>
            <a:r>
              <a:rPr lang="en-US" dirty="0">
                <a:solidFill>
                  <a:srgbClr val="44546A"/>
                </a:solidFill>
                <a:hlinkClick r:id="rId8"/>
              </a:rPr>
              <a:t>EHPHelpline@fema.dhs.gov</a:t>
            </a:r>
            <a:endParaRPr lang="en-US" dirty="0">
              <a:solidFill>
                <a:srgbClr val="44546A"/>
              </a:solidFill>
            </a:endParaRPr>
          </a:p>
          <a:p>
            <a:pPr marL="274320" lvl="1">
              <a:spcBef>
                <a:spcPts val="400"/>
              </a:spcBef>
              <a:buClr>
                <a:srgbClr val="ED7D31"/>
              </a:buClr>
              <a:buFont typeface="Arial" pitchFamily="34" charset="0"/>
              <a:buNone/>
              <a:defRPr/>
            </a:pPr>
            <a:r>
              <a:rPr lang="en-US" dirty="0">
                <a:solidFill>
                  <a:prstClr val="black"/>
                </a:solidFill>
              </a:rPr>
              <a:t>1-866-222-3580</a:t>
            </a:r>
          </a:p>
          <a:p>
            <a:pPr>
              <a:spcBef>
                <a:spcPts val="400"/>
              </a:spcBef>
              <a:buClr>
                <a:srgbClr val="ED7D31"/>
              </a:buClr>
              <a:defRPr/>
            </a:pPr>
            <a:r>
              <a:rPr lang="en-US" b="1" dirty="0">
                <a:solidFill>
                  <a:prstClr val="black"/>
                </a:solidFill>
              </a:rPr>
              <a:t>HMA Helpline:</a:t>
            </a:r>
          </a:p>
          <a:p>
            <a:pPr marL="274320" lvl="1">
              <a:spcBef>
                <a:spcPts val="400"/>
              </a:spcBef>
              <a:buClr>
                <a:srgbClr val="ED7D31"/>
              </a:buClr>
              <a:buFont typeface="Arial" pitchFamily="34" charset="0"/>
              <a:buNone/>
              <a:defRPr/>
            </a:pPr>
            <a:r>
              <a:rPr lang="en-US" dirty="0">
                <a:solidFill>
                  <a:srgbClr val="44546A"/>
                </a:solidFill>
                <a:hlinkClick r:id="rId9"/>
              </a:rPr>
              <a:t>HMAGrantsHelpline@fema.dhs.gov</a:t>
            </a:r>
            <a:endParaRPr lang="en-US" dirty="0">
              <a:solidFill>
                <a:srgbClr val="44546A"/>
              </a:solidFill>
            </a:endParaRPr>
          </a:p>
          <a:p>
            <a:pPr marL="274320" lvl="1">
              <a:spcBef>
                <a:spcPts val="400"/>
              </a:spcBef>
              <a:buClr>
                <a:srgbClr val="ED7D31"/>
              </a:buClr>
              <a:buFont typeface="Arial" pitchFamily="34" charset="0"/>
              <a:buNone/>
              <a:defRPr/>
            </a:pPr>
            <a:r>
              <a:rPr lang="en-US" dirty="0">
                <a:solidFill>
                  <a:prstClr val="black"/>
                </a:solidFill>
              </a:rPr>
              <a:t>1-866-222-3580</a:t>
            </a:r>
            <a:endParaRPr lang="en-US" dirty="0"/>
          </a:p>
          <a:p>
            <a:pPr>
              <a:lnSpc>
                <a:spcPct val="120000"/>
              </a:lnSpc>
              <a:spcBef>
                <a:spcPts val="0"/>
              </a:spcBef>
              <a:defRPr/>
            </a:pPr>
            <a:r>
              <a:rPr lang="en-US" b="1" dirty="0"/>
              <a:t>FEMA Region III </a:t>
            </a:r>
          </a:p>
          <a:p>
            <a:pPr>
              <a:lnSpc>
                <a:spcPct val="120000"/>
              </a:lnSpc>
              <a:spcBef>
                <a:spcPts val="0"/>
              </a:spcBef>
              <a:defRPr/>
            </a:pPr>
            <a:r>
              <a:rPr lang="en-US" b="1" dirty="0"/>
              <a:t>Non-Disaster HMA Team </a:t>
            </a:r>
          </a:p>
          <a:p>
            <a:pPr marL="400050" lvl="1">
              <a:lnSpc>
                <a:spcPct val="120000"/>
              </a:lnSpc>
              <a:spcBef>
                <a:spcPts val="400"/>
              </a:spcBef>
              <a:defRPr/>
            </a:pPr>
            <a:r>
              <a:rPr lang="en-US" sz="1600" dirty="0"/>
              <a:t>Dustin Brosius  - HMA Branch Chief</a:t>
            </a:r>
          </a:p>
          <a:p>
            <a:pPr marL="400050" lvl="1">
              <a:lnSpc>
                <a:spcPct val="120000"/>
              </a:lnSpc>
              <a:spcBef>
                <a:spcPts val="400"/>
              </a:spcBef>
              <a:defRPr/>
            </a:pPr>
            <a:r>
              <a:rPr lang="en-US" sz="1600" dirty="0"/>
              <a:t>Angel Gillette – Non-Disaster HMA Team Lead</a:t>
            </a:r>
          </a:p>
          <a:p>
            <a:pPr marL="400050" lvl="1">
              <a:lnSpc>
                <a:spcPct val="120000"/>
              </a:lnSpc>
              <a:spcBef>
                <a:spcPts val="400"/>
              </a:spcBef>
              <a:defRPr/>
            </a:pPr>
            <a:r>
              <a:rPr lang="en-US" sz="1600" dirty="0"/>
              <a:t>Crystal Newman – Pennsylvania</a:t>
            </a:r>
          </a:p>
          <a:p>
            <a:pPr marL="400050" lvl="1">
              <a:lnSpc>
                <a:spcPct val="120000"/>
              </a:lnSpc>
              <a:spcBef>
                <a:spcPts val="400"/>
              </a:spcBef>
              <a:defRPr/>
            </a:pPr>
            <a:r>
              <a:rPr lang="en-US" sz="1600" dirty="0"/>
              <a:t>Manan Vyas – Civil Eng. Team Lead</a:t>
            </a:r>
          </a:p>
        </p:txBody>
      </p:sp>
    </p:spTree>
    <p:extLst>
      <p:ext uri="{BB962C8B-B14F-4D97-AF65-F5344CB8AC3E}">
        <p14:creationId xmlns:p14="http://schemas.microsoft.com/office/powerpoint/2010/main" val="2896289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F484BE75-88A8-4E83-8F65-48718744EEF5}"/>
              </a:ext>
            </a:extLst>
          </p:cNvPr>
          <p:cNvSpPr>
            <a:spLocks noGrp="1"/>
          </p:cNvSpPr>
          <p:nvPr>
            <p:ph type="title"/>
          </p:nvPr>
        </p:nvSpPr>
        <p:spPr/>
        <p:txBody>
          <a:bodyPr/>
          <a:lstStyle/>
          <a:p>
            <a:r>
              <a:rPr lang="en-US" dirty="0"/>
              <a:t>How to Apply –  </a:t>
            </a:r>
          </a:p>
        </p:txBody>
      </p:sp>
      <p:sp>
        <p:nvSpPr>
          <p:cNvPr id="7" name="Content Placeholder 6">
            <a:extLst>
              <a:ext uri="{FF2B5EF4-FFF2-40B4-BE49-F238E27FC236}">
                <a16:creationId xmlns:a16="http://schemas.microsoft.com/office/drawing/2014/main" xmlns="" id="{B73D2481-D554-44CD-959F-EE7C9C3E4D83}"/>
              </a:ext>
            </a:extLst>
          </p:cNvPr>
          <p:cNvSpPr>
            <a:spLocks noGrp="1"/>
          </p:cNvSpPr>
          <p:nvPr>
            <p:ph idx="1"/>
          </p:nvPr>
        </p:nvSpPr>
        <p:spPr>
          <a:xfrm>
            <a:off x="152400" y="1600200"/>
            <a:ext cx="5105400" cy="4525963"/>
          </a:xfrm>
        </p:spPr>
        <p:txBody>
          <a:bodyPr/>
          <a:lstStyle/>
          <a:p>
            <a:r>
              <a:rPr lang="en-US" sz="2000" b="1" i="1" u="sng" dirty="0">
                <a:solidFill>
                  <a:srgbClr val="FF0000"/>
                </a:solidFill>
              </a:rPr>
              <a:t>Start with County </a:t>
            </a:r>
            <a:r>
              <a:rPr lang="en-US" sz="2000" dirty="0">
                <a:solidFill>
                  <a:srgbClr val="003399"/>
                </a:solidFill>
              </a:rPr>
              <a:t>to PEMA / FEMA and work your way outward</a:t>
            </a:r>
          </a:p>
          <a:p>
            <a:r>
              <a:rPr lang="en-US" sz="2000" dirty="0">
                <a:solidFill>
                  <a:srgbClr val="003399"/>
                </a:solidFill>
              </a:rPr>
              <a:t>LOI – Letter OF Intent</a:t>
            </a:r>
          </a:p>
          <a:p>
            <a:r>
              <a:rPr lang="en-US" sz="2000" dirty="0">
                <a:solidFill>
                  <a:srgbClr val="003399"/>
                </a:solidFill>
              </a:rPr>
              <a:t>Email to Tom Hughes</a:t>
            </a:r>
          </a:p>
          <a:p>
            <a:r>
              <a:rPr lang="en-US" sz="2000" dirty="0">
                <a:solidFill>
                  <a:srgbClr val="003399"/>
                </a:solidFill>
              </a:rPr>
              <a:t>One page – what you want to do</a:t>
            </a:r>
          </a:p>
          <a:p>
            <a:r>
              <a:rPr lang="en-US" sz="2000" dirty="0">
                <a:solidFill>
                  <a:srgbClr val="003399"/>
                </a:solidFill>
              </a:rPr>
              <a:t>PEMA will let you know if it is something</a:t>
            </a:r>
            <a:br>
              <a:rPr lang="en-US" sz="2000" dirty="0">
                <a:solidFill>
                  <a:srgbClr val="003399"/>
                </a:solidFill>
              </a:rPr>
            </a:br>
            <a:r>
              <a:rPr lang="en-US" sz="2000" dirty="0">
                <a:solidFill>
                  <a:srgbClr val="003399"/>
                </a:solidFill>
              </a:rPr>
              <a:t>we fund or if not, who might</a:t>
            </a:r>
          </a:p>
          <a:p>
            <a:r>
              <a:rPr lang="en-US" sz="2000" dirty="0">
                <a:solidFill>
                  <a:srgbClr val="003399"/>
                </a:solidFill>
              </a:rPr>
              <a:t>If it looks good – FEMA GO</a:t>
            </a:r>
          </a:p>
          <a:p>
            <a:pPr lvl="1"/>
            <a:r>
              <a:rPr lang="en-US" sz="1600" dirty="0">
                <a:solidFill>
                  <a:srgbClr val="003399"/>
                </a:solidFill>
                <a:hlinkClick r:id="rId2"/>
              </a:rPr>
              <a:t>https://go.fema.gov/</a:t>
            </a:r>
            <a:r>
              <a:rPr lang="en-US" sz="1600" dirty="0">
                <a:solidFill>
                  <a:srgbClr val="003399"/>
                </a:solidFill>
              </a:rPr>
              <a:t> more fun that E-Grants </a:t>
            </a:r>
            <a:r>
              <a:rPr lang="en-US" sz="1600" dirty="0">
                <a:solidFill>
                  <a:srgbClr val="003399"/>
                </a:solidFill>
                <a:sym typeface="Wingdings" panose="05000000000000000000" pitchFamily="2" charset="2"/>
              </a:rPr>
              <a:t></a:t>
            </a:r>
          </a:p>
          <a:p>
            <a:r>
              <a:rPr lang="en-US" sz="2000" dirty="0">
                <a:solidFill>
                  <a:srgbClr val="003399"/>
                </a:solidFill>
                <a:sym typeface="Wingdings" panose="05000000000000000000" pitchFamily="2" charset="2"/>
              </a:rPr>
              <a:t>Other agencies and organizations will have their own systems</a:t>
            </a:r>
          </a:p>
          <a:p>
            <a:r>
              <a:rPr lang="en-US" sz="2000" dirty="0">
                <a:solidFill>
                  <a:srgbClr val="003399"/>
                </a:solidFill>
                <a:sym typeface="Wingdings" panose="05000000000000000000" pitchFamily="2" charset="2"/>
              </a:rPr>
              <a:t>All are long slow painful</a:t>
            </a:r>
          </a:p>
          <a:p>
            <a:pPr lvl="1"/>
            <a:r>
              <a:rPr lang="en-US" sz="1600" dirty="0">
                <a:solidFill>
                  <a:srgbClr val="003399"/>
                </a:solidFill>
                <a:sym typeface="Wingdings" panose="05000000000000000000" pitchFamily="2" charset="2"/>
              </a:rPr>
              <a:t>Do not expect fast money</a:t>
            </a:r>
          </a:p>
          <a:p>
            <a:pPr lvl="1"/>
            <a:r>
              <a:rPr lang="en-US" sz="1600" dirty="0">
                <a:solidFill>
                  <a:srgbClr val="003399"/>
                </a:solidFill>
                <a:sym typeface="Wingdings" panose="05000000000000000000" pitchFamily="2" charset="2"/>
              </a:rPr>
              <a:t>BRIC / FMA 18 months</a:t>
            </a:r>
          </a:p>
          <a:p>
            <a:pPr lvl="1"/>
            <a:r>
              <a:rPr lang="en-US" sz="1600" dirty="0">
                <a:solidFill>
                  <a:srgbClr val="003399"/>
                </a:solidFill>
                <a:sym typeface="Wingdings" panose="05000000000000000000" pitchFamily="2" charset="2"/>
              </a:rPr>
              <a:t>HMGP 6 -12 months</a:t>
            </a:r>
          </a:p>
          <a:p>
            <a:endParaRPr lang="en-US" sz="2000" dirty="0">
              <a:solidFill>
                <a:srgbClr val="003399"/>
              </a:solidFill>
            </a:endParaRPr>
          </a:p>
        </p:txBody>
      </p:sp>
      <p:sp>
        <p:nvSpPr>
          <p:cNvPr id="4" name="Slide Number Placeholder 3">
            <a:extLst>
              <a:ext uri="{FF2B5EF4-FFF2-40B4-BE49-F238E27FC236}">
                <a16:creationId xmlns:a16="http://schemas.microsoft.com/office/drawing/2014/main" xmlns="" id="{5C71EDAC-6823-4ECA-B1F6-FD6947FEA38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8221C5-3CDE-4BFB-8FFB-B9F83B5190EB}" type="slidenum">
              <a:rPr kumimoji="0" lang="en-US" sz="1400" b="1" i="0" u="none" strike="noStrike" kern="1200" cap="none" spc="0" normalizeH="0" baseline="0" noProof="0" smtClean="0">
                <a:ln>
                  <a:noFill/>
                </a:ln>
                <a:solidFill>
                  <a:srgbClr val="00339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400" b="1" i="0" u="none" strike="noStrike" kern="1200" cap="none" spc="0" normalizeH="0" baseline="0" noProof="0">
              <a:ln>
                <a:noFill/>
              </a:ln>
              <a:solidFill>
                <a:srgbClr val="003399"/>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xmlns="" id="{2616FBC7-2E2B-4E77-83F7-C57CE7E1154B}"/>
              </a:ext>
            </a:extLst>
          </p:cNvPr>
          <p:cNvPicPr>
            <a:picLocks noChangeAspect="1"/>
          </p:cNvPicPr>
          <p:nvPr/>
        </p:nvPicPr>
        <p:blipFill>
          <a:blip r:embed="rId3"/>
          <a:stretch>
            <a:fillRect/>
          </a:stretch>
        </p:blipFill>
        <p:spPr>
          <a:xfrm>
            <a:off x="5408764" y="2057400"/>
            <a:ext cx="3735236" cy="4800600"/>
          </a:xfrm>
          <a:prstGeom prst="rect">
            <a:avLst/>
          </a:prstGeom>
          <a:ln>
            <a:solidFill>
              <a:schemeClr val="tx1"/>
            </a:solidFill>
          </a:ln>
        </p:spPr>
      </p:pic>
    </p:spTree>
    <p:extLst>
      <p:ext uri="{BB962C8B-B14F-4D97-AF65-F5344CB8AC3E}">
        <p14:creationId xmlns:p14="http://schemas.microsoft.com/office/powerpoint/2010/main" val="521848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xmlns="" id="{7863F540-A299-4AE4-9B87-1F650DCF64B9}"/>
              </a:ext>
            </a:extLst>
          </p:cNvPr>
          <p:cNvSpPr>
            <a:spLocks noGrp="1" noChangeArrowheads="1"/>
          </p:cNvSpPr>
          <p:nvPr>
            <p:ph type="title"/>
          </p:nvPr>
        </p:nvSpPr>
        <p:spPr>
          <a:xfrm>
            <a:off x="381000" y="76200"/>
            <a:ext cx="8229600" cy="914400"/>
          </a:xfrm>
        </p:spPr>
        <p:txBody>
          <a:bodyPr/>
          <a:lstStyle/>
          <a:p>
            <a:pPr>
              <a:defRPr/>
            </a:pPr>
            <a:r>
              <a:rPr lang="en-US" sz="4000" dirty="0">
                <a:latin typeface="+mj-lt"/>
              </a:rPr>
              <a:t>Contact Information</a:t>
            </a:r>
          </a:p>
        </p:txBody>
      </p:sp>
      <p:sp>
        <p:nvSpPr>
          <p:cNvPr id="63491" name="Rectangle 3">
            <a:extLst>
              <a:ext uri="{FF2B5EF4-FFF2-40B4-BE49-F238E27FC236}">
                <a16:creationId xmlns:a16="http://schemas.microsoft.com/office/drawing/2014/main" xmlns="" id="{EDB79009-7332-4CAF-9C7A-B19F1C25B0CE}"/>
              </a:ext>
            </a:extLst>
          </p:cNvPr>
          <p:cNvSpPr>
            <a:spLocks noGrp="1" noChangeArrowheads="1"/>
          </p:cNvSpPr>
          <p:nvPr>
            <p:ph type="body" idx="1"/>
          </p:nvPr>
        </p:nvSpPr>
        <p:spPr>
          <a:xfrm>
            <a:off x="152400" y="1295400"/>
            <a:ext cx="4876800" cy="4800600"/>
          </a:xfrm>
        </p:spPr>
        <p:txBody>
          <a:bodyPr/>
          <a:lstStyle/>
          <a:p>
            <a:pPr>
              <a:buFont typeface="Arial" charset="0"/>
              <a:buChar char="•"/>
              <a:defRPr/>
            </a:pPr>
            <a:endParaRPr lang="en-US" sz="2800" b="1" dirty="0">
              <a:solidFill>
                <a:srgbClr val="000000"/>
              </a:solidFill>
            </a:endParaRPr>
          </a:p>
          <a:p>
            <a:pPr marL="0" indent="0">
              <a:buFont typeface="Arial" charset="0"/>
              <a:buNone/>
              <a:defRPr/>
            </a:pPr>
            <a:r>
              <a:rPr lang="en-US" sz="1400" b="1" dirty="0">
                <a:solidFill>
                  <a:srgbClr val="000000"/>
                </a:solidFill>
              </a:rPr>
              <a:t>Tom Hughes, State Hazard Mitigation Officer</a:t>
            </a:r>
          </a:p>
          <a:p>
            <a:pPr marL="0" indent="0">
              <a:buFont typeface="Arial" charset="0"/>
              <a:buNone/>
              <a:defRPr/>
            </a:pPr>
            <a:r>
              <a:rPr lang="en-US" sz="1400" b="1" dirty="0">
                <a:solidFill>
                  <a:srgbClr val="000000"/>
                </a:solidFill>
              </a:rPr>
              <a:t>(717) 651-2726 or</a:t>
            </a:r>
            <a:r>
              <a:rPr lang="en-US" sz="1400" b="1" dirty="0"/>
              <a:t> </a:t>
            </a:r>
            <a:r>
              <a:rPr lang="en-US" sz="1400" b="1" dirty="0">
                <a:hlinkClick r:id="rId3"/>
              </a:rPr>
              <a:t>thughes@pa.gov</a:t>
            </a:r>
            <a:r>
              <a:rPr lang="en-US" sz="1400" b="1" dirty="0"/>
              <a:t> </a:t>
            </a:r>
          </a:p>
          <a:p>
            <a:pPr marL="0" indent="0">
              <a:buFont typeface="Arial" charset="0"/>
              <a:buNone/>
              <a:defRPr/>
            </a:pPr>
            <a:endParaRPr lang="en-US" sz="1400" b="1" dirty="0"/>
          </a:p>
          <a:p>
            <a:pPr marL="0" indent="0">
              <a:buFont typeface="Arial" charset="0"/>
              <a:buNone/>
              <a:defRPr/>
            </a:pPr>
            <a:r>
              <a:rPr lang="en-US" sz="1400" b="1" dirty="0"/>
              <a:t>Julie Yu, Non-Disaster Project Officer</a:t>
            </a:r>
          </a:p>
          <a:p>
            <a:pPr marL="0" indent="0">
              <a:buFont typeface="Arial" charset="0"/>
              <a:buNone/>
              <a:defRPr/>
            </a:pPr>
            <a:r>
              <a:rPr lang="en-US" sz="1400" b="1" dirty="0"/>
              <a:t>(717) 651-2279 or </a:t>
            </a:r>
            <a:r>
              <a:rPr lang="en-US" sz="1400" b="1" dirty="0">
                <a:solidFill>
                  <a:srgbClr val="FF0000"/>
                </a:solidFill>
                <a:hlinkClick r:id="rId4"/>
              </a:rPr>
              <a:t>juyu@pa.gov</a:t>
            </a:r>
            <a:r>
              <a:rPr lang="en-US" sz="1400" b="1" dirty="0">
                <a:solidFill>
                  <a:srgbClr val="FF0000"/>
                </a:solidFill>
              </a:rPr>
              <a:t> </a:t>
            </a:r>
          </a:p>
          <a:p>
            <a:pPr marL="0" indent="0" algn="ctr">
              <a:buFont typeface="Arial" charset="0"/>
              <a:buNone/>
              <a:defRPr/>
            </a:pPr>
            <a:endParaRPr lang="en-US" sz="1400" b="1" dirty="0">
              <a:solidFill>
                <a:srgbClr val="FF0000"/>
              </a:solidFill>
            </a:endParaRPr>
          </a:p>
          <a:p>
            <a:pPr marL="0" indent="0" algn="ctr">
              <a:buFont typeface="Arial" charset="0"/>
              <a:buNone/>
              <a:defRPr/>
            </a:pPr>
            <a:r>
              <a:rPr lang="en-US" sz="2800" b="1" dirty="0"/>
              <a:t>PEMA WEBSITE: </a:t>
            </a:r>
            <a:r>
              <a:rPr lang="en-US" sz="2800" b="1" dirty="0">
                <a:hlinkClick r:id="rId5"/>
              </a:rPr>
              <a:t>http://www.pema.pa.gov</a:t>
            </a:r>
            <a:endParaRPr lang="en-US" sz="2800" b="1" dirty="0"/>
          </a:p>
          <a:p>
            <a:pPr lvl="1" algn="ctr">
              <a:buFont typeface="Wingdings" pitchFamily="2" charset="2"/>
              <a:buNone/>
              <a:defRPr/>
            </a:pPr>
            <a:endParaRPr lang="en-US" sz="1000" dirty="0">
              <a:effectLst>
                <a:outerShdw blurRad="38100" dist="38100" dir="2700000" algn="tl">
                  <a:srgbClr val="C0C0C0"/>
                </a:outerShdw>
              </a:effectLst>
            </a:endParaRPr>
          </a:p>
          <a:p>
            <a:pPr lvl="1" algn="ctr">
              <a:buFont typeface="Wingdings" pitchFamily="2" charset="2"/>
              <a:buNone/>
              <a:defRPr/>
            </a:pPr>
            <a:endParaRPr lang="en-US" dirty="0">
              <a:effectLst>
                <a:outerShdw blurRad="38100" dist="38100" dir="2700000" algn="tl">
                  <a:srgbClr val="C0C0C0"/>
                </a:outerShdw>
              </a:effectLst>
            </a:endParaRPr>
          </a:p>
          <a:p>
            <a:pPr>
              <a:buFont typeface="Wingdings" pitchFamily="2" charset="2"/>
              <a:buNone/>
              <a:defRPr/>
            </a:pPr>
            <a:endParaRPr lang="en-US" dirty="0">
              <a:effectLst>
                <a:outerShdw blurRad="38100" dist="38100" dir="2700000" algn="tl">
                  <a:srgbClr val="C0C0C0"/>
                </a:outerShdw>
              </a:effectLst>
            </a:endParaRPr>
          </a:p>
        </p:txBody>
      </p:sp>
      <p:sp>
        <p:nvSpPr>
          <p:cNvPr id="120836" name="TextBox 2">
            <a:extLst>
              <a:ext uri="{FF2B5EF4-FFF2-40B4-BE49-F238E27FC236}">
                <a16:creationId xmlns:a16="http://schemas.microsoft.com/office/drawing/2014/main" xmlns="" id="{A2BB4D62-C532-4BCB-A28D-2A791FA84CA3}"/>
              </a:ext>
            </a:extLst>
          </p:cNvPr>
          <p:cNvSpPr txBox="1">
            <a:spLocks noChangeArrowheads="1"/>
          </p:cNvSpPr>
          <p:nvPr/>
        </p:nvSpPr>
        <p:spPr bwMode="auto">
          <a:xfrm>
            <a:off x="4800600" y="1474788"/>
            <a:ext cx="40798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2400" b="1">
                <a:latin typeface="Arial" panose="020B0604020202020204" pitchFamily="34" charset="0"/>
              </a:rPr>
              <a:t>PEMA, 1310 Elmerton Avenue, Harrisburg PA 17110</a:t>
            </a:r>
          </a:p>
          <a:p>
            <a:pPr>
              <a:spcBef>
                <a:spcPct val="0"/>
              </a:spcBef>
              <a:buFont typeface="Arial" panose="020B0604020202020204" pitchFamily="34" charset="0"/>
              <a:buNone/>
            </a:pPr>
            <a:endParaRPr lang="en-US" altLang="en-US" sz="1400" b="1">
              <a:latin typeface="Arial" panose="020B0604020202020204" pitchFamily="34" charset="0"/>
            </a:endParaRPr>
          </a:p>
          <a:p>
            <a:pPr>
              <a:spcBef>
                <a:spcPct val="0"/>
              </a:spcBef>
              <a:buFont typeface="Arial" panose="020B0604020202020204" pitchFamily="34" charset="0"/>
              <a:buNone/>
            </a:pPr>
            <a:r>
              <a:rPr lang="en-US" altLang="en-US" sz="1800" b="1">
                <a:latin typeface="Arial" panose="020B0604020202020204" pitchFamily="34" charset="0"/>
              </a:rPr>
              <a:t>Our best advice is to email your scanned Letters of Interest (LOI) directly to Julie Yu at </a:t>
            </a:r>
            <a:r>
              <a:rPr lang="en-US" altLang="en-US" sz="1800" b="1">
                <a:latin typeface="Arial" panose="020B0604020202020204" pitchFamily="34" charset="0"/>
                <a:hlinkClick r:id="rId6"/>
              </a:rPr>
              <a:t>juyu@pa.gov</a:t>
            </a:r>
            <a:endParaRPr lang="en-US" altLang="en-US" sz="1800" b="1">
              <a:latin typeface="Arial" panose="020B0604020202020204" pitchFamily="34" charset="0"/>
            </a:endParaRPr>
          </a:p>
          <a:p>
            <a:pPr>
              <a:spcBef>
                <a:spcPct val="0"/>
              </a:spcBef>
              <a:buFont typeface="Arial" panose="020B0604020202020204" pitchFamily="34" charset="0"/>
              <a:buNone/>
            </a:pPr>
            <a:endParaRPr lang="en-US" altLang="en-US" sz="1800" b="1">
              <a:latin typeface="Arial" panose="020B0604020202020204" pitchFamily="34" charset="0"/>
            </a:endParaRPr>
          </a:p>
          <a:p>
            <a:pPr>
              <a:spcBef>
                <a:spcPct val="0"/>
              </a:spcBef>
              <a:buFont typeface="Arial" panose="020B0604020202020204" pitchFamily="34" charset="0"/>
              <a:buNone/>
            </a:pPr>
            <a:r>
              <a:rPr lang="en-US" altLang="en-US" sz="1800" b="1">
                <a:latin typeface="Arial" panose="020B0604020202020204" pitchFamily="34" charset="0"/>
              </a:rPr>
              <a:t>PEMA Fax# is: </a:t>
            </a:r>
            <a:r>
              <a:rPr lang="en-US" altLang="en-US" sz="1800" b="1">
                <a:solidFill>
                  <a:srgbClr val="FF0000"/>
                </a:solidFill>
                <a:latin typeface="Arial" panose="020B0604020202020204" pitchFamily="34" charset="0"/>
              </a:rPr>
              <a:t>717-651-2150</a:t>
            </a:r>
          </a:p>
        </p:txBody>
      </p:sp>
      <p:sp>
        <p:nvSpPr>
          <p:cNvPr id="135173" name="TextBox 1">
            <a:extLst>
              <a:ext uri="{FF2B5EF4-FFF2-40B4-BE49-F238E27FC236}">
                <a16:creationId xmlns:a16="http://schemas.microsoft.com/office/drawing/2014/main" xmlns="" id="{75FDC5AC-92EA-43D7-A5D7-3E8393D41FAB}"/>
              </a:ext>
            </a:extLst>
          </p:cNvPr>
          <p:cNvSpPr txBox="1">
            <a:spLocks noChangeArrowheads="1"/>
          </p:cNvSpPr>
          <p:nvPr/>
        </p:nvSpPr>
        <p:spPr bwMode="auto">
          <a:xfrm>
            <a:off x="609600" y="5029200"/>
            <a:ext cx="2590800" cy="64611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en-US" sz="1800" b="1">
                <a:highlight>
                  <a:srgbClr val="FFFF00"/>
                </a:highlight>
                <a:latin typeface="Arial" panose="020B0604020202020204" pitchFamily="34" charset="0"/>
              </a:rPr>
              <a:t>Resource Account</a:t>
            </a:r>
          </a:p>
          <a:p>
            <a:pPr>
              <a:spcBef>
                <a:spcPct val="0"/>
              </a:spcBef>
              <a:buFontTx/>
              <a:buNone/>
              <a:defRPr/>
            </a:pPr>
            <a:r>
              <a:rPr lang="en-US" altLang="en-US" sz="1800">
                <a:highlight>
                  <a:srgbClr val="FFFF00"/>
                </a:highlight>
                <a:latin typeface="Arial" panose="020B0604020202020204" pitchFamily="34" charset="0"/>
                <a:hlinkClick r:id="rId7"/>
              </a:rPr>
              <a:t>RA-Shazmitoff@pa.gov</a:t>
            </a:r>
            <a:r>
              <a:rPr lang="en-US" altLang="en-US" sz="1800">
                <a:highlight>
                  <a:srgbClr val="FFFF00"/>
                </a:highlight>
                <a:latin typeface="Arial" panose="020B0604020202020204" pitchFamily="34" charset="0"/>
              </a:rPr>
              <a:t> </a:t>
            </a:r>
          </a:p>
        </p:txBody>
      </p:sp>
      <p:sp>
        <p:nvSpPr>
          <p:cNvPr id="120838" name="Slide Number Placeholder 1">
            <a:extLst>
              <a:ext uri="{FF2B5EF4-FFF2-40B4-BE49-F238E27FC236}">
                <a16:creationId xmlns:a16="http://schemas.microsoft.com/office/drawing/2014/main" xmlns="" id="{FDF42034-FE55-4F61-B8F1-7F7A1FC709A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EA58BCD-FDE4-419C-87BC-C0CA09E1E8C6}" type="slidenum">
              <a:rPr lang="en-US" altLang="en-US" sz="1800" smtClean="0">
                <a:latin typeface="Arial" panose="020B0604020202020204" pitchFamily="34" charset="0"/>
              </a:rPr>
              <a:pPr>
                <a:spcBef>
                  <a:spcPct val="0"/>
                </a:spcBef>
                <a:buFontTx/>
                <a:buNone/>
              </a:pPr>
              <a:t>34</a:t>
            </a:fld>
            <a:endParaRPr lang="en-US" altLang="en-US" sz="1800">
              <a:latin typeface="Arial" panose="020B0604020202020204" pitchFamily="34" charset="0"/>
            </a:endParaRPr>
          </a:p>
        </p:txBody>
      </p:sp>
    </p:spTree>
    <p:extLst>
      <p:ext uri="{BB962C8B-B14F-4D97-AF65-F5344CB8AC3E}">
        <p14:creationId xmlns:p14="http://schemas.microsoft.com/office/powerpoint/2010/main" val="90780978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CAD6716-1AA9-4B9D-9108-46D636B6D639}"/>
              </a:ext>
            </a:extLst>
          </p:cNvPr>
          <p:cNvSpPr>
            <a:spLocks noGrp="1"/>
          </p:cNvSpPr>
          <p:nvPr>
            <p:ph type="body" sz="quarter" idx="13"/>
          </p:nvPr>
        </p:nvSpPr>
        <p:spPr/>
        <p:txBody>
          <a:bodyPr/>
          <a:lstStyle/>
          <a:p>
            <a:r>
              <a:rPr lang="en-US" dirty="0"/>
              <a:t>References and Resources</a:t>
            </a:r>
          </a:p>
        </p:txBody>
      </p:sp>
    </p:spTree>
    <p:extLst>
      <p:ext uri="{BB962C8B-B14F-4D97-AF65-F5344CB8AC3E}">
        <p14:creationId xmlns:p14="http://schemas.microsoft.com/office/powerpoint/2010/main" val="1493477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F155109D-8EED-4557-BFDF-3054C2498BD9}"/>
              </a:ext>
            </a:extLst>
          </p:cNvPr>
          <p:cNvSpPr>
            <a:spLocks noGrp="1"/>
          </p:cNvSpPr>
          <p:nvPr>
            <p:ph idx="1"/>
          </p:nvPr>
        </p:nvSpPr>
        <p:spPr/>
        <p:txBody>
          <a:bodyPr/>
          <a:lstStyle/>
          <a:p>
            <a:pPr marL="457200" indent="-457200">
              <a:buFont typeface="Arial" panose="020B0604020202020204" pitchFamily="34" charset="0"/>
              <a:buChar char="•"/>
            </a:pPr>
            <a:r>
              <a:rPr lang="en-US" dirty="0"/>
              <a:t>Visit FEMA GO Guides and Resources to view the technical</a:t>
            </a:r>
          </a:p>
          <a:p>
            <a:pPr marL="457200" indent="-457200">
              <a:buFont typeface="Arial" panose="020B0604020202020204" pitchFamily="34" charset="0"/>
              <a:buChar char="•"/>
            </a:pPr>
            <a:r>
              <a:rPr lang="en-US" dirty="0"/>
              <a:t>user manuals and support materials.</a:t>
            </a:r>
          </a:p>
          <a:p>
            <a:pPr marL="457200" indent="-457200">
              <a:buFont typeface="Arial" panose="020B0604020202020204" pitchFamily="34" charset="0"/>
              <a:buChar char="•"/>
            </a:pPr>
            <a:r>
              <a:rPr lang="en-US" dirty="0"/>
              <a:t>For FEMA GO Technical Support, contact the Help Desk by calling 1 877-611-4700 or by email at:  </a:t>
            </a:r>
            <a:r>
              <a:rPr lang="en-US" dirty="0">
                <a:hlinkClick r:id="rId2"/>
              </a:rPr>
              <a:t>femago@fema.dhs.gov</a:t>
            </a:r>
            <a:r>
              <a:rPr lang="en-US" dirty="0"/>
              <a:t>.</a:t>
            </a:r>
          </a:p>
          <a:p>
            <a:endParaRPr lang="en-US" dirty="0"/>
          </a:p>
        </p:txBody>
      </p:sp>
      <p:sp>
        <p:nvSpPr>
          <p:cNvPr id="3" name="Text Placeholder 2">
            <a:extLst>
              <a:ext uri="{FF2B5EF4-FFF2-40B4-BE49-F238E27FC236}">
                <a16:creationId xmlns:a16="http://schemas.microsoft.com/office/drawing/2014/main" xmlns="" id="{B87F3B60-1BF5-4A50-8F2C-4B5234342B47}"/>
              </a:ext>
            </a:extLst>
          </p:cNvPr>
          <p:cNvSpPr>
            <a:spLocks noGrp="1"/>
          </p:cNvSpPr>
          <p:nvPr>
            <p:ph type="body" sz="quarter" idx="13"/>
          </p:nvPr>
        </p:nvSpPr>
        <p:spPr/>
        <p:txBody>
          <a:bodyPr/>
          <a:lstStyle/>
          <a:p>
            <a:r>
              <a:rPr lang="en-US" dirty="0"/>
              <a:t>FEMAGO</a:t>
            </a:r>
          </a:p>
        </p:txBody>
      </p:sp>
    </p:spTree>
    <p:extLst>
      <p:ext uri="{BB962C8B-B14F-4D97-AF65-F5344CB8AC3E}">
        <p14:creationId xmlns:p14="http://schemas.microsoft.com/office/powerpoint/2010/main" val="312519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a:extLst>
              <a:ext uri="{FF2B5EF4-FFF2-40B4-BE49-F238E27FC236}">
                <a16:creationId xmlns:a16="http://schemas.microsoft.com/office/drawing/2014/main" xmlns="" id="{374CEA9C-EA1A-4BD7-9DAA-207C23E9C923}"/>
              </a:ext>
            </a:extLst>
          </p:cNvPr>
          <p:cNvSpPr>
            <a:spLocks noGrp="1"/>
          </p:cNvSpPr>
          <p:nvPr>
            <p:ph idx="1"/>
          </p:nvPr>
        </p:nvSpPr>
        <p:spPr>
          <a:xfrm>
            <a:off x="179388" y="1560513"/>
            <a:ext cx="8402637" cy="4525962"/>
          </a:xfrm>
        </p:spPr>
        <p:txBody>
          <a:bodyPr/>
          <a:lstStyle/>
          <a:p>
            <a:pPr>
              <a:buFont typeface="Arial" panose="020B0604020202020204" pitchFamily="34" charset="0"/>
              <a:buChar char="•"/>
            </a:pPr>
            <a:endParaRPr lang="en-US" altLang="en-US" sz="2400" b="1">
              <a:latin typeface="Calibri" panose="020F0502020204030204" pitchFamily="34" charset="0"/>
            </a:endParaRPr>
          </a:p>
          <a:p>
            <a:pPr>
              <a:buFont typeface="Arial" panose="020B0604020202020204" pitchFamily="34" charset="0"/>
              <a:buChar char="•"/>
            </a:pPr>
            <a:endParaRPr lang="en-US" altLang="en-US" sz="2400"/>
          </a:p>
        </p:txBody>
      </p:sp>
      <p:sp>
        <p:nvSpPr>
          <p:cNvPr id="30723" name="Text Placeholder 2">
            <a:extLst>
              <a:ext uri="{FF2B5EF4-FFF2-40B4-BE49-F238E27FC236}">
                <a16:creationId xmlns:a16="http://schemas.microsoft.com/office/drawing/2014/main" xmlns="" id="{6601CFD4-3F91-48C2-A825-CB1B2E3F2CAD}"/>
              </a:ext>
            </a:extLst>
          </p:cNvPr>
          <p:cNvSpPr>
            <a:spLocks noGrp="1"/>
          </p:cNvSpPr>
          <p:nvPr>
            <p:ph type="body" sz="quarter" idx="13"/>
          </p:nvPr>
        </p:nvSpPr>
        <p:spPr/>
        <p:txBody>
          <a:bodyPr/>
          <a:lstStyle/>
          <a:p>
            <a:r>
              <a:rPr lang="en-US" altLang="en-US"/>
              <a:t>Hazard Mitigation</a:t>
            </a:r>
          </a:p>
        </p:txBody>
      </p:sp>
      <p:pic>
        <p:nvPicPr>
          <p:cNvPr id="30724" name="Picture 3">
            <a:extLst>
              <a:ext uri="{FF2B5EF4-FFF2-40B4-BE49-F238E27FC236}">
                <a16:creationId xmlns:a16="http://schemas.microsoft.com/office/drawing/2014/main" xmlns="" id="{D13F4FBB-16C0-4EFF-8E53-BFA99A36B0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1487488"/>
            <a:ext cx="3705225" cy="3789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29A84286-9C6E-4C1A-9147-6F643D4DA9BE}"/>
              </a:ext>
            </a:extLst>
          </p:cNvPr>
          <p:cNvSpPr/>
          <p:nvPr/>
        </p:nvSpPr>
        <p:spPr>
          <a:xfrm>
            <a:off x="5054600" y="5160963"/>
            <a:ext cx="3527425" cy="1200150"/>
          </a:xfrm>
          <a:prstGeom prst="rect">
            <a:avLst/>
          </a:prstGeom>
        </p:spPr>
        <p:txBody>
          <a:bodyPr>
            <a:spAutoFit/>
          </a:bodyPr>
          <a:lstStyle/>
          <a:p>
            <a:pPr>
              <a:defRPr/>
            </a:pPr>
            <a:r>
              <a:rPr lang="en-US" dirty="0">
                <a:latin typeface="+mn-lt"/>
              </a:rPr>
              <a:t>https://pahmp.com/wp-content/uploads/2020/07/PA-HMP-Standard-Operating-Guide_2020.pdf</a:t>
            </a:r>
          </a:p>
        </p:txBody>
      </p:sp>
      <p:pic>
        <p:nvPicPr>
          <p:cNvPr id="30726" name="Picture 2">
            <a:extLst>
              <a:ext uri="{FF2B5EF4-FFF2-40B4-BE49-F238E27FC236}">
                <a16:creationId xmlns:a16="http://schemas.microsoft.com/office/drawing/2014/main" xmlns="" id="{DD688164-BCE8-495D-96E3-CCCADC5AF7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1441450"/>
            <a:ext cx="3181350"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5">
            <a:extLst>
              <a:ext uri="{FF2B5EF4-FFF2-40B4-BE49-F238E27FC236}">
                <a16:creationId xmlns:a16="http://schemas.microsoft.com/office/drawing/2014/main" xmlns="" id="{4BD9FC8F-2AF2-43A3-B9A1-053CEAA9E740}"/>
              </a:ext>
            </a:extLst>
          </p:cNvPr>
          <p:cNvSpPr txBox="1">
            <a:spLocks noChangeArrowheads="1"/>
          </p:cNvSpPr>
          <p:nvPr/>
        </p:nvSpPr>
        <p:spPr bwMode="auto">
          <a:xfrm>
            <a:off x="533400" y="5405438"/>
            <a:ext cx="4038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https://pahmp.com/2020/01/10/3428/</a:t>
            </a:r>
          </a:p>
        </p:txBody>
      </p:sp>
    </p:spTree>
    <p:extLst>
      <p:ext uri="{BB962C8B-B14F-4D97-AF65-F5344CB8AC3E}">
        <p14:creationId xmlns:p14="http://schemas.microsoft.com/office/powerpoint/2010/main" val="26841268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1">
            <a:extLst>
              <a:ext uri="{FF2B5EF4-FFF2-40B4-BE49-F238E27FC236}">
                <a16:creationId xmlns:a16="http://schemas.microsoft.com/office/drawing/2014/main" xmlns="" id="{767D53AF-52A7-46E5-BED0-2B6320C5F341}"/>
              </a:ext>
            </a:extLst>
          </p:cNvPr>
          <p:cNvSpPr>
            <a:spLocks noGrp="1"/>
          </p:cNvSpPr>
          <p:nvPr>
            <p:ph idx="1"/>
          </p:nvPr>
        </p:nvSpPr>
        <p:spPr>
          <a:xfrm>
            <a:off x="152400" y="1589088"/>
            <a:ext cx="8402638" cy="4525962"/>
          </a:xfrm>
        </p:spPr>
        <p:txBody>
          <a:bodyPr/>
          <a:lstStyle/>
          <a:p>
            <a:pPr>
              <a:buFont typeface="Arial" panose="020B0604020202020204" pitchFamily="34" charset="0"/>
              <a:buChar char="•"/>
            </a:pPr>
            <a:endParaRPr lang="en-US" altLang="en-US" sz="2400" b="1">
              <a:latin typeface="Calibri" panose="020F0502020204030204" pitchFamily="34" charset="0"/>
            </a:endParaRPr>
          </a:p>
          <a:p>
            <a:pPr>
              <a:buFont typeface="Arial" panose="020B0604020202020204" pitchFamily="34" charset="0"/>
              <a:buChar char="•"/>
            </a:pPr>
            <a:endParaRPr lang="en-US" altLang="en-US" sz="2400"/>
          </a:p>
        </p:txBody>
      </p:sp>
      <p:sp>
        <p:nvSpPr>
          <p:cNvPr id="32771" name="Text Placeholder 2">
            <a:extLst>
              <a:ext uri="{FF2B5EF4-FFF2-40B4-BE49-F238E27FC236}">
                <a16:creationId xmlns:a16="http://schemas.microsoft.com/office/drawing/2014/main" xmlns="" id="{F52BC699-3031-41AB-B622-24A1FAF46F33}"/>
              </a:ext>
            </a:extLst>
          </p:cNvPr>
          <p:cNvSpPr>
            <a:spLocks noGrp="1"/>
          </p:cNvSpPr>
          <p:nvPr>
            <p:ph type="body" sz="quarter" idx="13"/>
          </p:nvPr>
        </p:nvSpPr>
        <p:spPr/>
        <p:txBody>
          <a:bodyPr/>
          <a:lstStyle/>
          <a:p>
            <a:r>
              <a:rPr lang="en-US" altLang="en-US"/>
              <a:t>Climate Adaptation/Future Conditions</a:t>
            </a:r>
          </a:p>
        </p:txBody>
      </p:sp>
      <p:pic>
        <p:nvPicPr>
          <p:cNvPr id="32772" name="Picture 3">
            <a:extLst>
              <a:ext uri="{FF2B5EF4-FFF2-40B4-BE49-F238E27FC236}">
                <a16:creationId xmlns:a16="http://schemas.microsoft.com/office/drawing/2014/main" xmlns="" id="{7F86944F-B30D-4C55-B9FB-9585044E2D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 y="1687513"/>
            <a:ext cx="2738438" cy="3417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3" name="TextBox 4">
            <a:extLst>
              <a:ext uri="{FF2B5EF4-FFF2-40B4-BE49-F238E27FC236}">
                <a16:creationId xmlns:a16="http://schemas.microsoft.com/office/drawing/2014/main" xmlns="" id="{2338BAC5-DB7F-485D-8394-350853AF0205}"/>
              </a:ext>
            </a:extLst>
          </p:cNvPr>
          <p:cNvSpPr txBox="1">
            <a:spLocks noChangeArrowheads="1"/>
          </p:cNvSpPr>
          <p:nvPr/>
        </p:nvSpPr>
        <p:spPr bwMode="auto">
          <a:xfrm>
            <a:off x="311150" y="5257800"/>
            <a:ext cx="27384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3429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3429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3429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3429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hlinkClick r:id="rId4"/>
              </a:rPr>
              <a:t>https://www.dep.pa.gov/Citizens/climate/Pages/PA-Climate-Action-Plan.aspx</a:t>
            </a:r>
            <a:endParaRPr lang="en-US" altLang="en-US" sz="1400">
              <a:solidFill>
                <a:srgbClr val="000000"/>
              </a:solidFill>
            </a:endParaRPr>
          </a:p>
        </p:txBody>
      </p:sp>
      <p:pic>
        <p:nvPicPr>
          <p:cNvPr id="32774" name="Picture 5">
            <a:extLst>
              <a:ext uri="{FF2B5EF4-FFF2-40B4-BE49-F238E27FC236}">
                <a16:creationId xmlns:a16="http://schemas.microsoft.com/office/drawing/2014/main" xmlns="" id="{505244AF-3D53-4791-B6E2-CD017B1AD3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4050" y="1687513"/>
            <a:ext cx="2900363" cy="3417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6927D89D-E09B-47E3-ADBF-B745D38B24CE}"/>
              </a:ext>
            </a:extLst>
          </p:cNvPr>
          <p:cNvSpPr txBox="1"/>
          <p:nvPr/>
        </p:nvSpPr>
        <p:spPr>
          <a:xfrm>
            <a:off x="3208338" y="5257800"/>
            <a:ext cx="2886075" cy="954088"/>
          </a:xfrm>
          <a:prstGeom prst="rect">
            <a:avLst/>
          </a:prstGeom>
          <a:noFill/>
        </p:spPr>
        <p:txBody>
          <a:bodyPr>
            <a:spAutoFit/>
          </a:bodyPr>
          <a:lstStyle/>
          <a:p>
            <a:pPr>
              <a:defRPr/>
            </a:pPr>
            <a:r>
              <a:rPr lang="en-US" sz="1400" dirty="0">
                <a:latin typeface="+mn-lt"/>
                <a:hlinkClick r:id="rId6"/>
              </a:rPr>
              <a:t>http://elibrary.dcnr.pa.gov/GetDocument?docId=1743769&amp;DocName=Climate_Change_Adaptation_Plan_Final_Aug2018.pdf</a:t>
            </a:r>
            <a:r>
              <a:rPr lang="en-US" sz="1400" dirty="0">
                <a:latin typeface="+mn-lt"/>
              </a:rPr>
              <a:t> </a:t>
            </a:r>
          </a:p>
        </p:txBody>
      </p:sp>
      <p:pic>
        <p:nvPicPr>
          <p:cNvPr id="32776" name="Picture 7">
            <a:extLst>
              <a:ext uri="{FF2B5EF4-FFF2-40B4-BE49-F238E27FC236}">
                <a16:creationId xmlns:a16="http://schemas.microsoft.com/office/drawing/2014/main" xmlns="" id="{78AD9FAD-9DE2-4AF7-BD3A-3722F6EBC00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91263" y="1752600"/>
            <a:ext cx="2384425"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7" name="TextBox 8">
            <a:extLst>
              <a:ext uri="{FF2B5EF4-FFF2-40B4-BE49-F238E27FC236}">
                <a16:creationId xmlns:a16="http://schemas.microsoft.com/office/drawing/2014/main" xmlns="" id="{8F853C1C-0B2B-4C2E-A7AD-E3CBDF8BAC79}"/>
              </a:ext>
            </a:extLst>
          </p:cNvPr>
          <p:cNvSpPr txBox="1">
            <a:spLocks noChangeArrowheads="1"/>
          </p:cNvSpPr>
          <p:nvPr/>
        </p:nvSpPr>
        <p:spPr bwMode="auto">
          <a:xfrm>
            <a:off x="6337300" y="5172075"/>
            <a:ext cx="24955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3429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3429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3429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3429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hlinkClick r:id="rId8"/>
              </a:rPr>
              <a:t>http://s3.amazonaws.com/tmp-map/climate/doc/StudyReport-PaVulnerabilityStudy-ver040317.pdf</a:t>
            </a:r>
            <a:endParaRPr lang="en-US" altLang="en-US" sz="1400">
              <a:solidFill>
                <a:srgbClr val="000000"/>
              </a:solidFill>
            </a:endParaRPr>
          </a:p>
        </p:txBody>
      </p:sp>
    </p:spTree>
    <p:extLst>
      <p:ext uri="{BB962C8B-B14F-4D97-AF65-F5344CB8AC3E}">
        <p14:creationId xmlns:p14="http://schemas.microsoft.com/office/powerpoint/2010/main" val="420501122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xmlns="" id="{F8C62AF0-4DC1-42C0-BE64-A26ED5D5A48B}"/>
              </a:ext>
            </a:extLst>
          </p:cNvPr>
          <p:cNvSpPr>
            <a:spLocks noGrp="1" noChangeArrowheads="1"/>
          </p:cNvSpPr>
          <p:nvPr>
            <p:ph type="title"/>
          </p:nvPr>
        </p:nvSpPr>
        <p:spPr/>
        <p:txBody>
          <a:bodyPr/>
          <a:lstStyle/>
          <a:p>
            <a:pPr>
              <a:defRPr/>
            </a:pPr>
            <a:r>
              <a:rPr lang="en-US" sz="4000" dirty="0">
                <a:latin typeface="+mj-lt"/>
              </a:rPr>
              <a:t>Future Conditions/DEI SJ &amp; EJ</a:t>
            </a:r>
          </a:p>
        </p:txBody>
      </p:sp>
      <p:sp>
        <p:nvSpPr>
          <p:cNvPr id="16387" name="Slide Number Placeholder 1">
            <a:extLst>
              <a:ext uri="{FF2B5EF4-FFF2-40B4-BE49-F238E27FC236}">
                <a16:creationId xmlns:a16="http://schemas.microsoft.com/office/drawing/2014/main" xmlns="" id="{69E3946E-669A-4BB9-9416-A31E41B73C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B46A1D0-FE54-47AA-A459-1CA4D7E59635}" type="slidenum">
              <a:rPr lang="en-US" altLang="en-US" sz="1800" smtClean="0">
                <a:latin typeface="Arial" panose="020B0604020202020204" pitchFamily="34" charset="0"/>
              </a:rPr>
              <a:pPr>
                <a:spcBef>
                  <a:spcPct val="0"/>
                </a:spcBef>
                <a:buFontTx/>
                <a:buNone/>
              </a:pPr>
              <a:t>3</a:t>
            </a:fld>
            <a:endParaRPr lang="en-US" altLang="en-US" sz="1800">
              <a:latin typeface="Arial" panose="020B0604020202020204" pitchFamily="34" charset="0"/>
            </a:endParaRPr>
          </a:p>
        </p:txBody>
      </p:sp>
      <p:pic>
        <p:nvPicPr>
          <p:cNvPr id="16388" name="Picture 2">
            <a:extLst>
              <a:ext uri="{FF2B5EF4-FFF2-40B4-BE49-F238E27FC236}">
                <a16:creationId xmlns:a16="http://schemas.microsoft.com/office/drawing/2014/main" xmlns="" id="{6D66AD64-02AD-445D-A420-23B27F2C7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456" y="1676400"/>
            <a:ext cx="6708144" cy="42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02547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Placeholder 2">
            <a:extLst>
              <a:ext uri="{FF2B5EF4-FFF2-40B4-BE49-F238E27FC236}">
                <a16:creationId xmlns:a16="http://schemas.microsoft.com/office/drawing/2014/main" xmlns="" id="{8D0B2487-6F04-45FD-92F5-4EAD6302F6DC}"/>
              </a:ext>
            </a:extLst>
          </p:cNvPr>
          <p:cNvSpPr>
            <a:spLocks noGrp="1"/>
          </p:cNvSpPr>
          <p:nvPr>
            <p:ph type="body" sz="quarter" idx="13"/>
          </p:nvPr>
        </p:nvSpPr>
        <p:spPr/>
        <p:txBody>
          <a:bodyPr/>
          <a:lstStyle/>
          <a:p>
            <a:r>
              <a:rPr lang="en-US" altLang="en-US" sz="2400"/>
              <a:t>Guides to Expanding Mitigation</a:t>
            </a:r>
          </a:p>
        </p:txBody>
      </p:sp>
      <p:sp>
        <p:nvSpPr>
          <p:cNvPr id="34819" name="Slide Number Placeholder 3">
            <a:extLst>
              <a:ext uri="{FF2B5EF4-FFF2-40B4-BE49-F238E27FC236}">
                <a16:creationId xmlns:a16="http://schemas.microsoft.com/office/drawing/2014/main" xmlns="" id="{48E85640-85D4-44A1-AD8C-73225ED23CAE}"/>
              </a:ext>
            </a:extLst>
          </p:cNvPr>
          <p:cNvSpPr txBox="1">
            <a:spLocks noChangeArrowheads="1"/>
          </p:cNvSpPr>
          <p:nvPr/>
        </p:nvSpPr>
        <p:spPr bwMode="auto">
          <a:xfrm>
            <a:off x="0" y="646271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A1BD3F0-6E5B-4320-8586-D8DB4C12BC4D}" type="slidenum">
              <a:rPr lang="en-US" altLang="en-US" sz="1800">
                <a:latin typeface="Arial" panose="020B0604020202020204" pitchFamily="34" charset="0"/>
              </a:rPr>
              <a:pPr>
                <a:spcBef>
                  <a:spcPct val="0"/>
                </a:spcBef>
                <a:buFontTx/>
                <a:buNone/>
              </a:pPr>
              <a:t>39</a:t>
            </a:fld>
            <a:endParaRPr lang="en-US" altLang="en-US" sz="1800">
              <a:latin typeface="Arial" panose="020B0604020202020204" pitchFamily="34" charset="0"/>
            </a:endParaRPr>
          </a:p>
        </p:txBody>
      </p:sp>
      <p:pic>
        <p:nvPicPr>
          <p:cNvPr id="34820" name="Picture 3">
            <a:extLst>
              <a:ext uri="{FF2B5EF4-FFF2-40B4-BE49-F238E27FC236}">
                <a16:creationId xmlns:a16="http://schemas.microsoft.com/office/drawing/2014/main" xmlns="" id="{8FAAA6CE-E6D7-4451-9394-7C34428B8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484313"/>
            <a:ext cx="4397375" cy="44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a:extLst>
              <a:ext uri="{FF2B5EF4-FFF2-40B4-BE49-F238E27FC236}">
                <a16:creationId xmlns:a16="http://schemas.microsoft.com/office/drawing/2014/main" xmlns="" id="{CE392763-935B-4454-A219-246C75878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825" y="1447800"/>
            <a:ext cx="4111625"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064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Placeholder 2">
            <a:extLst>
              <a:ext uri="{FF2B5EF4-FFF2-40B4-BE49-F238E27FC236}">
                <a16:creationId xmlns:a16="http://schemas.microsoft.com/office/drawing/2014/main" xmlns="" id="{DEEEB0AB-F2DF-4A9D-A7A8-F43040395C9D}"/>
              </a:ext>
            </a:extLst>
          </p:cNvPr>
          <p:cNvSpPr>
            <a:spLocks noGrp="1"/>
          </p:cNvSpPr>
          <p:nvPr>
            <p:ph type="body" sz="quarter" idx="13"/>
          </p:nvPr>
        </p:nvSpPr>
        <p:spPr/>
        <p:txBody>
          <a:bodyPr/>
          <a:lstStyle/>
          <a:p>
            <a:r>
              <a:rPr lang="en-US" altLang="en-US" sz="2400"/>
              <a:t>Mitigation Action Portfolio</a:t>
            </a:r>
          </a:p>
        </p:txBody>
      </p:sp>
      <p:sp>
        <p:nvSpPr>
          <p:cNvPr id="45059" name="Slide Number Placeholder 3">
            <a:extLst>
              <a:ext uri="{FF2B5EF4-FFF2-40B4-BE49-F238E27FC236}">
                <a16:creationId xmlns:a16="http://schemas.microsoft.com/office/drawing/2014/main" xmlns="" id="{7547A83C-F720-4C1A-AFAF-C32A501D0EB1}"/>
              </a:ext>
            </a:extLst>
          </p:cNvPr>
          <p:cNvSpPr txBox="1">
            <a:spLocks noChangeArrowheads="1"/>
          </p:cNvSpPr>
          <p:nvPr/>
        </p:nvSpPr>
        <p:spPr bwMode="auto">
          <a:xfrm>
            <a:off x="0" y="646271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F9F6871-F24F-4017-902D-797B7E50E365}" type="slidenum">
              <a:rPr lang="en-US" altLang="en-US" sz="1800">
                <a:latin typeface="Arial" panose="020B0604020202020204" pitchFamily="34" charset="0"/>
              </a:rPr>
              <a:pPr>
                <a:spcBef>
                  <a:spcPct val="0"/>
                </a:spcBef>
                <a:buFontTx/>
                <a:buNone/>
              </a:pPr>
              <a:t>40</a:t>
            </a:fld>
            <a:endParaRPr lang="en-US" altLang="en-US" sz="1800">
              <a:latin typeface="Arial" panose="020B0604020202020204" pitchFamily="34" charset="0"/>
            </a:endParaRPr>
          </a:p>
        </p:txBody>
      </p:sp>
      <p:sp>
        <p:nvSpPr>
          <p:cNvPr id="45060" name="Rectangle 1">
            <a:extLst>
              <a:ext uri="{FF2B5EF4-FFF2-40B4-BE49-F238E27FC236}">
                <a16:creationId xmlns:a16="http://schemas.microsoft.com/office/drawing/2014/main" xmlns="" id="{D66AEC18-C743-4F1C-BF88-344647307D8F}"/>
              </a:ext>
            </a:extLst>
          </p:cNvPr>
          <p:cNvSpPr>
            <a:spLocks noChangeArrowheads="1"/>
          </p:cNvSpPr>
          <p:nvPr/>
        </p:nvSpPr>
        <p:spPr bwMode="auto">
          <a:xfrm>
            <a:off x="533400" y="1336675"/>
            <a:ext cx="807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solidFill>
                <a:srgbClr val="FF0000"/>
              </a:solidFill>
              <a:latin typeface="Arial" panose="020B0604020202020204" pitchFamily="34" charset="0"/>
            </a:endParaRPr>
          </a:p>
        </p:txBody>
      </p:sp>
      <p:sp>
        <p:nvSpPr>
          <p:cNvPr id="45061" name="Rectangle 1">
            <a:extLst>
              <a:ext uri="{FF2B5EF4-FFF2-40B4-BE49-F238E27FC236}">
                <a16:creationId xmlns:a16="http://schemas.microsoft.com/office/drawing/2014/main" xmlns="" id="{944E1E25-627E-4D20-AF45-2599885018CB}"/>
              </a:ext>
            </a:extLst>
          </p:cNvPr>
          <p:cNvSpPr>
            <a:spLocks noChangeArrowheads="1"/>
          </p:cNvSpPr>
          <p:nvPr/>
        </p:nvSpPr>
        <p:spPr bwMode="auto">
          <a:xfrm>
            <a:off x="503238" y="1336675"/>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hlinkClick r:id="rId3"/>
              </a:rPr>
              <a:t>https://www.fema.gov/sites/default/files/2020-08/fema_mitigation-action-portfolio-support-document_08-01-2020_0.pdf</a:t>
            </a:r>
            <a:r>
              <a:rPr lang="en-US" altLang="en-US" sz="1800">
                <a:latin typeface="Arial" panose="020B0604020202020204" pitchFamily="34" charset="0"/>
              </a:rPr>
              <a:t>    107 Pages!</a:t>
            </a:r>
          </a:p>
        </p:txBody>
      </p:sp>
      <p:pic>
        <p:nvPicPr>
          <p:cNvPr id="45062" name="Picture 2">
            <a:extLst>
              <a:ext uri="{FF2B5EF4-FFF2-40B4-BE49-F238E27FC236}">
                <a16:creationId xmlns:a16="http://schemas.microsoft.com/office/drawing/2014/main" xmlns="" id="{79DF7BC5-B7A5-4995-909F-DE8E65A8E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08188"/>
            <a:ext cx="80772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296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xmlns="" id="{BDC410B4-1DD8-4DD3-A15D-A85D22738B57}"/>
              </a:ext>
            </a:extLst>
          </p:cNvPr>
          <p:cNvSpPr>
            <a:spLocks noGrp="1"/>
          </p:cNvSpPr>
          <p:nvPr>
            <p:ph type="title"/>
          </p:nvPr>
        </p:nvSpPr>
        <p:spPr/>
        <p:txBody>
          <a:bodyPr/>
          <a:lstStyle/>
          <a:p>
            <a:r>
              <a:rPr lang="en-US" altLang="en-US" sz="2400"/>
              <a:t>Mitigation Success Stories Factsheets</a:t>
            </a:r>
          </a:p>
        </p:txBody>
      </p:sp>
      <p:sp>
        <p:nvSpPr>
          <p:cNvPr id="47107" name="Content Placeholder 2">
            <a:extLst>
              <a:ext uri="{FF2B5EF4-FFF2-40B4-BE49-F238E27FC236}">
                <a16:creationId xmlns:a16="http://schemas.microsoft.com/office/drawing/2014/main" xmlns="" id="{0FDDC457-6188-4C59-972F-1E413DF20608}"/>
              </a:ext>
            </a:extLst>
          </p:cNvPr>
          <p:cNvSpPr>
            <a:spLocks noGrp="1"/>
          </p:cNvSpPr>
          <p:nvPr>
            <p:ph idx="1"/>
          </p:nvPr>
        </p:nvSpPr>
        <p:spPr/>
        <p:txBody>
          <a:bodyPr/>
          <a:lstStyle/>
          <a:p>
            <a:endParaRPr lang="en-US" altLang="en-US"/>
          </a:p>
        </p:txBody>
      </p:sp>
      <p:sp>
        <p:nvSpPr>
          <p:cNvPr id="47108" name="Slide Number Placeholder 3">
            <a:extLst>
              <a:ext uri="{FF2B5EF4-FFF2-40B4-BE49-F238E27FC236}">
                <a16:creationId xmlns:a16="http://schemas.microsoft.com/office/drawing/2014/main" xmlns="" id="{8BD5A095-5853-4978-BD12-65DD5E511404}"/>
              </a:ext>
            </a:extLst>
          </p:cNvPr>
          <p:cNvSpPr>
            <a:spLocks noGrp="1" noChangeArrowheads="1"/>
          </p:cNvSpPr>
          <p:nvPr>
            <p:ph type="sldNum" sz="quarter" idx="12"/>
          </p:nvPr>
        </p:nvSpPr>
        <p:spPr bwMode="auto">
          <a:xfrm>
            <a:off x="45720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DBA9395-1420-4903-AA25-60B0B3B5D73D}" type="slidenum">
              <a:rPr lang="en-US" altLang="en-US" sz="1800" smtClean="0">
                <a:latin typeface="Arial" panose="020B0604020202020204" pitchFamily="34" charset="0"/>
              </a:rPr>
              <a:pPr>
                <a:spcBef>
                  <a:spcPct val="0"/>
                </a:spcBef>
                <a:buFontTx/>
                <a:buNone/>
              </a:pPr>
              <a:t>41</a:t>
            </a:fld>
            <a:endParaRPr lang="en-US" altLang="en-US" sz="1800">
              <a:latin typeface="Arial" panose="020B0604020202020204" pitchFamily="34" charset="0"/>
            </a:endParaRPr>
          </a:p>
        </p:txBody>
      </p:sp>
      <p:graphicFrame>
        <p:nvGraphicFramePr>
          <p:cNvPr id="47109" name="Object 2">
            <a:extLst>
              <a:ext uri="{FF2B5EF4-FFF2-40B4-BE49-F238E27FC236}">
                <a16:creationId xmlns:a16="http://schemas.microsoft.com/office/drawing/2014/main" xmlns="" id="{3C1EDC43-29CC-4AF3-A9B8-80FFD738A263}"/>
              </a:ext>
            </a:extLst>
          </p:cNvPr>
          <p:cNvGraphicFramePr>
            <a:graphicFrameLocks noChangeAspect="1"/>
          </p:cNvGraphicFramePr>
          <p:nvPr/>
        </p:nvGraphicFramePr>
        <p:xfrm>
          <a:off x="415925" y="1524000"/>
          <a:ext cx="3763963" cy="4876800"/>
        </p:xfrm>
        <a:graphic>
          <a:graphicData uri="http://schemas.openxmlformats.org/presentationml/2006/ole">
            <mc:AlternateContent xmlns:mc="http://schemas.openxmlformats.org/markup-compatibility/2006">
              <mc:Choice xmlns:v="urn:schemas-microsoft-com:vml" Requires="v">
                <p:oleObj spid="_x0000_s5152" name="Acrobat Document" r:id="rId4" imgW="7768440" imgH="10058400" progId="Acrobat.Document.11">
                  <p:embed/>
                </p:oleObj>
              </mc:Choice>
              <mc:Fallback>
                <p:oleObj name="Acrobat Document" r:id="rId4" imgW="7768440" imgH="10058400" progId="Acrobat.Document.11">
                  <p:embed/>
                  <p:pic>
                    <p:nvPicPr>
                      <p:cNvPr id="47109" name="Object 2">
                        <a:extLst>
                          <a:ext uri="{FF2B5EF4-FFF2-40B4-BE49-F238E27FC236}">
                            <a16:creationId xmlns:a16="http://schemas.microsoft.com/office/drawing/2014/main" xmlns="" id="{3C1EDC43-29CC-4AF3-A9B8-80FFD738A2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925" y="1524000"/>
                        <a:ext cx="3763963" cy="4876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10" name="Object 3">
            <a:extLst>
              <a:ext uri="{FF2B5EF4-FFF2-40B4-BE49-F238E27FC236}">
                <a16:creationId xmlns:a16="http://schemas.microsoft.com/office/drawing/2014/main" xmlns="" id="{E1B9832A-40D7-483F-8FBE-EAECD498E3CC}"/>
              </a:ext>
            </a:extLst>
          </p:cNvPr>
          <p:cNvGraphicFramePr>
            <a:graphicFrameLocks noChangeAspect="1"/>
          </p:cNvGraphicFramePr>
          <p:nvPr/>
        </p:nvGraphicFramePr>
        <p:xfrm>
          <a:off x="4618038" y="1524000"/>
          <a:ext cx="3763962" cy="4876800"/>
        </p:xfrm>
        <a:graphic>
          <a:graphicData uri="http://schemas.openxmlformats.org/presentationml/2006/ole">
            <mc:AlternateContent xmlns:mc="http://schemas.openxmlformats.org/markup-compatibility/2006">
              <mc:Choice xmlns:v="urn:schemas-microsoft-com:vml" Requires="v">
                <p:oleObj spid="_x0000_s5153" name="Acrobat Document" r:id="rId6" imgW="7768440" imgH="10058400" progId="Acrobat.Document.11">
                  <p:embed/>
                </p:oleObj>
              </mc:Choice>
              <mc:Fallback>
                <p:oleObj name="Acrobat Document" r:id="rId6" imgW="7768440" imgH="10058400" progId="Acrobat.Document.11">
                  <p:embed/>
                  <p:pic>
                    <p:nvPicPr>
                      <p:cNvPr id="47110" name="Object 3">
                        <a:extLst>
                          <a:ext uri="{FF2B5EF4-FFF2-40B4-BE49-F238E27FC236}">
                            <a16:creationId xmlns:a16="http://schemas.microsoft.com/office/drawing/2014/main" xmlns="" id="{E1B9832A-40D7-483F-8FBE-EAECD498E3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8038" y="1524000"/>
                        <a:ext cx="3763962" cy="4876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63996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xmlns="" id="{053513A8-25D0-4D5D-92C2-71D59AE871FA}"/>
              </a:ext>
            </a:extLst>
          </p:cNvPr>
          <p:cNvSpPr>
            <a:spLocks noGrp="1"/>
          </p:cNvSpPr>
          <p:nvPr>
            <p:ph type="title"/>
          </p:nvPr>
        </p:nvSpPr>
        <p:spPr>
          <a:xfrm>
            <a:off x="457200" y="6350"/>
            <a:ext cx="8229600" cy="1143000"/>
          </a:xfrm>
        </p:spPr>
        <p:txBody>
          <a:bodyPr/>
          <a:lstStyle/>
          <a:p>
            <a:r>
              <a:rPr lang="en-US" altLang="en-US" sz="2400"/>
              <a:t>PA SJ Interagency </a:t>
            </a:r>
            <a:br>
              <a:rPr lang="en-US" altLang="en-US" sz="2400"/>
            </a:br>
            <a:r>
              <a:rPr lang="en-US" altLang="en-US" sz="2400"/>
              <a:t>Flood Mitigation Program Guide</a:t>
            </a:r>
          </a:p>
        </p:txBody>
      </p:sp>
      <p:sp>
        <p:nvSpPr>
          <p:cNvPr id="49155" name="Content Placeholder 2">
            <a:extLst>
              <a:ext uri="{FF2B5EF4-FFF2-40B4-BE49-F238E27FC236}">
                <a16:creationId xmlns:a16="http://schemas.microsoft.com/office/drawing/2014/main" xmlns="" id="{39D49D83-89E3-48A4-8AE1-F43F9B82F7E7}"/>
              </a:ext>
            </a:extLst>
          </p:cNvPr>
          <p:cNvSpPr>
            <a:spLocks noGrp="1"/>
          </p:cNvSpPr>
          <p:nvPr>
            <p:ph idx="1"/>
          </p:nvPr>
        </p:nvSpPr>
        <p:spPr>
          <a:xfrm>
            <a:off x="0" y="1295400"/>
            <a:ext cx="8763000" cy="6172200"/>
          </a:xfrm>
        </p:spPr>
        <p:txBody>
          <a:bodyPr/>
          <a:lstStyle/>
          <a:p>
            <a:r>
              <a:rPr lang="en-US" altLang="en-US" sz="2400"/>
              <a:t>PA SJ Team developed a document that lists and describes many of the federal, state, and local flood related assistance programs available in PA</a:t>
            </a:r>
          </a:p>
          <a:p>
            <a:r>
              <a:rPr lang="en-US" altLang="en-US" sz="2400"/>
              <a:t>Developed in 2011, updated in 2015</a:t>
            </a:r>
          </a:p>
          <a:p>
            <a:endParaRPr lang="en-US" altLang="en-US" sz="2000"/>
          </a:p>
        </p:txBody>
      </p:sp>
      <p:sp>
        <p:nvSpPr>
          <p:cNvPr id="49156" name="Slide Number Placeholder 5">
            <a:extLst>
              <a:ext uri="{FF2B5EF4-FFF2-40B4-BE49-F238E27FC236}">
                <a16:creationId xmlns:a16="http://schemas.microsoft.com/office/drawing/2014/main" xmlns="" id="{46D0808A-86AD-4382-AB46-501FEFBD68C8}"/>
              </a:ext>
            </a:extLst>
          </p:cNvPr>
          <p:cNvSpPr>
            <a:spLocks noGrp="1" noChangeArrowheads="1"/>
          </p:cNvSpPr>
          <p:nvPr>
            <p:ph type="sldNum" sz="quarter" idx="12"/>
          </p:nvPr>
        </p:nvSpPr>
        <p:spPr bwMode="auto">
          <a:xfrm>
            <a:off x="45720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E70F71F-2998-4CC7-B29F-FCACE9C85C02}" type="slidenum">
              <a:rPr lang="en-US" altLang="en-US" sz="1800" smtClean="0">
                <a:latin typeface="Arial" panose="020B0604020202020204" pitchFamily="34" charset="0"/>
              </a:rPr>
              <a:pPr>
                <a:spcBef>
                  <a:spcPct val="0"/>
                </a:spcBef>
                <a:buFontTx/>
                <a:buNone/>
              </a:pPr>
              <a:t>42</a:t>
            </a:fld>
            <a:endParaRPr lang="en-US" altLang="en-US" sz="1800">
              <a:latin typeface="Arial" panose="020B0604020202020204" pitchFamily="34" charset="0"/>
            </a:endParaRPr>
          </a:p>
        </p:txBody>
      </p:sp>
      <p:pic>
        <p:nvPicPr>
          <p:cNvPr id="49157" name="Picture 4">
            <a:extLst>
              <a:ext uri="{FF2B5EF4-FFF2-40B4-BE49-F238E27FC236}">
                <a16:creationId xmlns:a16="http://schemas.microsoft.com/office/drawing/2014/main" xmlns="" id="{97195499-7DE7-4D14-A216-9C8209FDBB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69667" t="18420" r="9196" b="8270"/>
          <a:stretch>
            <a:fillRect/>
          </a:stretch>
        </p:blipFill>
        <p:spPr bwMode="auto">
          <a:xfrm>
            <a:off x="4189413" y="3046413"/>
            <a:ext cx="2500312" cy="2954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9158" name="Object 2">
            <a:extLst>
              <a:ext uri="{FF2B5EF4-FFF2-40B4-BE49-F238E27FC236}">
                <a16:creationId xmlns:a16="http://schemas.microsoft.com/office/drawing/2014/main" xmlns="" id="{030AE0E9-D521-4A4C-8F03-56740888517D}"/>
              </a:ext>
            </a:extLst>
          </p:cNvPr>
          <p:cNvGraphicFramePr>
            <a:graphicFrameLocks noChangeAspect="1"/>
          </p:cNvGraphicFramePr>
          <p:nvPr/>
        </p:nvGraphicFramePr>
        <p:xfrm>
          <a:off x="914400" y="3046413"/>
          <a:ext cx="2590800" cy="3355975"/>
        </p:xfrm>
        <a:graphic>
          <a:graphicData uri="http://schemas.openxmlformats.org/presentationml/2006/ole">
            <mc:AlternateContent xmlns:mc="http://schemas.openxmlformats.org/markup-compatibility/2006">
              <mc:Choice xmlns:v="urn:schemas-microsoft-com:vml" Requires="v">
                <p:oleObj spid="_x0000_s6161" name="Acrobat Document" r:id="rId5" imgW="7768440" imgH="10058400" progId="Acrobat.Document.11">
                  <p:embed/>
                </p:oleObj>
              </mc:Choice>
              <mc:Fallback>
                <p:oleObj name="Acrobat Document" r:id="rId5" imgW="7768440" imgH="10058400" progId="Acrobat.Document.11">
                  <p:embed/>
                  <p:pic>
                    <p:nvPicPr>
                      <p:cNvPr id="49158" name="Object 2">
                        <a:extLst>
                          <a:ext uri="{FF2B5EF4-FFF2-40B4-BE49-F238E27FC236}">
                            <a16:creationId xmlns:a16="http://schemas.microsoft.com/office/drawing/2014/main" xmlns="" id="{030AE0E9-D521-4A4C-8F03-5674088851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046413"/>
                        <a:ext cx="2590800" cy="3355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9159" name="Picture 3">
            <a:extLst>
              <a:ext uri="{FF2B5EF4-FFF2-40B4-BE49-F238E27FC236}">
                <a16:creationId xmlns:a16="http://schemas.microsoft.com/office/drawing/2014/main" xmlns="" id="{1C4D55F0-A35F-47A7-934F-E207D1B144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8175" y="25146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130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Content Placeholder 1">
            <a:extLst>
              <a:ext uri="{FF2B5EF4-FFF2-40B4-BE49-F238E27FC236}">
                <a16:creationId xmlns:a16="http://schemas.microsoft.com/office/drawing/2014/main" xmlns="" id="{8ADA69F0-C9C4-405B-8929-694D2D24D79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3700" y="1524000"/>
            <a:ext cx="8597900" cy="4419600"/>
          </a:xfrm>
        </p:spPr>
      </p:pic>
      <p:sp>
        <p:nvSpPr>
          <p:cNvPr id="61443" name="Text Placeholder 2">
            <a:extLst>
              <a:ext uri="{FF2B5EF4-FFF2-40B4-BE49-F238E27FC236}">
                <a16:creationId xmlns:a16="http://schemas.microsoft.com/office/drawing/2014/main" xmlns="" id="{CDC73B15-4EA5-4764-96E8-10F17E423A3C}"/>
              </a:ext>
            </a:extLst>
          </p:cNvPr>
          <p:cNvSpPr>
            <a:spLocks noGrp="1"/>
          </p:cNvSpPr>
          <p:nvPr>
            <p:ph type="body" sz="quarter" idx="13"/>
          </p:nvPr>
        </p:nvSpPr>
        <p:spPr/>
        <p:txBody>
          <a:bodyPr/>
          <a:lstStyle/>
          <a:p>
            <a:r>
              <a:rPr lang="en-US" altLang="en-US" sz="2400"/>
              <a:t>BRIC Capability- and Capacity-Building Activities</a:t>
            </a:r>
          </a:p>
        </p:txBody>
      </p:sp>
    </p:spTree>
    <p:extLst>
      <p:ext uri="{BB962C8B-B14F-4D97-AF65-F5344CB8AC3E}">
        <p14:creationId xmlns:p14="http://schemas.microsoft.com/office/powerpoint/2010/main" val="337292873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Placeholder 2">
            <a:extLst>
              <a:ext uri="{FF2B5EF4-FFF2-40B4-BE49-F238E27FC236}">
                <a16:creationId xmlns:a16="http://schemas.microsoft.com/office/drawing/2014/main" xmlns="" id="{5904FD52-70C5-45A2-81D8-25B72D243403}"/>
              </a:ext>
            </a:extLst>
          </p:cNvPr>
          <p:cNvSpPr>
            <a:spLocks noGrp="1"/>
          </p:cNvSpPr>
          <p:nvPr>
            <p:ph type="body" sz="quarter" idx="13"/>
          </p:nvPr>
        </p:nvSpPr>
        <p:spPr>
          <a:xfrm>
            <a:off x="152400" y="152400"/>
            <a:ext cx="8839200" cy="762000"/>
          </a:xfrm>
        </p:spPr>
        <p:txBody>
          <a:bodyPr/>
          <a:lstStyle/>
          <a:p>
            <a:r>
              <a:rPr lang="en-US" altLang="en-US" sz="2400"/>
              <a:t>Local Building Codes and Enforcement</a:t>
            </a:r>
          </a:p>
        </p:txBody>
      </p:sp>
      <p:sp>
        <p:nvSpPr>
          <p:cNvPr id="71683" name="Slide Number Placeholder 3">
            <a:extLst>
              <a:ext uri="{FF2B5EF4-FFF2-40B4-BE49-F238E27FC236}">
                <a16:creationId xmlns:a16="http://schemas.microsoft.com/office/drawing/2014/main" xmlns="" id="{F5DB1240-AA05-4EBC-A035-9351C3E9A188}"/>
              </a:ext>
            </a:extLst>
          </p:cNvPr>
          <p:cNvSpPr txBox="1">
            <a:spLocks noChangeArrowheads="1"/>
          </p:cNvSpPr>
          <p:nvPr/>
        </p:nvSpPr>
        <p:spPr bwMode="auto">
          <a:xfrm>
            <a:off x="152400" y="5924550"/>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1800"/>
              <a:t>One way to check as a quick reference guide regarding local Mandatory building code adoption is to check out this online portal at: </a:t>
            </a:r>
            <a:r>
              <a:rPr lang="en-US" altLang="en-US" sz="1800" u="sng">
                <a:hlinkClick r:id="rId3"/>
              </a:rPr>
              <a:t>https://geo.stantec.com/National_BCATS_Portal/viewer/</a:t>
            </a:r>
            <a:endParaRPr lang="en-US" altLang="en-US" sz="1800"/>
          </a:p>
          <a:p>
            <a:pPr>
              <a:spcBef>
                <a:spcPct val="0"/>
              </a:spcBef>
              <a:buFontTx/>
              <a:buNone/>
            </a:pPr>
            <a:endParaRPr lang="en-US" altLang="en-US" sz="1800">
              <a:latin typeface="Arial" panose="020B0604020202020204" pitchFamily="34" charset="0"/>
            </a:endParaRPr>
          </a:p>
        </p:txBody>
      </p:sp>
      <p:pic>
        <p:nvPicPr>
          <p:cNvPr id="71684" name="Picture 2">
            <a:extLst>
              <a:ext uri="{FF2B5EF4-FFF2-40B4-BE49-F238E27FC236}">
                <a16:creationId xmlns:a16="http://schemas.microsoft.com/office/drawing/2014/main" xmlns="" id="{BCF882B1-DBE1-47F4-8AB8-64E5BCDCC3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89916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1">
            <a:extLst>
              <a:ext uri="{FF2B5EF4-FFF2-40B4-BE49-F238E27FC236}">
                <a16:creationId xmlns:a16="http://schemas.microsoft.com/office/drawing/2014/main" xmlns="" id="{C9CA6D89-2726-490B-BC4D-35505E21E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3675" y="1524000"/>
            <a:ext cx="62579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1568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Placeholder 2">
            <a:extLst>
              <a:ext uri="{FF2B5EF4-FFF2-40B4-BE49-F238E27FC236}">
                <a16:creationId xmlns:a16="http://schemas.microsoft.com/office/drawing/2014/main" xmlns="" id="{8C333E85-C71D-4325-87AD-36BE234D6A01}"/>
              </a:ext>
            </a:extLst>
          </p:cNvPr>
          <p:cNvSpPr>
            <a:spLocks noGrp="1"/>
          </p:cNvSpPr>
          <p:nvPr>
            <p:ph type="body" sz="quarter" idx="13"/>
          </p:nvPr>
        </p:nvSpPr>
        <p:spPr/>
        <p:txBody>
          <a:bodyPr/>
          <a:lstStyle/>
          <a:p>
            <a:r>
              <a:rPr lang="en-US" altLang="en-US" sz="2400"/>
              <a:t>BRIC Capability- and Capacity-Building Activities</a:t>
            </a:r>
          </a:p>
        </p:txBody>
      </p:sp>
      <p:sp>
        <p:nvSpPr>
          <p:cNvPr id="73731" name="Slide Number Placeholder 3">
            <a:extLst>
              <a:ext uri="{FF2B5EF4-FFF2-40B4-BE49-F238E27FC236}">
                <a16:creationId xmlns:a16="http://schemas.microsoft.com/office/drawing/2014/main" xmlns="" id="{4A757613-EA9F-4592-9CC5-EFF1F364A543}"/>
              </a:ext>
            </a:extLst>
          </p:cNvPr>
          <p:cNvSpPr txBox="1">
            <a:spLocks noChangeArrowheads="1"/>
          </p:cNvSpPr>
          <p:nvPr/>
        </p:nvSpPr>
        <p:spPr bwMode="auto">
          <a:xfrm>
            <a:off x="0" y="646271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587FC80-668E-4388-9E9F-30392CA45912}" type="slidenum">
              <a:rPr lang="en-US" altLang="en-US" sz="1800">
                <a:latin typeface="Arial" panose="020B0604020202020204" pitchFamily="34" charset="0"/>
              </a:rPr>
              <a:pPr>
                <a:spcBef>
                  <a:spcPct val="0"/>
                </a:spcBef>
                <a:buFontTx/>
                <a:buNone/>
              </a:pPr>
              <a:t>45</a:t>
            </a:fld>
            <a:endParaRPr lang="en-US" altLang="en-US" sz="1800">
              <a:latin typeface="Arial" panose="020B0604020202020204" pitchFamily="34" charset="0"/>
            </a:endParaRPr>
          </a:p>
        </p:txBody>
      </p:sp>
      <p:pic>
        <p:nvPicPr>
          <p:cNvPr id="73732" name="Picture 1">
            <a:extLst>
              <a:ext uri="{FF2B5EF4-FFF2-40B4-BE49-F238E27FC236}">
                <a16:creationId xmlns:a16="http://schemas.microsoft.com/office/drawing/2014/main" xmlns="" id="{DB247DA6-C260-4584-95B1-BE183C294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1539875"/>
            <a:ext cx="8932862"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346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Content Placeholder 1">
            <a:extLst>
              <a:ext uri="{FF2B5EF4-FFF2-40B4-BE49-F238E27FC236}">
                <a16:creationId xmlns:a16="http://schemas.microsoft.com/office/drawing/2014/main" xmlns="" id="{7E3CC807-61CB-4605-BAA1-2C5B2BB5C96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524000"/>
            <a:ext cx="8332788" cy="4343400"/>
          </a:xfrm>
        </p:spPr>
      </p:pic>
      <p:sp>
        <p:nvSpPr>
          <p:cNvPr id="88067" name="Text Placeholder 2">
            <a:extLst>
              <a:ext uri="{FF2B5EF4-FFF2-40B4-BE49-F238E27FC236}">
                <a16:creationId xmlns:a16="http://schemas.microsoft.com/office/drawing/2014/main" xmlns="" id="{09AC7B9A-5ADB-4B46-BA75-B439C6D6121E}"/>
              </a:ext>
            </a:extLst>
          </p:cNvPr>
          <p:cNvSpPr>
            <a:spLocks noGrp="1"/>
          </p:cNvSpPr>
          <p:nvPr>
            <p:ph type="body" sz="quarter" idx="13"/>
          </p:nvPr>
        </p:nvSpPr>
        <p:spPr/>
        <p:txBody>
          <a:bodyPr/>
          <a:lstStyle/>
          <a:p>
            <a:r>
              <a:rPr lang="en-US" altLang="en-US"/>
              <a:t>BRIC – Direct Technical Assistance</a:t>
            </a:r>
          </a:p>
        </p:txBody>
      </p:sp>
    </p:spTree>
    <p:extLst>
      <p:ext uri="{BB962C8B-B14F-4D97-AF65-F5344CB8AC3E}">
        <p14:creationId xmlns:p14="http://schemas.microsoft.com/office/powerpoint/2010/main" val="169208906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Placeholder 2">
            <a:extLst>
              <a:ext uri="{FF2B5EF4-FFF2-40B4-BE49-F238E27FC236}">
                <a16:creationId xmlns:a16="http://schemas.microsoft.com/office/drawing/2014/main" xmlns="" id="{7763CF28-4861-4E59-B461-9486629AF409}"/>
              </a:ext>
            </a:extLst>
          </p:cNvPr>
          <p:cNvSpPr>
            <a:spLocks noGrp="1"/>
          </p:cNvSpPr>
          <p:nvPr>
            <p:ph type="body" sz="quarter" idx="13"/>
          </p:nvPr>
        </p:nvSpPr>
        <p:spPr/>
        <p:txBody>
          <a:bodyPr/>
          <a:lstStyle/>
          <a:p>
            <a:r>
              <a:rPr lang="en-US" altLang="en-US"/>
              <a:t>Challenges for Locals</a:t>
            </a:r>
          </a:p>
        </p:txBody>
      </p:sp>
      <p:pic>
        <p:nvPicPr>
          <p:cNvPr id="90115" name="Content Placeholder 3">
            <a:extLst>
              <a:ext uri="{FF2B5EF4-FFF2-40B4-BE49-F238E27FC236}">
                <a16:creationId xmlns:a16="http://schemas.microsoft.com/office/drawing/2014/main" xmlns="" id="{878ABB0C-1998-46F9-BD0D-F56EFF2712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3188" y="1828800"/>
            <a:ext cx="8937625" cy="4191000"/>
          </a:xfrm>
        </p:spPr>
      </p:pic>
    </p:spTree>
    <p:extLst>
      <p:ext uri="{BB962C8B-B14F-4D97-AF65-F5344CB8AC3E}">
        <p14:creationId xmlns:p14="http://schemas.microsoft.com/office/powerpoint/2010/main" val="311442266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Placeholder 2">
            <a:extLst>
              <a:ext uri="{FF2B5EF4-FFF2-40B4-BE49-F238E27FC236}">
                <a16:creationId xmlns:a16="http://schemas.microsoft.com/office/drawing/2014/main" xmlns="" id="{DE956717-7661-4392-ACF8-7921A89FA9B9}"/>
              </a:ext>
            </a:extLst>
          </p:cNvPr>
          <p:cNvSpPr>
            <a:spLocks noGrp="1"/>
          </p:cNvSpPr>
          <p:nvPr>
            <p:ph type="body" sz="quarter" idx="13"/>
          </p:nvPr>
        </p:nvSpPr>
        <p:spPr/>
        <p:txBody>
          <a:bodyPr/>
          <a:lstStyle/>
          <a:p>
            <a:r>
              <a:rPr lang="en-US" altLang="en-US"/>
              <a:t>General Best Practices</a:t>
            </a:r>
          </a:p>
        </p:txBody>
      </p:sp>
      <p:pic>
        <p:nvPicPr>
          <p:cNvPr id="92163" name="Content Placeholder 2">
            <a:extLst>
              <a:ext uri="{FF2B5EF4-FFF2-40B4-BE49-F238E27FC236}">
                <a16:creationId xmlns:a16="http://schemas.microsoft.com/office/drawing/2014/main" xmlns="" id="{3496C44C-766E-4453-8D5E-69508189F7E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563" y="1600200"/>
            <a:ext cx="8809037" cy="4724400"/>
          </a:xfrm>
        </p:spPr>
      </p:pic>
    </p:spTree>
    <p:extLst>
      <p:ext uri="{BB962C8B-B14F-4D97-AF65-F5344CB8AC3E}">
        <p14:creationId xmlns:p14="http://schemas.microsoft.com/office/powerpoint/2010/main" val="343352280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Placeholder 2">
            <a:extLst>
              <a:ext uri="{FF2B5EF4-FFF2-40B4-BE49-F238E27FC236}">
                <a16:creationId xmlns:a16="http://schemas.microsoft.com/office/drawing/2014/main" xmlns="" id="{A5192AC2-9775-4370-8827-5470CEBF5805}"/>
              </a:ext>
            </a:extLst>
          </p:cNvPr>
          <p:cNvSpPr>
            <a:spLocks noGrp="1"/>
          </p:cNvSpPr>
          <p:nvPr>
            <p:ph type="body" sz="quarter" idx="13"/>
          </p:nvPr>
        </p:nvSpPr>
        <p:spPr/>
        <p:txBody>
          <a:bodyPr/>
          <a:lstStyle/>
          <a:p>
            <a:r>
              <a:rPr lang="en-US" altLang="en-US" sz="2000" dirty="0">
                <a:solidFill>
                  <a:srgbClr val="FF0000"/>
                </a:solidFill>
              </a:rPr>
              <a:t>**FEMA Non-Disaster Mitigation Grants FFY 2020 </a:t>
            </a:r>
          </a:p>
        </p:txBody>
      </p:sp>
      <p:pic>
        <p:nvPicPr>
          <p:cNvPr id="18435" name="Content Placeholder 3">
            <a:extLst>
              <a:ext uri="{FF2B5EF4-FFF2-40B4-BE49-F238E27FC236}">
                <a16:creationId xmlns:a16="http://schemas.microsoft.com/office/drawing/2014/main" xmlns="" id="{7EDE6E4B-CF34-4E0E-A8D3-E48CDCC3F60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371600"/>
            <a:ext cx="8991600" cy="4276725"/>
          </a:xfrm>
        </p:spPr>
      </p:pic>
    </p:spTree>
    <p:extLst>
      <p:ext uri="{BB962C8B-B14F-4D97-AF65-F5344CB8AC3E}">
        <p14:creationId xmlns:p14="http://schemas.microsoft.com/office/powerpoint/2010/main" val="173630794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Placeholder 2">
            <a:extLst>
              <a:ext uri="{FF2B5EF4-FFF2-40B4-BE49-F238E27FC236}">
                <a16:creationId xmlns:a16="http://schemas.microsoft.com/office/drawing/2014/main" xmlns="" id="{6B5DEBDA-434C-4DBC-AD9C-0AF202D586A6}"/>
              </a:ext>
            </a:extLst>
          </p:cNvPr>
          <p:cNvSpPr>
            <a:spLocks noGrp="1"/>
          </p:cNvSpPr>
          <p:nvPr>
            <p:ph type="body" sz="quarter" idx="13"/>
          </p:nvPr>
        </p:nvSpPr>
        <p:spPr/>
        <p:txBody>
          <a:bodyPr/>
          <a:lstStyle/>
          <a:p>
            <a:r>
              <a:rPr lang="en-US" altLang="en-US"/>
              <a:t>Additional Best Practices</a:t>
            </a:r>
          </a:p>
        </p:txBody>
      </p:sp>
      <p:pic>
        <p:nvPicPr>
          <p:cNvPr id="94211" name="Content Placeholder 4">
            <a:extLst>
              <a:ext uri="{FF2B5EF4-FFF2-40B4-BE49-F238E27FC236}">
                <a16:creationId xmlns:a16="http://schemas.microsoft.com/office/drawing/2014/main" xmlns="" id="{6E0D0BFB-30C2-4969-9207-D1D83C355FE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2238" y="1981200"/>
            <a:ext cx="8629650" cy="3657600"/>
          </a:xfrm>
        </p:spPr>
      </p:pic>
    </p:spTree>
    <p:extLst>
      <p:ext uri="{BB962C8B-B14F-4D97-AF65-F5344CB8AC3E}">
        <p14:creationId xmlns:p14="http://schemas.microsoft.com/office/powerpoint/2010/main" val="297356601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Placeholder 2">
            <a:extLst>
              <a:ext uri="{FF2B5EF4-FFF2-40B4-BE49-F238E27FC236}">
                <a16:creationId xmlns:a16="http://schemas.microsoft.com/office/drawing/2014/main" xmlns="" id="{37C9D921-F2C0-40EF-A23F-3FD00DED1D7E}"/>
              </a:ext>
            </a:extLst>
          </p:cNvPr>
          <p:cNvSpPr>
            <a:spLocks noGrp="1"/>
          </p:cNvSpPr>
          <p:nvPr>
            <p:ph type="body" sz="quarter" idx="13"/>
          </p:nvPr>
        </p:nvSpPr>
        <p:spPr/>
        <p:txBody>
          <a:bodyPr/>
          <a:lstStyle/>
          <a:p>
            <a:r>
              <a:rPr lang="en-US" altLang="en-US" sz="2400"/>
              <a:t>Guides to Expanding Mitigation</a:t>
            </a:r>
          </a:p>
        </p:txBody>
      </p:sp>
      <p:sp>
        <p:nvSpPr>
          <p:cNvPr id="36867" name="Slide Number Placeholder 3">
            <a:extLst>
              <a:ext uri="{FF2B5EF4-FFF2-40B4-BE49-F238E27FC236}">
                <a16:creationId xmlns:a16="http://schemas.microsoft.com/office/drawing/2014/main" xmlns="" id="{26F3B57C-D972-4CCD-BC4B-780B745530E8}"/>
              </a:ext>
            </a:extLst>
          </p:cNvPr>
          <p:cNvSpPr txBox="1">
            <a:spLocks noChangeArrowheads="1"/>
          </p:cNvSpPr>
          <p:nvPr/>
        </p:nvSpPr>
        <p:spPr bwMode="auto">
          <a:xfrm>
            <a:off x="0" y="646271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B630E22-36B7-4B2E-BF71-C5036870EC69}" type="slidenum">
              <a:rPr lang="en-US" altLang="en-US" sz="1800">
                <a:latin typeface="Arial" panose="020B0604020202020204" pitchFamily="34" charset="0"/>
              </a:rPr>
              <a:pPr>
                <a:spcBef>
                  <a:spcPct val="0"/>
                </a:spcBef>
                <a:buFontTx/>
                <a:buNone/>
              </a:pPr>
              <a:t>50</a:t>
            </a:fld>
            <a:endParaRPr lang="en-US" altLang="en-US" sz="1800">
              <a:latin typeface="Arial" panose="020B0604020202020204" pitchFamily="34" charset="0"/>
            </a:endParaRPr>
          </a:p>
        </p:txBody>
      </p:sp>
      <p:sp>
        <p:nvSpPr>
          <p:cNvPr id="36868" name="Rectangle 1">
            <a:extLst>
              <a:ext uri="{FF2B5EF4-FFF2-40B4-BE49-F238E27FC236}">
                <a16:creationId xmlns:a16="http://schemas.microsoft.com/office/drawing/2014/main" xmlns="" id="{7E696994-5CC7-4195-9085-CD082D77C64C}"/>
              </a:ext>
            </a:extLst>
          </p:cNvPr>
          <p:cNvSpPr>
            <a:spLocks noChangeArrowheads="1"/>
          </p:cNvSpPr>
          <p:nvPr/>
        </p:nvSpPr>
        <p:spPr bwMode="auto">
          <a:xfrm>
            <a:off x="533400" y="1336675"/>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hlinkClick r:id="rId3"/>
              </a:rPr>
              <a:t>https://www.fema.gov/about/organization/region-2/guides-expanding-mitigation</a:t>
            </a:r>
            <a:r>
              <a:rPr lang="en-US" altLang="en-US" sz="1800">
                <a:latin typeface="Arial" panose="020B0604020202020204" pitchFamily="34" charset="0"/>
              </a:rPr>
              <a:t>  7 Guides that are out on the FEMA Region 2 page </a:t>
            </a:r>
            <a:r>
              <a:rPr lang="en-US" altLang="en-US" sz="1800">
                <a:solidFill>
                  <a:srgbClr val="FF0000"/>
                </a:solidFill>
                <a:latin typeface="Arial" panose="020B0604020202020204" pitchFamily="34" charset="0"/>
              </a:rPr>
              <a:t>**NEW</a:t>
            </a:r>
          </a:p>
        </p:txBody>
      </p:sp>
      <p:sp>
        <p:nvSpPr>
          <p:cNvPr id="36869" name="Rectangle 1">
            <a:extLst>
              <a:ext uri="{FF2B5EF4-FFF2-40B4-BE49-F238E27FC236}">
                <a16:creationId xmlns:a16="http://schemas.microsoft.com/office/drawing/2014/main" xmlns="" id="{E8CF8C16-9A5B-40C0-AFDE-4F756B40781E}"/>
              </a:ext>
            </a:extLst>
          </p:cNvPr>
          <p:cNvSpPr>
            <a:spLocks noChangeArrowheads="1"/>
          </p:cNvSpPr>
          <p:nvPr/>
        </p:nvSpPr>
        <p:spPr bwMode="auto">
          <a:xfrm>
            <a:off x="533400" y="2274888"/>
            <a:ext cx="82296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a:latin typeface="Arial" panose="020B0604020202020204" pitchFamily="34" charset="0"/>
              </a:rPr>
              <a:t>Connecting Mitigation &amp; Electric Power</a:t>
            </a:r>
          </a:p>
          <a:p>
            <a:pPr>
              <a:spcBef>
                <a:spcPct val="0"/>
              </a:spcBef>
              <a:buFontTx/>
              <a:buNone/>
            </a:pPr>
            <a:r>
              <a:rPr lang="en-US" altLang="en-US">
                <a:latin typeface="Arial" panose="020B0604020202020204" pitchFamily="34" charset="0"/>
              </a:rPr>
              <a:t>Connecting Mitigation &amp; Equity</a:t>
            </a:r>
          </a:p>
          <a:p>
            <a:pPr>
              <a:spcBef>
                <a:spcPct val="0"/>
              </a:spcBef>
              <a:buFontTx/>
              <a:buNone/>
            </a:pPr>
            <a:r>
              <a:rPr lang="en-US" altLang="en-US">
                <a:latin typeface="Arial" panose="020B0604020202020204" pitchFamily="34" charset="0"/>
              </a:rPr>
              <a:t>Connecting Mitigation &amp; Municipal Financing</a:t>
            </a:r>
          </a:p>
          <a:p>
            <a:pPr>
              <a:spcBef>
                <a:spcPct val="0"/>
              </a:spcBef>
              <a:buFontTx/>
              <a:buNone/>
            </a:pPr>
            <a:r>
              <a:rPr lang="en-US" altLang="en-US">
                <a:latin typeface="Arial" panose="020B0604020202020204" pitchFamily="34" charset="0"/>
              </a:rPr>
              <a:t>Connecting Mitigation &amp; Transportation</a:t>
            </a:r>
          </a:p>
          <a:p>
            <a:pPr>
              <a:spcBef>
                <a:spcPct val="0"/>
              </a:spcBef>
              <a:buFontTx/>
              <a:buNone/>
            </a:pPr>
            <a:r>
              <a:rPr lang="en-US" altLang="en-US">
                <a:latin typeface="Arial" panose="020B0604020202020204" pitchFamily="34" charset="0"/>
              </a:rPr>
              <a:t>Connecting Mitigation &amp; Public Health</a:t>
            </a:r>
          </a:p>
          <a:p>
            <a:pPr>
              <a:spcBef>
                <a:spcPct val="0"/>
              </a:spcBef>
              <a:buFontTx/>
              <a:buNone/>
            </a:pPr>
            <a:r>
              <a:rPr lang="en-US" altLang="en-US">
                <a:latin typeface="Arial" panose="020B0604020202020204" pitchFamily="34" charset="0"/>
              </a:rPr>
              <a:t>Connecting Mitigation &amp; Agriculture</a:t>
            </a:r>
          </a:p>
          <a:p>
            <a:pPr>
              <a:spcBef>
                <a:spcPct val="0"/>
              </a:spcBef>
              <a:buFontTx/>
              <a:buNone/>
            </a:pPr>
            <a:r>
              <a:rPr lang="en-US" altLang="en-US">
                <a:latin typeface="Arial" panose="020B0604020202020204" pitchFamily="34" charset="0"/>
              </a:rPr>
              <a:t>Connecting Mitigation &amp; Arts and Culture</a:t>
            </a:r>
          </a:p>
        </p:txBody>
      </p:sp>
    </p:spTree>
    <p:extLst>
      <p:ext uri="{BB962C8B-B14F-4D97-AF65-F5344CB8AC3E}">
        <p14:creationId xmlns:p14="http://schemas.microsoft.com/office/powerpoint/2010/main" val="1874517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Placeholder 2">
            <a:extLst>
              <a:ext uri="{FF2B5EF4-FFF2-40B4-BE49-F238E27FC236}">
                <a16:creationId xmlns:a16="http://schemas.microsoft.com/office/drawing/2014/main" xmlns="" id="{772FC472-B829-4945-908C-3051C30F5F87}"/>
              </a:ext>
            </a:extLst>
          </p:cNvPr>
          <p:cNvSpPr>
            <a:spLocks noGrp="1"/>
          </p:cNvSpPr>
          <p:nvPr>
            <p:ph type="body" sz="quarter" idx="13"/>
          </p:nvPr>
        </p:nvSpPr>
        <p:spPr/>
        <p:txBody>
          <a:bodyPr/>
          <a:lstStyle/>
          <a:p>
            <a:r>
              <a:rPr lang="en-US" altLang="en-US" sz="2400"/>
              <a:t>Infrastructure Projects – Common Challenges</a:t>
            </a:r>
          </a:p>
        </p:txBody>
      </p:sp>
      <p:pic>
        <p:nvPicPr>
          <p:cNvPr id="96259" name="Content Placeholder 2">
            <a:extLst>
              <a:ext uri="{FF2B5EF4-FFF2-40B4-BE49-F238E27FC236}">
                <a16:creationId xmlns:a16="http://schemas.microsoft.com/office/drawing/2014/main" xmlns="" id="{311B997B-83D8-4105-9931-B8ED5C3B04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752600"/>
            <a:ext cx="8840788" cy="3048000"/>
          </a:xfrm>
        </p:spPr>
      </p:pic>
    </p:spTree>
    <p:extLst>
      <p:ext uri="{BB962C8B-B14F-4D97-AF65-F5344CB8AC3E}">
        <p14:creationId xmlns:p14="http://schemas.microsoft.com/office/powerpoint/2010/main" val="105753529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Placeholder 2">
            <a:extLst>
              <a:ext uri="{FF2B5EF4-FFF2-40B4-BE49-F238E27FC236}">
                <a16:creationId xmlns:a16="http://schemas.microsoft.com/office/drawing/2014/main" xmlns="" id="{B85D1B6A-4DBE-4C64-A0E5-D6E4668CCE2C}"/>
              </a:ext>
            </a:extLst>
          </p:cNvPr>
          <p:cNvSpPr>
            <a:spLocks noGrp="1"/>
          </p:cNvSpPr>
          <p:nvPr>
            <p:ph type="body" sz="quarter" idx="13"/>
          </p:nvPr>
        </p:nvSpPr>
        <p:spPr/>
        <p:txBody>
          <a:bodyPr/>
          <a:lstStyle/>
          <a:p>
            <a:r>
              <a:rPr lang="en-US" altLang="en-US" sz="2400"/>
              <a:t>Infrastructure Projects – Reviewer Notes</a:t>
            </a:r>
          </a:p>
        </p:txBody>
      </p:sp>
      <p:pic>
        <p:nvPicPr>
          <p:cNvPr id="98307" name="Content Placeholder 3">
            <a:extLst>
              <a:ext uri="{FF2B5EF4-FFF2-40B4-BE49-F238E27FC236}">
                <a16:creationId xmlns:a16="http://schemas.microsoft.com/office/drawing/2014/main" xmlns="" id="{9A7FA18E-CE5D-42DD-8DF7-B284D8E323F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524000"/>
            <a:ext cx="8229600" cy="4572000"/>
          </a:xfrm>
        </p:spPr>
      </p:pic>
    </p:spTree>
    <p:extLst>
      <p:ext uri="{BB962C8B-B14F-4D97-AF65-F5344CB8AC3E}">
        <p14:creationId xmlns:p14="http://schemas.microsoft.com/office/powerpoint/2010/main" val="22025664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Placeholder 2">
            <a:extLst>
              <a:ext uri="{FF2B5EF4-FFF2-40B4-BE49-F238E27FC236}">
                <a16:creationId xmlns:a16="http://schemas.microsoft.com/office/drawing/2014/main" xmlns="" id="{5476BA5B-4F30-4BE9-B59E-AB4C104692BD}"/>
              </a:ext>
            </a:extLst>
          </p:cNvPr>
          <p:cNvSpPr>
            <a:spLocks noGrp="1"/>
          </p:cNvSpPr>
          <p:nvPr>
            <p:ph type="body" sz="quarter" idx="13"/>
          </p:nvPr>
        </p:nvSpPr>
        <p:spPr/>
        <p:txBody>
          <a:bodyPr/>
          <a:lstStyle/>
          <a:p>
            <a:r>
              <a:rPr lang="en-US" altLang="en-US" sz="2400"/>
              <a:t>Infrastructure Projects – Reviewer Notes (cont)</a:t>
            </a:r>
          </a:p>
        </p:txBody>
      </p:sp>
      <p:pic>
        <p:nvPicPr>
          <p:cNvPr id="100355" name="Content Placeholder 2">
            <a:extLst>
              <a:ext uri="{FF2B5EF4-FFF2-40B4-BE49-F238E27FC236}">
                <a16:creationId xmlns:a16="http://schemas.microsoft.com/office/drawing/2014/main" xmlns="" id="{08A72710-81BB-4DFE-8F92-51CB3A78107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563" y="1676400"/>
            <a:ext cx="8739187" cy="4191000"/>
          </a:xfrm>
        </p:spPr>
      </p:pic>
    </p:spTree>
    <p:extLst>
      <p:ext uri="{BB962C8B-B14F-4D97-AF65-F5344CB8AC3E}">
        <p14:creationId xmlns:p14="http://schemas.microsoft.com/office/powerpoint/2010/main" val="186559846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Placeholder 2">
            <a:extLst>
              <a:ext uri="{FF2B5EF4-FFF2-40B4-BE49-F238E27FC236}">
                <a16:creationId xmlns:a16="http://schemas.microsoft.com/office/drawing/2014/main" xmlns="" id="{F4006B14-1899-4F6D-A611-DD20013F2F23}"/>
              </a:ext>
            </a:extLst>
          </p:cNvPr>
          <p:cNvSpPr>
            <a:spLocks noGrp="1"/>
          </p:cNvSpPr>
          <p:nvPr>
            <p:ph type="body" sz="quarter" idx="13"/>
          </p:nvPr>
        </p:nvSpPr>
        <p:spPr/>
        <p:txBody>
          <a:bodyPr/>
          <a:lstStyle/>
          <a:p>
            <a:r>
              <a:rPr lang="en-US" altLang="en-US" sz="2400"/>
              <a:t>Acquisition, Elevation &amp; Mitigation Reconstruction</a:t>
            </a:r>
          </a:p>
        </p:txBody>
      </p:sp>
      <p:sp>
        <p:nvSpPr>
          <p:cNvPr id="102403" name="Content Placeholder 1">
            <a:extLst>
              <a:ext uri="{FF2B5EF4-FFF2-40B4-BE49-F238E27FC236}">
                <a16:creationId xmlns:a16="http://schemas.microsoft.com/office/drawing/2014/main" xmlns="" id="{F830D24E-A1E3-4423-8B22-C8BC5DFF3BA8}"/>
              </a:ext>
            </a:extLst>
          </p:cNvPr>
          <p:cNvSpPr>
            <a:spLocks noGrp="1"/>
          </p:cNvSpPr>
          <p:nvPr>
            <p:ph idx="1"/>
          </p:nvPr>
        </p:nvSpPr>
        <p:spPr>
          <a:xfrm>
            <a:off x="152400" y="1447800"/>
            <a:ext cx="8839200" cy="685800"/>
          </a:xfrm>
        </p:spPr>
        <p:txBody>
          <a:bodyPr/>
          <a:lstStyle/>
          <a:p>
            <a:r>
              <a:rPr lang="en-US" altLang="en-US" sz="2800" b="1" i="1"/>
              <a:t>BCA &amp; Technical Feasibility Challenges</a:t>
            </a:r>
          </a:p>
        </p:txBody>
      </p:sp>
      <p:pic>
        <p:nvPicPr>
          <p:cNvPr id="102404" name="Picture 3">
            <a:extLst>
              <a:ext uri="{FF2B5EF4-FFF2-40B4-BE49-F238E27FC236}">
                <a16:creationId xmlns:a16="http://schemas.microsoft.com/office/drawing/2014/main" xmlns="" id="{570BBECA-777B-432A-9483-22CF558E0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2259013"/>
            <a:ext cx="86550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9391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Placeholder 2">
            <a:extLst>
              <a:ext uri="{FF2B5EF4-FFF2-40B4-BE49-F238E27FC236}">
                <a16:creationId xmlns:a16="http://schemas.microsoft.com/office/drawing/2014/main" xmlns="" id="{BCA86CE2-04A2-4DAC-BA5C-07EE5145F99D}"/>
              </a:ext>
            </a:extLst>
          </p:cNvPr>
          <p:cNvSpPr>
            <a:spLocks noGrp="1"/>
          </p:cNvSpPr>
          <p:nvPr>
            <p:ph type="body" sz="quarter" idx="13"/>
          </p:nvPr>
        </p:nvSpPr>
        <p:spPr/>
        <p:txBody>
          <a:bodyPr/>
          <a:lstStyle/>
          <a:p>
            <a:r>
              <a:rPr lang="en-US" altLang="en-US" sz="2400"/>
              <a:t>Acquisition, Elevation &amp; Mitigation Reconstruction</a:t>
            </a:r>
          </a:p>
        </p:txBody>
      </p:sp>
      <p:sp>
        <p:nvSpPr>
          <p:cNvPr id="104451" name="Content Placeholder 1">
            <a:extLst>
              <a:ext uri="{FF2B5EF4-FFF2-40B4-BE49-F238E27FC236}">
                <a16:creationId xmlns:a16="http://schemas.microsoft.com/office/drawing/2014/main" xmlns="" id="{CF55AF70-417B-4CCC-9441-73E83BB134F4}"/>
              </a:ext>
            </a:extLst>
          </p:cNvPr>
          <p:cNvSpPr>
            <a:spLocks noGrp="1"/>
          </p:cNvSpPr>
          <p:nvPr>
            <p:ph idx="1"/>
          </p:nvPr>
        </p:nvSpPr>
        <p:spPr>
          <a:xfrm>
            <a:off x="152400" y="1447800"/>
            <a:ext cx="8839200" cy="685800"/>
          </a:xfrm>
        </p:spPr>
        <p:txBody>
          <a:bodyPr/>
          <a:lstStyle/>
          <a:p>
            <a:r>
              <a:rPr lang="en-US" altLang="en-US" sz="2800" b="1" i="1"/>
              <a:t>Precalculated Benefit Challenges</a:t>
            </a:r>
          </a:p>
        </p:txBody>
      </p:sp>
      <p:pic>
        <p:nvPicPr>
          <p:cNvPr id="104452" name="Picture 2">
            <a:extLst>
              <a:ext uri="{FF2B5EF4-FFF2-40B4-BE49-F238E27FC236}">
                <a16:creationId xmlns:a16="http://schemas.microsoft.com/office/drawing/2014/main" xmlns="" id="{57B3FEB5-D5CA-44F1-BC34-77A31F459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17725"/>
            <a:ext cx="813435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05756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Placeholder 2">
            <a:extLst>
              <a:ext uri="{FF2B5EF4-FFF2-40B4-BE49-F238E27FC236}">
                <a16:creationId xmlns:a16="http://schemas.microsoft.com/office/drawing/2014/main" xmlns="" id="{4DCED3FC-1B02-4778-B10E-B11AE56A0861}"/>
              </a:ext>
            </a:extLst>
          </p:cNvPr>
          <p:cNvSpPr>
            <a:spLocks noGrp="1"/>
          </p:cNvSpPr>
          <p:nvPr>
            <p:ph type="body" sz="quarter" idx="13"/>
          </p:nvPr>
        </p:nvSpPr>
        <p:spPr/>
        <p:txBody>
          <a:bodyPr/>
          <a:lstStyle/>
          <a:p>
            <a:r>
              <a:rPr lang="en-US" altLang="en-US" sz="2800"/>
              <a:t>FEMA Eligible Projects under FMA</a:t>
            </a:r>
          </a:p>
        </p:txBody>
      </p:sp>
      <p:sp>
        <p:nvSpPr>
          <p:cNvPr id="112643" name="Content Placeholder 1">
            <a:extLst>
              <a:ext uri="{FF2B5EF4-FFF2-40B4-BE49-F238E27FC236}">
                <a16:creationId xmlns:a16="http://schemas.microsoft.com/office/drawing/2014/main" xmlns="" id="{F2812369-385D-4EE7-BD1B-06DA7AE35847}"/>
              </a:ext>
            </a:extLst>
          </p:cNvPr>
          <p:cNvSpPr>
            <a:spLocks noGrp="1"/>
          </p:cNvSpPr>
          <p:nvPr>
            <p:ph idx="1"/>
          </p:nvPr>
        </p:nvSpPr>
        <p:spPr/>
        <p:txBody>
          <a:bodyPr/>
          <a:lstStyle/>
          <a:p>
            <a:endParaRPr lang="en-US" altLang="en-US"/>
          </a:p>
        </p:txBody>
      </p:sp>
      <p:pic>
        <p:nvPicPr>
          <p:cNvPr id="112644" name="Picture 3">
            <a:extLst>
              <a:ext uri="{FF2B5EF4-FFF2-40B4-BE49-F238E27FC236}">
                <a16:creationId xmlns:a16="http://schemas.microsoft.com/office/drawing/2014/main" xmlns="" id="{2F296B25-562B-4199-A412-2230C41EC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839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540203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Placeholder 2">
            <a:extLst>
              <a:ext uri="{FF2B5EF4-FFF2-40B4-BE49-F238E27FC236}">
                <a16:creationId xmlns:a16="http://schemas.microsoft.com/office/drawing/2014/main" xmlns="" id="{A66215CE-389D-4BDA-BE61-A40F766517AC}"/>
              </a:ext>
            </a:extLst>
          </p:cNvPr>
          <p:cNvSpPr>
            <a:spLocks noGrp="1"/>
          </p:cNvSpPr>
          <p:nvPr>
            <p:ph type="body" sz="quarter" idx="13"/>
          </p:nvPr>
        </p:nvSpPr>
        <p:spPr/>
        <p:txBody>
          <a:bodyPr/>
          <a:lstStyle/>
          <a:p>
            <a:r>
              <a:rPr lang="en-US" altLang="en-US"/>
              <a:t>Program Support Material</a:t>
            </a:r>
          </a:p>
        </p:txBody>
      </p:sp>
      <p:sp>
        <p:nvSpPr>
          <p:cNvPr id="4" name="Content Placeholder 3">
            <a:extLst>
              <a:ext uri="{FF2B5EF4-FFF2-40B4-BE49-F238E27FC236}">
                <a16:creationId xmlns:a16="http://schemas.microsoft.com/office/drawing/2014/main" xmlns="" id="{166D54A4-E267-48F4-8205-B32D6B7D0FC8}"/>
              </a:ext>
            </a:extLst>
          </p:cNvPr>
          <p:cNvSpPr txBox="1">
            <a:spLocks noGrp="1"/>
          </p:cNvSpPr>
          <p:nvPr>
            <p:ph idx="1"/>
          </p:nvPr>
        </p:nvSpPr>
        <p:spPr>
          <a:xfrm>
            <a:off x="152400" y="2057400"/>
            <a:ext cx="4572000" cy="3508375"/>
          </a:xfrm>
        </p:spPr>
        <p:txBody>
          <a:bodyPr>
            <a:spAutoFit/>
          </a:bodyPr>
          <a:lstStyle/>
          <a:p>
            <a:pPr algn="ctr">
              <a:defRPr/>
            </a:pPr>
            <a:r>
              <a:rPr lang="en-US" sz="2400" b="1" u="sng" dirty="0"/>
              <a:t>BRIC</a:t>
            </a:r>
          </a:p>
          <a:p>
            <a:pPr marL="257175" indent="-257175">
              <a:buFont typeface="Arial" panose="020B0604020202020204" pitchFamily="34" charset="0"/>
              <a:buChar char="•"/>
              <a:defRPr/>
            </a:pPr>
            <a:r>
              <a:rPr lang="en-US" sz="1500" dirty="0">
                <a:hlinkClick r:id="rId3"/>
              </a:rPr>
              <a:t>Mitigation Action Portfolio</a:t>
            </a:r>
            <a:r>
              <a:rPr lang="en-US" sz="1500" dirty="0"/>
              <a:t>	</a:t>
            </a:r>
          </a:p>
          <a:p>
            <a:pPr marL="257175" indent="-257175">
              <a:buFont typeface="Arial" panose="020B0604020202020204" pitchFamily="34" charset="0"/>
              <a:buChar char="•"/>
              <a:defRPr/>
            </a:pPr>
            <a:r>
              <a:rPr lang="en-US" sz="1500" dirty="0"/>
              <a:t>BRIC Building Codes Activities</a:t>
            </a:r>
          </a:p>
          <a:p>
            <a:pPr marL="257175" indent="-257175">
              <a:buFont typeface="Arial" panose="020B0604020202020204" pitchFamily="34" charset="0"/>
              <a:buChar char="•"/>
              <a:defRPr/>
            </a:pPr>
            <a:r>
              <a:rPr lang="en-US" sz="1500" dirty="0"/>
              <a:t>BRIC Partnership Activities</a:t>
            </a:r>
          </a:p>
          <a:p>
            <a:pPr marL="257175" indent="-257175">
              <a:buFont typeface="Arial" panose="020B0604020202020204" pitchFamily="34" charset="0"/>
              <a:buChar char="•"/>
              <a:defRPr/>
            </a:pPr>
            <a:r>
              <a:rPr lang="en-US" sz="1500" dirty="0"/>
              <a:t>BRIC Project Scoping Activities</a:t>
            </a:r>
          </a:p>
          <a:p>
            <a:pPr marL="257175" indent="-257175">
              <a:buFont typeface="Arial" panose="020B0604020202020204" pitchFamily="34" charset="0"/>
              <a:buChar char="•"/>
              <a:defRPr/>
            </a:pPr>
            <a:r>
              <a:rPr lang="en-US" sz="1500" dirty="0"/>
              <a:t>BRIC Mitigation Planning Activities</a:t>
            </a:r>
          </a:p>
          <a:p>
            <a:pPr marL="257175" indent="-257175">
              <a:buFont typeface="Arial" panose="020B0604020202020204" pitchFamily="34" charset="0"/>
              <a:buChar char="•"/>
              <a:defRPr/>
            </a:pPr>
            <a:r>
              <a:rPr lang="en-US" sz="1500" dirty="0"/>
              <a:t>BRIC Direct Technical Assistance</a:t>
            </a:r>
          </a:p>
          <a:p>
            <a:pPr marL="257175" indent="-257175">
              <a:buFont typeface="Arial" panose="020B0604020202020204" pitchFamily="34" charset="0"/>
              <a:buChar char="•"/>
              <a:defRPr/>
            </a:pPr>
            <a:r>
              <a:rPr lang="en-US" sz="1500" dirty="0"/>
              <a:t>BRIC Technical Criteria</a:t>
            </a:r>
          </a:p>
          <a:p>
            <a:pPr marL="257175" indent="-257175">
              <a:buFont typeface="Arial" panose="020B0604020202020204" pitchFamily="34" charset="0"/>
              <a:buChar char="•"/>
              <a:defRPr/>
            </a:pPr>
            <a:r>
              <a:rPr lang="en-US" sz="1500" dirty="0"/>
              <a:t>BRIC Qualitative Criteria</a:t>
            </a:r>
          </a:p>
          <a:p>
            <a:pPr marL="257175" indent="-257175">
              <a:buFont typeface="Arial" panose="020B0604020202020204" pitchFamily="34" charset="0"/>
              <a:buChar char="•"/>
              <a:defRPr/>
            </a:pPr>
            <a:r>
              <a:rPr lang="en-US" sz="1500" dirty="0"/>
              <a:t>HMA Cost Share Guide</a:t>
            </a:r>
          </a:p>
          <a:p>
            <a:pPr marL="257175" indent="-257175">
              <a:buFont typeface="Arial" panose="020B0604020202020204" pitchFamily="34" charset="0"/>
              <a:buChar char="•"/>
              <a:defRPr/>
            </a:pPr>
            <a:r>
              <a:rPr lang="en-US" sz="1500" dirty="0"/>
              <a:t>FY20 BRIC Notice of Funding Opportunity</a:t>
            </a:r>
          </a:p>
          <a:p>
            <a:pPr marL="257175" indent="-257175">
              <a:buFont typeface="Arial" panose="020B0604020202020204" pitchFamily="34" charset="0"/>
              <a:buChar char="•"/>
              <a:defRPr/>
            </a:pPr>
            <a:endParaRPr lang="en-US" sz="1500" dirty="0"/>
          </a:p>
        </p:txBody>
      </p:sp>
      <p:pic>
        <p:nvPicPr>
          <p:cNvPr id="116740" name="Picture 1">
            <a:extLst>
              <a:ext uri="{FF2B5EF4-FFF2-40B4-BE49-F238E27FC236}">
                <a16:creationId xmlns:a16="http://schemas.microsoft.com/office/drawing/2014/main" xmlns="" id="{8E2B67F0-33C0-4E4A-B01B-02CBD200B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438" y="1589088"/>
            <a:ext cx="463232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38652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xmlns="" id="{163E9F0D-CABC-4039-AAAF-C00F10AC3A18}"/>
              </a:ext>
            </a:extLst>
          </p:cNvPr>
          <p:cNvSpPr>
            <a:spLocks noGrp="1" noChangeArrowheads="1"/>
          </p:cNvSpPr>
          <p:nvPr>
            <p:ph type="title"/>
          </p:nvPr>
        </p:nvSpPr>
        <p:spPr>
          <a:xfrm>
            <a:off x="457200" y="152400"/>
            <a:ext cx="8229600" cy="884238"/>
          </a:xfrm>
        </p:spPr>
        <p:txBody>
          <a:bodyPr/>
          <a:lstStyle/>
          <a:p>
            <a:pPr>
              <a:defRPr/>
            </a:pPr>
            <a:r>
              <a:rPr lang="en-US" sz="4000" dirty="0">
                <a:latin typeface="+mj-lt"/>
              </a:rPr>
              <a:t>Eligible HMGP Projects</a:t>
            </a:r>
          </a:p>
        </p:txBody>
      </p:sp>
      <p:sp>
        <p:nvSpPr>
          <p:cNvPr id="122883" name="Rectangle 3">
            <a:extLst>
              <a:ext uri="{FF2B5EF4-FFF2-40B4-BE49-F238E27FC236}">
                <a16:creationId xmlns:a16="http://schemas.microsoft.com/office/drawing/2014/main" xmlns="" id="{F334D33A-B6DE-42B8-84EB-2E3060409E5A}"/>
              </a:ext>
            </a:extLst>
          </p:cNvPr>
          <p:cNvSpPr>
            <a:spLocks noGrp="1"/>
          </p:cNvSpPr>
          <p:nvPr>
            <p:ph type="body" sz="half" idx="1"/>
          </p:nvPr>
        </p:nvSpPr>
        <p:spPr>
          <a:xfrm>
            <a:off x="152400" y="1447800"/>
            <a:ext cx="5410200" cy="4530725"/>
          </a:xfrm>
        </p:spPr>
        <p:txBody>
          <a:bodyPr/>
          <a:lstStyle/>
          <a:p>
            <a:r>
              <a:rPr lang="en-US" altLang="en-US" sz="1800"/>
              <a:t>Property Acquisition and Structure Demolition</a:t>
            </a:r>
          </a:p>
          <a:p>
            <a:r>
              <a:rPr lang="en-US" altLang="en-US" sz="1800"/>
              <a:t>Property Acquisition and Structure Relocation</a:t>
            </a:r>
          </a:p>
          <a:p>
            <a:r>
              <a:rPr lang="en-US" altLang="en-US" sz="1800"/>
              <a:t>Structure Elevation</a:t>
            </a:r>
          </a:p>
          <a:p>
            <a:r>
              <a:rPr lang="en-US" altLang="en-US" sz="1800"/>
              <a:t>Mitigation Reconstruction</a:t>
            </a:r>
          </a:p>
          <a:p>
            <a:r>
              <a:rPr lang="en-US" altLang="en-US" sz="1800"/>
              <a:t>Dry Floodproofing of Historic Residential Structures</a:t>
            </a:r>
          </a:p>
          <a:p>
            <a:r>
              <a:rPr lang="en-US" altLang="en-US" sz="1800"/>
              <a:t>Dry Floodproofing of Non‐residential Structures</a:t>
            </a:r>
          </a:p>
          <a:p>
            <a:r>
              <a:rPr lang="en-US" altLang="en-US" sz="1800"/>
              <a:t>Localized Flood Reduction Projects</a:t>
            </a:r>
          </a:p>
          <a:p>
            <a:r>
              <a:rPr lang="en-US" altLang="en-US" sz="1800"/>
              <a:t>Structural Retrofitting of Existing Buildings</a:t>
            </a:r>
          </a:p>
          <a:p>
            <a:r>
              <a:rPr lang="en-US" altLang="en-US" sz="1800"/>
              <a:t>Non-Structural Retrofitting of Existing Buildings &amp; Facilities</a:t>
            </a:r>
          </a:p>
          <a:p>
            <a:r>
              <a:rPr lang="en-US" altLang="en-US" sz="1800"/>
              <a:t>Infrastructure Retrofit</a:t>
            </a:r>
          </a:p>
          <a:p>
            <a:r>
              <a:rPr lang="en-US" altLang="en-US" sz="1800"/>
              <a:t>Soil Stabilization</a:t>
            </a:r>
          </a:p>
          <a:p>
            <a:r>
              <a:rPr lang="en-US" altLang="en-US" sz="1800"/>
              <a:t>Project Scoping – Individual Home and Community Flood</a:t>
            </a:r>
          </a:p>
          <a:p>
            <a:r>
              <a:rPr lang="en-US" altLang="en-US" sz="1800"/>
              <a:t>5% Mitigation Projects (State Initiative)</a:t>
            </a:r>
          </a:p>
          <a:p>
            <a:r>
              <a:rPr lang="en-US" altLang="en-US" sz="1800"/>
              <a:t>7% Hazard Mitigation Planning</a:t>
            </a:r>
          </a:p>
        </p:txBody>
      </p:sp>
      <p:grpSp>
        <p:nvGrpSpPr>
          <p:cNvPr id="122884" name="Group 18">
            <a:extLst>
              <a:ext uri="{FF2B5EF4-FFF2-40B4-BE49-F238E27FC236}">
                <a16:creationId xmlns:a16="http://schemas.microsoft.com/office/drawing/2014/main" xmlns="" id="{98F86AAD-09BC-42B7-9C4B-4FB8F08B1E2B}"/>
              </a:ext>
            </a:extLst>
          </p:cNvPr>
          <p:cNvGrpSpPr>
            <a:grpSpLocks/>
          </p:cNvGrpSpPr>
          <p:nvPr/>
        </p:nvGrpSpPr>
        <p:grpSpPr bwMode="auto">
          <a:xfrm>
            <a:off x="5562600" y="1447800"/>
            <a:ext cx="3429000" cy="4733925"/>
            <a:chOff x="5562600" y="1447800"/>
            <a:chExt cx="3429000" cy="4733925"/>
          </a:xfrm>
        </p:grpSpPr>
        <p:pic>
          <p:nvPicPr>
            <p:cNvPr id="122886" name="Picture 2">
              <a:extLst>
                <a:ext uri="{FF2B5EF4-FFF2-40B4-BE49-F238E27FC236}">
                  <a16:creationId xmlns:a16="http://schemas.microsoft.com/office/drawing/2014/main" xmlns="" id="{BEDA6197-0E67-4279-A247-BFA6BC536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810000"/>
              <a:ext cx="175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2" descr="http://www.hometowndemolitioncontractors.com/Connecticut/images/demolition-contractor-hartford.jpg">
              <a:extLst>
                <a:ext uri="{FF2B5EF4-FFF2-40B4-BE49-F238E27FC236}">
                  <a16:creationId xmlns:a16="http://schemas.microsoft.com/office/drawing/2014/main" xmlns="" id="{20F71F27-1D74-4A8F-BFCB-FDF29BF47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667000"/>
              <a:ext cx="152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8" name="Picture 6" descr="http://disastersafety.typepad.com/.a/6a010534acc2cc970c01156fb1f781970c-800wi">
              <a:extLst>
                <a:ext uri="{FF2B5EF4-FFF2-40B4-BE49-F238E27FC236}">
                  <a16:creationId xmlns:a16="http://schemas.microsoft.com/office/drawing/2014/main" xmlns="" id="{6728CACF-7B9B-4B7F-B763-B979669780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447800"/>
              <a:ext cx="15240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9" name="Picture 8" descr="http://www.funnypictures.net.au/images/flood-sign-for-sale-waterfront-property-price-redu1.jpg">
              <a:extLst>
                <a:ext uri="{FF2B5EF4-FFF2-40B4-BE49-F238E27FC236}">
                  <a16:creationId xmlns:a16="http://schemas.microsoft.com/office/drawing/2014/main" xmlns="" id="{EBC4F8B2-AFE4-47FE-9AE3-BE980E75BF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1447800"/>
              <a:ext cx="17526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0" name="Picture 10" descr="Photo of LazyBrook Park">
              <a:extLst>
                <a:ext uri="{FF2B5EF4-FFF2-40B4-BE49-F238E27FC236}">
                  <a16:creationId xmlns:a16="http://schemas.microsoft.com/office/drawing/2014/main" xmlns="" id="{21038BDC-F7CD-4D1E-9F3D-73E1E8359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2667000"/>
              <a:ext cx="17526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1" name="Picture 3">
              <a:extLst>
                <a:ext uri="{FF2B5EF4-FFF2-40B4-BE49-F238E27FC236}">
                  <a16:creationId xmlns:a16="http://schemas.microsoft.com/office/drawing/2014/main" xmlns="" id="{E5DE1083-A6D5-4F1F-9C9C-C39312AA8D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3810000"/>
              <a:ext cx="1593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2" name="Picture 12" descr="http://www.denvergov.org/Portals/526/images/WMD_2ndStreetClosure2.jpg">
              <a:extLst>
                <a:ext uri="{FF2B5EF4-FFF2-40B4-BE49-F238E27FC236}">
                  <a16:creationId xmlns:a16="http://schemas.microsoft.com/office/drawing/2014/main" xmlns="" id="{0DF38A79-7AAD-48FE-A608-2192C5E426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000" y="5105400"/>
              <a:ext cx="17526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3" name="Picture 14">
              <a:extLst>
                <a:ext uri="{FF2B5EF4-FFF2-40B4-BE49-F238E27FC236}">
                  <a16:creationId xmlns:a16="http://schemas.microsoft.com/office/drawing/2014/main" xmlns="" id="{722A5B5C-8546-415D-861E-ACA44B33AE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5105400"/>
              <a:ext cx="1600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885" name="Slide Number Placeholder 1">
            <a:extLst>
              <a:ext uri="{FF2B5EF4-FFF2-40B4-BE49-F238E27FC236}">
                <a16:creationId xmlns:a16="http://schemas.microsoft.com/office/drawing/2014/main" xmlns="" id="{ABAE9DF6-CC53-482C-A4B2-7D8F5FDA764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9E1989F-DF4A-4541-8A83-F3E264FFA300}" type="slidenum">
              <a:rPr lang="en-US" altLang="en-US" sz="1800" smtClean="0">
                <a:latin typeface="Arial" panose="020B0604020202020204" pitchFamily="34" charset="0"/>
              </a:rPr>
              <a:pPr>
                <a:spcBef>
                  <a:spcPct val="0"/>
                </a:spcBef>
                <a:buFontTx/>
                <a:buNone/>
              </a:pPr>
              <a:t>58</a:t>
            </a:fld>
            <a:endParaRPr lang="en-US" altLang="en-US" sz="1800">
              <a:latin typeface="Arial" panose="020B0604020202020204" pitchFamily="34" charset="0"/>
            </a:endParaRPr>
          </a:p>
        </p:txBody>
      </p:sp>
    </p:spTree>
    <p:extLst>
      <p:ext uri="{BB962C8B-B14F-4D97-AF65-F5344CB8AC3E}">
        <p14:creationId xmlns:p14="http://schemas.microsoft.com/office/powerpoint/2010/main" val="229777179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Content Placeholder 1">
            <a:extLst>
              <a:ext uri="{FF2B5EF4-FFF2-40B4-BE49-F238E27FC236}">
                <a16:creationId xmlns:a16="http://schemas.microsoft.com/office/drawing/2014/main" xmlns="" id="{20CE4F48-4545-46DA-872F-592CAC4187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103313"/>
            <a:ext cx="8839200" cy="5156200"/>
          </a:xfrm>
        </p:spPr>
      </p:pic>
      <p:sp>
        <p:nvSpPr>
          <p:cNvPr id="65539" name="Text Placeholder 2">
            <a:extLst>
              <a:ext uri="{FF2B5EF4-FFF2-40B4-BE49-F238E27FC236}">
                <a16:creationId xmlns:a16="http://schemas.microsoft.com/office/drawing/2014/main" xmlns="" id="{D8BCB770-4610-41DA-948B-E2D04BDE94D4}"/>
              </a:ext>
            </a:extLst>
          </p:cNvPr>
          <p:cNvSpPr>
            <a:spLocks noGrp="1"/>
          </p:cNvSpPr>
          <p:nvPr>
            <p:ph type="body" sz="quarter" idx="13"/>
          </p:nvPr>
        </p:nvSpPr>
        <p:spPr/>
        <p:txBody>
          <a:bodyPr/>
          <a:lstStyle/>
          <a:p>
            <a:r>
              <a:rPr lang="en-US" altLang="en-US"/>
              <a:t>Building Resilient Infrastructure &amp; Communities (BRIC)</a:t>
            </a:r>
          </a:p>
        </p:txBody>
      </p:sp>
    </p:spTree>
    <p:extLst>
      <p:ext uri="{BB962C8B-B14F-4D97-AF65-F5344CB8AC3E}">
        <p14:creationId xmlns:p14="http://schemas.microsoft.com/office/powerpoint/2010/main" val="18142134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
            <a:extLst>
              <a:ext uri="{FF2B5EF4-FFF2-40B4-BE49-F238E27FC236}">
                <a16:creationId xmlns:a16="http://schemas.microsoft.com/office/drawing/2014/main" xmlns="" id="{8E80252B-3D90-4344-BAEA-EDD05125E1B1}"/>
              </a:ext>
            </a:extLst>
          </p:cNvPr>
          <p:cNvSpPr>
            <a:spLocks noGrp="1"/>
          </p:cNvSpPr>
          <p:nvPr>
            <p:ph idx="1"/>
          </p:nvPr>
        </p:nvSpPr>
        <p:spPr>
          <a:xfrm>
            <a:off x="152400" y="1600200"/>
            <a:ext cx="8686800" cy="4800600"/>
          </a:xfrm>
        </p:spPr>
        <p:txBody>
          <a:bodyPr/>
          <a:lstStyle/>
          <a:p>
            <a:pPr>
              <a:buFont typeface="Arial" panose="020B0604020202020204" pitchFamily="34" charset="0"/>
              <a:buChar char="•"/>
            </a:pPr>
            <a:r>
              <a:rPr lang="en-US" altLang="en-US" sz="2800" b="1">
                <a:latin typeface="Calibri" panose="020F0502020204030204" pitchFamily="34" charset="0"/>
              </a:rPr>
              <a:t>For properties in the 100-year floodplain</a:t>
            </a:r>
          </a:p>
          <a:p>
            <a:pPr>
              <a:buFont typeface="Arial" panose="020B0604020202020204" pitchFamily="34" charset="0"/>
              <a:buChar char="•"/>
            </a:pPr>
            <a:r>
              <a:rPr lang="en-US" altLang="en-US" sz="2800" b="1">
                <a:latin typeface="Calibri" panose="020F0502020204030204" pitchFamily="34" charset="0"/>
              </a:rPr>
              <a:t>Acquisitions, if cost is $276,000 or less* </a:t>
            </a:r>
          </a:p>
          <a:p>
            <a:pPr>
              <a:buFont typeface="Arial" panose="020B0604020202020204" pitchFamily="34" charset="0"/>
              <a:buChar char="•"/>
            </a:pPr>
            <a:r>
              <a:rPr lang="en-US" altLang="en-US" sz="2800" b="1">
                <a:latin typeface="Calibri" panose="020F0502020204030204" pitchFamily="34" charset="0"/>
              </a:rPr>
              <a:t>Elevations, if cost is $175,000 or less*:</a:t>
            </a:r>
          </a:p>
          <a:p>
            <a:pPr>
              <a:buFont typeface="Arial" panose="020B0604020202020204" pitchFamily="34" charset="0"/>
              <a:buChar char="•"/>
            </a:pPr>
            <a:r>
              <a:rPr lang="en-US" altLang="en-US" sz="2800" b="1">
                <a:latin typeface="Calibri" panose="020F0502020204030204" pitchFamily="34" charset="0"/>
              </a:rPr>
              <a:t>The project is considered cost-effective and no further Benefit-Cost Analysis (BCA) is required.</a:t>
            </a:r>
          </a:p>
          <a:p>
            <a:pPr>
              <a:buFont typeface="Arial" panose="020B0604020202020204" pitchFamily="34" charset="0"/>
              <a:buChar char="•"/>
            </a:pPr>
            <a:r>
              <a:rPr lang="en-US" altLang="en-US" sz="2800" b="1">
                <a:latin typeface="Calibri" panose="020F0502020204030204" pitchFamily="34" charset="0"/>
              </a:rPr>
              <a:t>For all other project types or properties that do not meet thresholds above, BCA is required</a:t>
            </a:r>
          </a:p>
          <a:p>
            <a:pPr lvl="1">
              <a:buFontTx/>
              <a:buNone/>
            </a:pPr>
            <a:endParaRPr lang="en-US" altLang="en-US" b="1">
              <a:latin typeface="Calibri" panose="020F0502020204030204" pitchFamily="34" charset="0"/>
            </a:endParaRPr>
          </a:p>
          <a:p>
            <a:pPr lvl="1">
              <a:buFontTx/>
              <a:buNone/>
            </a:pPr>
            <a:r>
              <a:rPr lang="en-US" altLang="en-US" b="1">
                <a:latin typeface="Calibri" panose="020F0502020204030204" pitchFamily="34" charset="0"/>
              </a:rPr>
              <a:t>*(average cost per property in the project)</a:t>
            </a:r>
          </a:p>
        </p:txBody>
      </p:sp>
      <p:sp>
        <p:nvSpPr>
          <p:cNvPr id="22531" name="Text Placeholder 2">
            <a:extLst>
              <a:ext uri="{FF2B5EF4-FFF2-40B4-BE49-F238E27FC236}">
                <a16:creationId xmlns:a16="http://schemas.microsoft.com/office/drawing/2014/main" xmlns="" id="{F8201EBF-741B-4BA4-B57E-DB7CC6BC04BC}"/>
              </a:ext>
            </a:extLst>
          </p:cNvPr>
          <p:cNvSpPr>
            <a:spLocks noGrp="1"/>
          </p:cNvSpPr>
          <p:nvPr>
            <p:ph type="body" sz="quarter" idx="13"/>
          </p:nvPr>
        </p:nvSpPr>
        <p:spPr/>
        <p:txBody>
          <a:bodyPr/>
          <a:lstStyle/>
          <a:p>
            <a:r>
              <a:rPr lang="en-US" altLang="en-US"/>
              <a:t>2013 FEMA Cost-Effectiveness Policy</a:t>
            </a:r>
          </a:p>
        </p:txBody>
      </p:sp>
    </p:spTree>
    <p:extLst>
      <p:ext uri="{BB962C8B-B14F-4D97-AF65-F5344CB8AC3E}">
        <p14:creationId xmlns:p14="http://schemas.microsoft.com/office/powerpoint/2010/main" val="180882277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Does your project fit?</a:t>
            </a:r>
          </a:p>
        </p:txBody>
      </p:sp>
      <p:sp>
        <p:nvSpPr>
          <p:cNvPr id="4" name="Content Placeholder 1"/>
          <p:cNvSpPr txBox="1">
            <a:spLocks/>
          </p:cNvSpPr>
          <p:nvPr/>
        </p:nvSpPr>
        <p:spPr bwMode="auto">
          <a:xfrm>
            <a:off x="381000" y="16764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None/>
              <a:defRPr sz="3200" kern="1200">
                <a:solidFill>
                  <a:schemeClr val="tx1"/>
                </a:solidFill>
                <a:latin typeface="Verdana" pitchFamily="34" charset="0"/>
                <a:ea typeface="+mn-ea"/>
                <a:cs typeface="+mn-cs"/>
              </a:defRPr>
            </a:lvl1pPr>
            <a:lvl2pPr marL="914400" indent="-457200" algn="l" rtl="0" eaLnBrk="0" fontAlgn="base" hangingPunct="0">
              <a:spcBef>
                <a:spcPct val="20000"/>
              </a:spcBef>
              <a:spcAft>
                <a:spcPct val="0"/>
              </a:spcAft>
              <a:buFontTx/>
              <a:buBlip>
                <a:blip r:embed="rId2"/>
              </a:buBlip>
              <a:defRPr sz="2800" kern="1200">
                <a:solidFill>
                  <a:schemeClr val="tx1"/>
                </a:solidFill>
                <a:latin typeface="Verdana" pitchFamily="34" charset="0"/>
                <a:ea typeface="+mn-ea"/>
                <a:cs typeface="+mn-cs"/>
              </a:defRPr>
            </a:lvl2pPr>
            <a:lvl3pPr marL="1371600" indent="-457200" algn="l" rtl="0" eaLnBrk="0" fontAlgn="base" hangingPunct="0">
              <a:spcBef>
                <a:spcPct val="20000"/>
              </a:spcBef>
              <a:spcAft>
                <a:spcPct val="0"/>
              </a:spcAft>
              <a:buFontTx/>
              <a:buBlip>
                <a:blip r:embed="rId3"/>
              </a:buBlip>
              <a:defRPr sz="2400" kern="1200">
                <a:solidFill>
                  <a:schemeClr val="tx1"/>
                </a:solidFill>
                <a:latin typeface="Verdana" pitchFamily="34" charset="0"/>
                <a:ea typeface="+mn-ea"/>
                <a:cs typeface="+mn-cs"/>
              </a:defRPr>
            </a:lvl3pPr>
            <a:lvl4pPr marL="1831975" indent="-460375" algn="l" rtl="0" eaLnBrk="0" fontAlgn="base" hangingPunct="0">
              <a:spcBef>
                <a:spcPct val="20000"/>
              </a:spcBef>
              <a:spcAft>
                <a:spcPct val="0"/>
              </a:spcAft>
              <a:buFontTx/>
              <a:buBlip>
                <a:blip r:embed="rId2"/>
              </a:buBlip>
              <a:defRPr sz="2000" kern="1200">
                <a:solidFill>
                  <a:schemeClr val="tx1"/>
                </a:solidFill>
                <a:latin typeface="Verdana" pitchFamily="34" charset="0"/>
                <a:ea typeface="+mn-ea"/>
                <a:cs typeface="+mn-cs"/>
              </a:defRPr>
            </a:lvl4pPr>
            <a:lvl5pPr marL="2289175" indent="-460375" algn="l" rtl="0" eaLnBrk="0" fontAlgn="base" hangingPunct="0">
              <a:spcBef>
                <a:spcPct val="20000"/>
              </a:spcBef>
              <a:spcAft>
                <a:spcPct val="0"/>
              </a:spcAft>
              <a:buFontTx/>
              <a:buBlip>
                <a:blip r:embed="rId3"/>
              </a:buBlip>
              <a:defRPr sz="20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en-US" sz="2400" dirty="0">
                <a:solidFill>
                  <a:prstClr val="black"/>
                </a:solidFill>
              </a:rPr>
              <a:t>Thinking globally……. does it fit locally?</a:t>
            </a:r>
          </a:p>
          <a:p>
            <a:pPr lvl="1" indent="-342900">
              <a:buFont typeface="Arial" pitchFamily="34" charset="0"/>
              <a:buChar char="•"/>
              <a:defRPr/>
            </a:pPr>
            <a:r>
              <a:rPr lang="en-US" sz="2000" dirty="0">
                <a:solidFill>
                  <a:prstClr val="black"/>
                </a:solidFill>
              </a:rPr>
              <a:t>Climate change, environmental protection etc</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rPr>
              <a:t>Who is going to pay for it and what is their organization’s mission?</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rPr>
              <a:t>How does it fit within the larger area such as watershed plans?</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en-US" sz="2400" dirty="0">
                <a:solidFill>
                  <a:prstClr val="black"/>
                </a:solidFill>
              </a:rPr>
              <a:t>Is it integrated with other plans for environmental conservation, historical preservation, economic development etc?</a:t>
            </a: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Tx/>
              <a:buSzTx/>
              <a:tabLst/>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118243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p:txBody>
          <a:bodyPr/>
          <a:lstStyle/>
          <a:p>
            <a:pPr>
              <a:buFont typeface="Arial" panose="020B0604020202020204" pitchFamily="34" charset="0"/>
              <a:buChar char="•"/>
            </a:pPr>
            <a:r>
              <a:rPr lang="en-US" sz="2400" dirty="0"/>
              <a:t>Storm Water Run Off</a:t>
            </a:r>
          </a:p>
          <a:p>
            <a:pPr>
              <a:buFont typeface="Arial" panose="020B0604020202020204" pitchFamily="34" charset="0"/>
              <a:buChar char="•"/>
            </a:pPr>
            <a:r>
              <a:rPr lang="en-US" sz="2400" dirty="0"/>
              <a:t>(MS4) </a:t>
            </a:r>
            <a:r>
              <a:rPr lang="en-US" sz="1800" dirty="0"/>
              <a:t>Municipal Separate Storm Sewer Systems </a:t>
            </a:r>
          </a:p>
          <a:p>
            <a:pPr>
              <a:buFont typeface="Arial" panose="020B0604020202020204" pitchFamily="34" charset="0"/>
              <a:buChar char="•"/>
            </a:pPr>
            <a:r>
              <a:rPr lang="en-US" sz="2400" dirty="0"/>
              <a:t>ACT 167 – </a:t>
            </a:r>
            <a:r>
              <a:rPr lang="en-US" sz="1800" dirty="0"/>
              <a:t>Storm water management plan</a:t>
            </a:r>
            <a:endParaRPr lang="en-US" sz="2400" dirty="0"/>
          </a:p>
          <a:p>
            <a:pPr>
              <a:buFont typeface="Arial" panose="020B0604020202020204" pitchFamily="34" charset="0"/>
              <a:buChar char="•"/>
            </a:pPr>
            <a:r>
              <a:rPr lang="en-US" sz="2400" dirty="0"/>
              <a:t>Chesapeake Bay Plan</a:t>
            </a:r>
          </a:p>
          <a:p>
            <a:pPr>
              <a:buFont typeface="Arial" panose="020B0604020202020204" pitchFamily="34" charset="0"/>
              <a:buChar char="•"/>
            </a:pPr>
            <a:r>
              <a:rPr lang="en-US" sz="2400" dirty="0"/>
              <a:t>Funding Opportunities</a:t>
            </a:r>
          </a:p>
          <a:p>
            <a:pPr marL="771525" lvl="1">
              <a:buFont typeface="Arial" panose="020B0604020202020204" pitchFamily="34" charset="0"/>
              <a:buChar char="•"/>
            </a:pPr>
            <a:r>
              <a:rPr lang="en-US" sz="1800" dirty="0"/>
              <a:t>FEES - approach used by a Township to establish a Stormwater fee.</a:t>
            </a:r>
          </a:p>
          <a:p>
            <a:pPr marL="771525" lvl="1">
              <a:buFont typeface="Arial" panose="020B0604020202020204" pitchFamily="34" charset="0"/>
              <a:buChar char="•"/>
            </a:pPr>
            <a:r>
              <a:rPr lang="en-US" sz="1800" dirty="0"/>
              <a:t>BMP CONSTRUCTION – PENNVEST - Loans</a:t>
            </a:r>
          </a:p>
          <a:p>
            <a:pPr>
              <a:buFont typeface="Arial" panose="020B0604020202020204" pitchFamily="34" charset="0"/>
              <a:buChar char="•"/>
            </a:pPr>
            <a:endParaRPr lang="en-US" sz="2400" dirty="0"/>
          </a:p>
          <a:p>
            <a:pPr marL="85725" indent="0"/>
            <a:endParaRPr lang="en-US" sz="2400" dirty="0"/>
          </a:p>
        </p:txBody>
      </p:sp>
      <p:sp>
        <p:nvSpPr>
          <p:cNvPr id="2" name="Text Placeholder 1"/>
          <p:cNvSpPr>
            <a:spLocks noGrp="1"/>
          </p:cNvSpPr>
          <p:nvPr>
            <p:ph type="body" sz="quarter" idx="13"/>
          </p:nvPr>
        </p:nvSpPr>
        <p:spPr/>
        <p:txBody>
          <a:bodyPr/>
          <a:lstStyle/>
          <a:p>
            <a:r>
              <a:rPr lang="en-US" sz="2400" dirty="0"/>
              <a:t>Integrating Funding for HM with Environmental Protection</a:t>
            </a:r>
          </a:p>
        </p:txBody>
      </p:sp>
      <p:sp>
        <p:nvSpPr>
          <p:cNvPr id="22" name="TextBox 21"/>
          <p:cNvSpPr txBox="1"/>
          <p:nvPr/>
        </p:nvSpPr>
        <p:spPr>
          <a:xfrm>
            <a:off x="1263479" y="4914901"/>
            <a:ext cx="6457950" cy="646331"/>
          </a:xfrm>
          <a:prstGeom prst="rect">
            <a:avLst/>
          </a:prstGeom>
          <a:noFill/>
        </p:spPr>
        <p:txBody>
          <a:bodyPr wrap="square" rtlCol="0">
            <a:spAutoFit/>
          </a:bodyPr>
          <a:lstStyle/>
          <a:p>
            <a:pPr fontAlgn="base">
              <a:spcBef>
                <a:spcPct val="0"/>
              </a:spcBef>
              <a:spcAft>
                <a:spcPct val="0"/>
              </a:spcAft>
              <a:defRPr/>
            </a:pPr>
            <a:r>
              <a:rPr lang="en-US" dirty="0">
                <a:solidFill>
                  <a:prstClr val="black"/>
                </a:solidFill>
                <a:latin typeface="Arial" charset="0"/>
                <a:hlinkClick r:id="rId2"/>
              </a:rPr>
              <a:t>http://www.dep.pa.gov/Business/Water/CleanWater/StormwaterMgmt/Stormwater/Pages/Funding-Opportunities.aspx</a:t>
            </a:r>
            <a:r>
              <a:rPr lang="en-US" dirty="0">
                <a:solidFill>
                  <a:prstClr val="black"/>
                </a:solidFill>
                <a:latin typeface="Arial" charset="0"/>
              </a:rPr>
              <a:t>  </a:t>
            </a:r>
          </a:p>
        </p:txBody>
      </p:sp>
    </p:spTree>
    <p:extLst>
      <p:ext uri="{BB962C8B-B14F-4D97-AF65-F5344CB8AC3E}">
        <p14:creationId xmlns:p14="http://schemas.microsoft.com/office/powerpoint/2010/main" val="20724537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Questions on Mitigation Projects</a:t>
            </a:r>
          </a:p>
        </p:txBody>
      </p:sp>
      <p:sp>
        <p:nvSpPr>
          <p:cNvPr id="4" name="Content Placeholder 1"/>
          <p:cNvSpPr txBox="1">
            <a:spLocks/>
          </p:cNvSpPr>
          <p:nvPr/>
        </p:nvSpPr>
        <p:spPr bwMode="auto">
          <a:xfrm>
            <a:off x="381000" y="16764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None/>
              <a:defRPr sz="3200" kern="1200">
                <a:solidFill>
                  <a:schemeClr val="tx1"/>
                </a:solidFill>
                <a:latin typeface="Verdana" pitchFamily="34" charset="0"/>
                <a:ea typeface="+mn-ea"/>
                <a:cs typeface="+mn-cs"/>
              </a:defRPr>
            </a:lvl1pPr>
            <a:lvl2pPr marL="914400" indent="-457200" algn="l" rtl="0" eaLnBrk="0" fontAlgn="base" hangingPunct="0">
              <a:spcBef>
                <a:spcPct val="20000"/>
              </a:spcBef>
              <a:spcAft>
                <a:spcPct val="0"/>
              </a:spcAft>
              <a:buFontTx/>
              <a:buBlip>
                <a:blip r:embed="rId2"/>
              </a:buBlip>
              <a:defRPr sz="2800" kern="1200">
                <a:solidFill>
                  <a:schemeClr val="tx1"/>
                </a:solidFill>
                <a:latin typeface="Verdana" pitchFamily="34" charset="0"/>
                <a:ea typeface="+mn-ea"/>
                <a:cs typeface="+mn-cs"/>
              </a:defRPr>
            </a:lvl2pPr>
            <a:lvl3pPr marL="1371600" indent="-457200" algn="l" rtl="0" eaLnBrk="0" fontAlgn="base" hangingPunct="0">
              <a:spcBef>
                <a:spcPct val="20000"/>
              </a:spcBef>
              <a:spcAft>
                <a:spcPct val="0"/>
              </a:spcAft>
              <a:buFontTx/>
              <a:buBlip>
                <a:blip r:embed="rId3"/>
              </a:buBlip>
              <a:defRPr sz="2400" kern="1200">
                <a:solidFill>
                  <a:schemeClr val="tx1"/>
                </a:solidFill>
                <a:latin typeface="Verdana" pitchFamily="34" charset="0"/>
                <a:ea typeface="+mn-ea"/>
                <a:cs typeface="+mn-cs"/>
              </a:defRPr>
            </a:lvl3pPr>
            <a:lvl4pPr marL="1831975" indent="-460375" algn="l" rtl="0" eaLnBrk="0" fontAlgn="base" hangingPunct="0">
              <a:spcBef>
                <a:spcPct val="20000"/>
              </a:spcBef>
              <a:spcAft>
                <a:spcPct val="0"/>
              </a:spcAft>
              <a:buFontTx/>
              <a:buBlip>
                <a:blip r:embed="rId2"/>
              </a:buBlip>
              <a:defRPr sz="2000" kern="1200">
                <a:solidFill>
                  <a:schemeClr val="tx1"/>
                </a:solidFill>
                <a:latin typeface="Verdana" pitchFamily="34" charset="0"/>
                <a:ea typeface="+mn-ea"/>
                <a:cs typeface="+mn-cs"/>
              </a:defRPr>
            </a:lvl4pPr>
            <a:lvl5pPr marL="2289175" indent="-460375" algn="l" rtl="0" eaLnBrk="0" fontAlgn="base" hangingPunct="0">
              <a:spcBef>
                <a:spcPct val="20000"/>
              </a:spcBef>
              <a:spcAft>
                <a:spcPct val="0"/>
              </a:spcAft>
              <a:buFontTx/>
              <a:buBlip>
                <a:blip r:embed="rId3"/>
              </a:buBlip>
              <a:defRPr sz="20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rPr>
              <a:t>Review current Hazard Mitigation Plan Goals, Objectives and Actions</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rPr>
              <a:t>Where does your project fit into the County and State HM Plans?</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en-US" sz="2400" dirty="0">
                <a:solidFill>
                  <a:prstClr val="black"/>
                </a:solidFill>
              </a:rPr>
              <a:t>Will you need to amend the plan?</a:t>
            </a:r>
          </a:p>
          <a:p>
            <a:pPr lvl="1" indent="-342900">
              <a:buFont typeface="Arial" pitchFamily="34" charset="0"/>
              <a:buChar char="•"/>
              <a:defRPr/>
            </a:pPr>
            <a:r>
              <a:rPr kumimoji="0" lang="en-US" sz="2000" b="0" i="0" u="none" strike="noStrike" kern="1200" cap="none" spc="0" normalizeH="0" baseline="0" noProof="0" dirty="0">
                <a:ln>
                  <a:noFill/>
                </a:ln>
                <a:solidFill>
                  <a:prstClr val="black"/>
                </a:solidFill>
                <a:effectLst/>
                <a:uLnTx/>
                <a:uFillTx/>
                <a:latin typeface="Verdana" pitchFamily="34" charset="0"/>
                <a:ea typeface="+mn-ea"/>
                <a:cs typeface="+mn-cs"/>
              </a:rPr>
              <a:t>County HMP must list your project by type (acquisition demolition, culvert replacement etc) for your municipality</a:t>
            </a:r>
          </a:p>
          <a:p>
            <a:pPr>
              <a:buFont typeface="Arial" pitchFamily="34" charset="0"/>
              <a:buChar char="•"/>
              <a:defRPr/>
            </a:pPr>
            <a:r>
              <a:rPr lang="en-US" sz="2400" dirty="0">
                <a:solidFill>
                  <a:prstClr val="black"/>
                </a:solidFill>
              </a:rPr>
              <a:t>Common, familiar project or something weird?</a:t>
            </a:r>
          </a:p>
          <a:p>
            <a:pPr>
              <a:buFont typeface="Arial" pitchFamily="34" charset="0"/>
              <a:buChar char="•"/>
              <a:defRPr/>
            </a:pPr>
            <a:r>
              <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rPr>
              <a:t>Can you show BCA</a:t>
            </a:r>
            <a:r>
              <a:rPr lang="en-US" sz="2400" dirty="0">
                <a:solidFill>
                  <a:prstClr val="black"/>
                </a:solidFill>
              </a:rPr>
              <a:t> &gt; 1?</a:t>
            </a:r>
          </a:p>
          <a:p>
            <a:pPr lvl="1">
              <a:buFont typeface="Arial" pitchFamily="34" charset="0"/>
              <a:buChar char="•"/>
              <a:defRPr/>
            </a:pPr>
            <a:r>
              <a:rPr kumimoji="0" lang="en-US" sz="2000" b="0" i="0" u="none" strike="noStrike" kern="1200" cap="none" spc="0" normalizeH="0" baseline="0" noProof="0" dirty="0">
                <a:ln>
                  <a:noFill/>
                </a:ln>
                <a:solidFill>
                  <a:prstClr val="black"/>
                </a:solidFill>
                <a:effectLst/>
                <a:uLnTx/>
                <a:uFillTx/>
                <a:latin typeface="Verdana" pitchFamily="34" charset="0"/>
                <a:ea typeface="+mn-ea"/>
                <a:cs typeface="+mn-cs"/>
              </a:rPr>
              <a:t>(Benefit Cost Analysis) </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718353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F484BE75-88A8-4E83-8F65-48718744EEF5}"/>
              </a:ext>
            </a:extLst>
          </p:cNvPr>
          <p:cNvSpPr>
            <a:spLocks noGrp="1"/>
          </p:cNvSpPr>
          <p:nvPr>
            <p:ph type="title"/>
          </p:nvPr>
        </p:nvSpPr>
        <p:spPr/>
        <p:txBody>
          <a:bodyPr/>
          <a:lstStyle/>
          <a:p>
            <a:r>
              <a:rPr lang="en-US" dirty="0"/>
              <a:t>Federal Resources</a:t>
            </a:r>
          </a:p>
        </p:txBody>
      </p:sp>
      <p:sp>
        <p:nvSpPr>
          <p:cNvPr id="7" name="Content Placeholder 6">
            <a:extLst>
              <a:ext uri="{FF2B5EF4-FFF2-40B4-BE49-F238E27FC236}">
                <a16:creationId xmlns:a16="http://schemas.microsoft.com/office/drawing/2014/main" xmlns="" id="{B73D2481-D554-44CD-959F-EE7C9C3E4D83}"/>
              </a:ext>
            </a:extLst>
          </p:cNvPr>
          <p:cNvSpPr>
            <a:spLocks noGrp="1"/>
          </p:cNvSpPr>
          <p:nvPr>
            <p:ph idx="1"/>
          </p:nvPr>
        </p:nvSpPr>
        <p:spPr/>
        <p:txBody>
          <a:bodyPr/>
          <a:lstStyle/>
          <a:p>
            <a:r>
              <a:rPr lang="en-US" sz="2000" dirty="0">
                <a:solidFill>
                  <a:srgbClr val="003399"/>
                </a:solidFill>
              </a:rPr>
              <a:t>USACE - CONTINUING AUTHORITIES PROGRAM </a:t>
            </a:r>
          </a:p>
          <a:p>
            <a:pPr lvl="1"/>
            <a:r>
              <a:rPr lang="en-US" sz="1600" dirty="0">
                <a:solidFill>
                  <a:srgbClr val="003399"/>
                </a:solidFill>
              </a:rPr>
              <a:t> Section 205 – Small Flood Damage Reduction Projects</a:t>
            </a:r>
          </a:p>
          <a:p>
            <a:pPr lvl="1"/>
            <a:r>
              <a:rPr lang="en-US" sz="1600" dirty="0">
                <a:solidFill>
                  <a:srgbClr val="003399"/>
                </a:solidFill>
              </a:rPr>
              <a:t> Section 14, Emergency Streambank and Shoreline Erosion, Flood Control </a:t>
            </a:r>
          </a:p>
          <a:p>
            <a:r>
              <a:rPr lang="en-US" sz="2000" dirty="0">
                <a:solidFill>
                  <a:srgbClr val="003399"/>
                </a:solidFill>
              </a:rPr>
              <a:t>FEMA administered Programs</a:t>
            </a:r>
          </a:p>
          <a:p>
            <a:pPr lvl="1"/>
            <a:r>
              <a:rPr lang="en-US" sz="1600" dirty="0">
                <a:solidFill>
                  <a:srgbClr val="003399"/>
                </a:solidFill>
              </a:rPr>
              <a:t>PDM, FMA, HMGP</a:t>
            </a:r>
          </a:p>
          <a:p>
            <a:pPr lvl="1"/>
            <a:r>
              <a:rPr lang="en-US" sz="1600" dirty="0">
                <a:solidFill>
                  <a:srgbClr val="003399"/>
                </a:solidFill>
              </a:rPr>
              <a:t>Community Disaster Loan Program</a:t>
            </a:r>
          </a:p>
          <a:p>
            <a:pPr lvl="1"/>
            <a:r>
              <a:rPr lang="en-US" sz="1600" dirty="0">
                <a:solidFill>
                  <a:srgbClr val="003399"/>
                </a:solidFill>
              </a:rPr>
              <a:t>Emergency Management Performance Grants</a:t>
            </a:r>
          </a:p>
          <a:p>
            <a:r>
              <a:rPr lang="en-US" sz="2000" dirty="0">
                <a:solidFill>
                  <a:srgbClr val="003399"/>
                </a:solidFill>
              </a:rPr>
              <a:t>USDA </a:t>
            </a:r>
          </a:p>
          <a:p>
            <a:pPr lvl="1"/>
            <a:r>
              <a:rPr lang="en-US" sz="1600" dirty="0">
                <a:solidFill>
                  <a:srgbClr val="003399"/>
                </a:solidFill>
              </a:rPr>
              <a:t>Natural Resource Conservation Service</a:t>
            </a:r>
          </a:p>
          <a:p>
            <a:pPr lvl="1"/>
            <a:r>
              <a:rPr lang="en-US" sz="1600" dirty="0">
                <a:solidFill>
                  <a:srgbClr val="003399"/>
                </a:solidFill>
              </a:rPr>
              <a:t>Emergency Conservation Program</a:t>
            </a:r>
          </a:p>
          <a:p>
            <a:r>
              <a:rPr lang="en-US" sz="2000" dirty="0">
                <a:solidFill>
                  <a:srgbClr val="003399"/>
                </a:solidFill>
              </a:rPr>
              <a:t>Small Business Administration Loans</a:t>
            </a:r>
          </a:p>
          <a:p>
            <a:r>
              <a:rPr lang="en-US" sz="2000" dirty="0">
                <a:solidFill>
                  <a:srgbClr val="003399"/>
                </a:solidFill>
              </a:rPr>
              <a:t>HUD HOME Program</a:t>
            </a:r>
          </a:p>
        </p:txBody>
      </p:sp>
      <p:sp>
        <p:nvSpPr>
          <p:cNvPr id="4" name="Slide Number Placeholder 3">
            <a:extLst>
              <a:ext uri="{FF2B5EF4-FFF2-40B4-BE49-F238E27FC236}">
                <a16:creationId xmlns:a16="http://schemas.microsoft.com/office/drawing/2014/main" xmlns="" id="{5C71EDAC-6823-4ECA-B1F6-FD6947FEA38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8221C5-3CDE-4BFB-8FFB-B9F83B5190EB}" type="slidenum">
              <a:rPr kumimoji="0" lang="en-US" sz="1400" b="1" i="0" u="none" strike="noStrike" kern="1200" cap="none" spc="0" normalizeH="0" baseline="0" noProof="0" smtClean="0">
                <a:ln>
                  <a:noFill/>
                </a:ln>
                <a:solidFill>
                  <a:srgbClr val="00339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400" b="1" i="0" u="none" strike="noStrike" kern="1200" cap="none" spc="0" normalizeH="0" baseline="0" noProof="0">
              <a:ln>
                <a:noFill/>
              </a:ln>
              <a:solidFill>
                <a:srgbClr val="003399"/>
              </a:solidFill>
              <a:effectLst/>
              <a:uLnTx/>
              <a:uFillTx/>
              <a:latin typeface="Arial" charset="0"/>
              <a:ea typeface="+mn-ea"/>
              <a:cs typeface="+mn-cs"/>
            </a:endParaRPr>
          </a:p>
        </p:txBody>
      </p:sp>
    </p:spTree>
    <p:extLst>
      <p:ext uri="{BB962C8B-B14F-4D97-AF65-F5344CB8AC3E}">
        <p14:creationId xmlns:p14="http://schemas.microsoft.com/office/powerpoint/2010/main" val="38399134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F484BE75-88A8-4E83-8F65-48718744EEF5}"/>
              </a:ext>
            </a:extLst>
          </p:cNvPr>
          <p:cNvSpPr>
            <a:spLocks noGrp="1"/>
          </p:cNvSpPr>
          <p:nvPr>
            <p:ph type="title"/>
          </p:nvPr>
        </p:nvSpPr>
        <p:spPr/>
        <p:txBody>
          <a:bodyPr/>
          <a:lstStyle/>
          <a:p>
            <a:r>
              <a:rPr lang="en-US" dirty="0"/>
              <a:t>State Resources</a:t>
            </a:r>
          </a:p>
        </p:txBody>
      </p:sp>
      <p:sp>
        <p:nvSpPr>
          <p:cNvPr id="7" name="Content Placeholder 6">
            <a:extLst>
              <a:ext uri="{FF2B5EF4-FFF2-40B4-BE49-F238E27FC236}">
                <a16:creationId xmlns:a16="http://schemas.microsoft.com/office/drawing/2014/main" xmlns="" id="{B73D2481-D554-44CD-959F-EE7C9C3E4D83}"/>
              </a:ext>
            </a:extLst>
          </p:cNvPr>
          <p:cNvSpPr>
            <a:spLocks noGrp="1"/>
          </p:cNvSpPr>
          <p:nvPr>
            <p:ph idx="1"/>
          </p:nvPr>
        </p:nvSpPr>
        <p:spPr/>
        <p:txBody>
          <a:bodyPr/>
          <a:lstStyle/>
          <a:p>
            <a:pPr lvl="0"/>
            <a:r>
              <a:rPr lang="en-US" sz="2000" dirty="0">
                <a:solidFill>
                  <a:srgbClr val="003399"/>
                </a:solidFill>
              </a:rPr>
              <a:t>DEP </a:t>
            </a:r>
          </a:p>
          <a:p>
            <a:pPr lvl="1"/>
            <a:r>
              <a:rPr lang="en-US" sz="1600" dirty="0">
                <a:solidFill>
                  <a:srgbClr val="003399"/>
                </a:solidFill>
              </a:rPr>
              <a:t>Act 13 Funds </a:t>
            </a:r>
            <a:r>
              <a:rPr lang="en-US" sz="1600" dirty="0">
                <a:solidFill>
                  <a:srgbClr val="003399"/>
                </a:solidFill>
                <a:hlinkClick r:id="rId2"/>
              </a:rPr>
              <a:t>https://dced.pa.gov/programs-funding/commonwealth-financing-authority-cfa/act-13-programs/</a:t>
            </a:r>
            <a:r>
              <a:rPr lang="en-US" sz="1600" dirty="0">
                <a:solidFill>
                  <a:srgbClr val="003399"/>
                </a:solidFill>
              </a:rPr>
              <a:t> </a:t>
            </a:r>
          </a:p>
          <a:p>
            <a:pPr lvl="1"/>
            <a:r>
              <a:rPr lang="en-US" sz="1600" dirty="0">
                <a:solidFill>
                  <a:srgbClr val="003399"/>
                </a:solidFill>
              </a:rPr>
              <a:t>Growing Greener Watershed Protection Grants</a:t>
            </a:r>
          </a:p>
          <a:p>
            <a:pPr lvl="1"/>
            <a:r>
              <a:rPr lang="en-US" sz="1600" dirty="0">
                <a:solidFill>
                  <a:srgbClr val="003399"/>
                </a:solidFill>
              </a:rPr>
              <a:t>Capital Projects</a:t>
            </a:r>
          </a:p>
          <a:p>
            <a:r>
              <a:rPr lang="en-US" sz="2000" dirty="0">
                <a:solidFill>
                  <a:srgbClr val="003399"/>
                </a:solidFill>
              </a:rPr>
              <a:t>DCED – Community Development Block Grants (CDBG and CDBG-DR)</a:t>
            </a:r>
          </a:p>
          <a:p>
            <a:r>
              <a:rPr lang="en-US" sz="2000" dirty="0">
                <a:solidFill>
                  <a:srgbClr val="003399"/>
                </a:solidFill>
              </a:rPr>
              <a:t>PENNVEST - </a:t>
            </a:r>
            <a:r>
              <a:rPr lang="en-US" sz="1800" dirty="0">
                <a:solidFill>
                  <a:srgbClr val="003399"/>
                </a:solidFill>
                <a:hlinkClick r:id="rId3"/>
              </a:rPr>
              <a:t>https://www.pennvest.pa.gov/Information/Funding-Programs/Pages/default.aspx</a:t>
            </a:r>
            <a:r>
              <a:rPr lang="en-US" sz="1800" dirty="0">
                <a:solidFill>
                  <a:srgbClr val="003399"/>
                </a:solidFill>
              </a:rPr>
              <a:t> </a:t>
            </a:r>
          </a:p>
          <a:p>
            <a:r>
              <a:rPr lang="en-US" sz="2000" dirty="0">
                <a:solidFill>
                  <a:srgbClr val="003399"/>
                </a:solidFill>
              </a:rPr>
              <a:t>Restore PA</a:t>
            </a:r>
          </a:p>
          <a:p>
            <a:r>
              <a:rPr lang="en-US" sz="2000" dirty="0">
                <a:solidFill>
                  <a:srgbClr val="003399"/>
                </a:solidFill>
              </a:rPr>
              <a:t>PA Silver Jackets</a:t>
            </a:r>
          </a:p>
          <a:p>
            <a:endParaRPr lang="en-US" sz="2000" dirty="0">
              <a:solidFill>
                <a:srgbClr val="003399"/>
              </a:solidFill>
            </a:endParaRPr>
          </a:p>
          <a:p>
            <a:endParaRPr lang="en-US" dirty="0"/>
          </a:p>
        </p:txBody>
      </p:sp>
      <p:sp>
        <p:nvSpPr>
          <p:cNvPr id="4" name="Slide Number Placeholder 3">
            <a:extLst>
              <a:ext uri="{FF2B5EF4-FFF2-40B4-BE49-F238E27FC236}">
                <a16:creationId xmlns:a16="http://schemas.microsoft.com/office/drawing/2014/main" xmlns="" id="{5C71EDAC-6823-4ECA-B1F6-FD6947FEA38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8221C5-3CDE-4BFB-8FFB-B9F83B5190EB}" type="slidenum">
              <a:rPr kumimoji="0" lang="en-US" sz="1400" b="1" i="0" u="none" strike="noStrike" kern="1200" cap="none" spc="0" normalizeH="0" baseline="0" noProof="0" smtClean="0">
                <a:ln>
                  <a:noFill/>
                </a:ln>
                <a:solidFill>
                  <a:srgbClr val="00339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400" b="1" i="0" u="none" strike="noStrike" kern="1200" cap="none" spc="0" normalizeH="0" baseline="0" noProof="0">
              <a:ln>
                <a:noFill/>
              </a:ln>
              <a:solidFill>
                <a:srgbClr val="003399"/>
              </a:solidFill>
              <a:effectLst/>
              <a:uLnTx/>
              <a:uFillTx/>
              <a:latin typeface="Arial" charset="0"/>
              <a:ea typeface="+mn-ea"/>
              <a:cs typeface="+mn-cs"/>
            </a:endParaRPr>
          </a:p>
        </p:txBody>
      </p:sp>
    </p:spTree>
    <p:extLst>
      <p:ext uri="{BB962C8B-B14F-4D97-AF65-F5344CB8AC3E}">
        <p14:creationId xmlns:p14="http://schemas.microsoft.com/office/powerpoint/2010/main" val="37167322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F484BE75-88A8-4E83-8F65-48718744EEF5}"/>
              </a:ext>
            </a:extLst>
          </p:cNvPr>
          <p:cNvSpPr>
            <a:spLocks noGrp="1"/>
          </p:cNvSpPr>
          <p:nvPr>
            <p:ph type="title"/>
          </p:nvPr>
        </p:nvSpPr>
        <p:spPr/>
        <p:txBody>
          <a:bodyPr/>
          <a:lstStyle/>
          <a:p>
            <a:r>
              <a:rPr lang="en-US" dirty="0"/>
              <a:t>Local Resources</a:t>
            </a:r>
          </a:p>
        </p:txBody>
      </p:sp>
      <p:sp>
        <p:nvSpPr>
          <p:cNvPr id="7" name="Content Placeholder 6">
            <a:extLst>
              <a:ext uri="{FF2B5EF4-FFF2-40B4-BE49-F238E27FC236}">
                <a16:creationId xmlns:a16="http://schemas.microsoft.com/office/drawing/2014/main" xmlns="" id="{B73D2481-D554-44CD-959F-EE7C9C3E4D83}"/>
              </a:ext>
            </a:extLst>
          </p:cNvPr>
          <p:cNvSpPr>
            <a:spLocks noGrp="1"/>
          </p:cNvSpPr>
          <p:nvPr>
            <p:ph idx="1"/>
          </p:nvPr>
        </p:nvSpPr>
        <p:spPr>
          <a:xfrm>
            <a:off x="457200" y="1371600"/>
            <a:ext cx="8382000" cy="4495800"/>
          </a:xfrm>
        </p:spPr>
        <p:txBody>
          <a:bodyPr/>
          <a:lstStyle/>
          <a:p>
            <a:r>
              <a:rPr lang="en-US" sz="2400" dirty="0"/>
              <a:t>Sewer Authorities and Storm Water fees</a:t>
            </a:r>
          </a:p>
          <a:p>
            <a:r>
              <a:rPr lang="en-US" sz="2400" dirty="0"/>
              <a:t>Levy fee – Luzerne County</a:t>
            </a:r>
          </a:p>
          <a:p>
            <a:r>
              <a:rPr lang="en-US" sz="2400" dirty="0"/>
              <a:t>Private Firm - Autoneum contributing $2m to Bloomsburg Flood Wall</a:t>
            </a:r>
          </a:p>
          <a:p>
            <a:r>
              <a:rPr lang="en-US" sz="2400" dirty="0"/>
              <a:t>Rights of Way and Easements, swapping development rights</a:t>
            </a:r>
          </a:p>
          <a:p>
            <a:r>
              <a:rPr lang="en-US" sz="2400" dirty="0"/>
              <a:t>Chesapeake and Delaware River Basin Commissions</a:t>
            </a:r>
          </a:p>
          <a:p>
            <a:r>
              <a:rPr lang="en-US" sz="2400" dirty="0"/>
              <a:t>Environmental Groups</a:t>
            </a:r>
          </a:p>
          <a:p>
            <a:r>
              <a:rPr lang="en-US" sz="2400" dirty="0"/>
              <a:t>Universities – internships and grant writing</a:t>
            </a:r>
          </a:p>
          <a:p>
            <a:r>
              <a:rPr lang="en-US" sz="2400" dirty="0"/>
              <a:t>Volunteer hours</a:t>
            </a:r>
          </a:p>
          <a:p>
            <a:pPr lvl="1"/>
            <a:r>
              <a:rPr lang="en-US" sz="1800" dirty="0"/>
              <a:t>Student Internships, Habitat for Humanity, Red Cross</a:t>
            </a:r>
          </a:p>
          <a:p>
            <a:r>
              <a:rPr lang="en-US" sz="2400" dirty="0"/>
              <a:t>Contact PEMA for ideas</a:t>
            </a:r>
          </a:p>
          <a:p>
            <a:endParaRPr lang="en-US" sz="2400" dirty="0"/>
          </a:p>
          <a:p>
            <a:endParaRPr lang="en-US" sz="2400" dirty="0"/>
          </a:p>
        </p:txBody>
      </p:sp>
      <p:sp>
        <p:nvSpPr>
          <p:cNvPr id="4" name="Slide Number Placeholder 3">
            <a:extLst>
              <a:ext uri="{FF2B5EF4-FFF2-40B4-BE49-F238E27FC236}">
                <a16:creationId xmlns:a16="http://schemas.microsoft.com/office/drawing/2014/main" xmlns="" id="{5C71EDAC-6823-4ECA-B1F6-FD6947FEA38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8221C5-3CDE-4BFB-8FFB-B9F83B5190EB}" type="slidenum">
              <a:rPr kumimoji="0" lang="en-US" sz="1400" b="1" i="0" u="none" strike="noStrike" kern="1200" cap="none" spc="0" normalizeH="0" baseline="0" noProof="0" smtClean="0">
                <a:ln>
                  <a:noFill/>
                </a:ln>
                <a:solidFill>
                  <a:srgbClr val="00339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400" b="1" i="0" u="none" strike="noStrike" kern="1200" cap="none" spc="0" normalizeH="0" baseline="0" noProof="0">
              <a:ln>
                <a:noFill/>
              </a:ln>
              <a:solidFill>
                <a:srgbClr val="003399"/>
              </a:solidFill>
              <a:effectLst/>
              <a:uLnTx/>
              <a:uFillTx/>
              <a:latin typeface="Arial" charset="0"/>
              <a:ea typeface="+mn-ea"/>
              <a:cs typeface="+mn-cs"/>
            </a:endParaRPr>
          </a:p>
        </p:txBody>
      </p:sp>
    </p:spTree>
    <p:extLst>
      <p:ext uri="{BB962C8B-B14F-4D97-AF65-F5344CB8AC3E}">
        <p14:creationId xmlns:p14="http://schemas.microsoft.com/office/powerpoint/2010/main" val="42145869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F9D884E-BC06-402F-8A87-5F0CB8023AEF}"/>
              </a:ext>
            </a:extLst>
          </p:cNvPr>
          <p:cNvPicPr>
            <a:picLocks noChangeAspect="1"/>
          </p:cNvPicPr>
          <p:nvPr/>
        </p:nvPicPr>
        <p:blipFill>
          <a:blip r:embed="rId3"/>
          <a:stretch>
            <a:fillRect/>
          </a:stretch>
        </p:blipFill>
        <p:spPr>
          <a:xfrm>
            <a:off x="5109272" y="1369997"/>
            <a:ext cx="3547098" cy="458659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xmlns="" id="{654EA7C4-BB33-41A2-99BF-BB90B3045B2B}"/>
              </a:ext>
            </a:extLst>
          </p:cNvPr>
          <p:cNvSpPr>
            <a:spLocks noGrp="1"/>
          </p:cNvSpPr>
          <p:nvPr>
            <p:ph type="title"/>
          </p:nvPr>
        </p:nvSpPr>
        <p:spPr/>
        <p:txBody>
          <a:bodyPr/>
          <a:lstStyle/>
          <a:p>
            <a:r>
              <a:rPr lang="en-US" dirty="0"/>
              <a:t>Pennsylvania Hazard Mitigation Plan </a:t>
            </a:r>
            <a:br>
              <a:rPr lang="en-US" dirty="0"/>
            </a:br>
            <a:r>
              <a:rPr lang="en-US" dirty="0"/>
              <a:t>Standard Operating Guide 2020</a:t>
            </a:r>
          </a:p>
        </p:txBody>
      </p:sp>
      <p:sp>
        <p:nvSpPr>
          <p:cNvPr id="3" name="Content Placeholder 2">
            <a:extLst>
              <a:ext uri="{FF2B5EF4-FFF2-40B4-BE49-F238E27FC236}">
                <a16:creationId xmlns:a16="http://schemas.microsoft.com/office/drawing/2014/main" xmlns="" id="{74A0A86E-E637-476F-B34D-20AE24452CFA}"/>
              </a:ext>
            </a:extLst>
          </p:cNvPr>
          <p:cNvSpPr>
            <a:spLocks noGrp="1"/>
          </p:cNvSpPr>
          <p:nvPr>
            <p:ph sz="half" idx="1"/>
          </p:nvPr>
        </p:nvSpPr>
        <p:spPr>
          <a:xfrm>
            <a:off x="457199" y="1379835"/>
            <a:ext cx="4494275" cy="4797128"/>
          </a:xfrm>
        </p:spPr>
        <p:txBody>
          <a:bodyPr/>
          <a:lstStyle/>
          <a:p>
            <a:r>
              <a:rPr lang="en-US" dirty="0"/>
              <a:t>Consult Pennsylvania’s updated Standard Operating Guide:</a:t>
            </a:r>
          </a:p>
          <a:p>
            <a:pPr lvl="1"/>
            <a:r>
              <a:rPr lang="en-US" dirty="0"/>
              <a:t>Model HMP outline</a:t>
            </a:r>
          </a:p>
          <a:p>
            <a:pPr lvl="1"/>
            <a:r>
              <a:rPr lang="en-US" dirty="0"/>
              <a:t>Standard list of hazards</a:t>
            </a:r>
          </a:p>
          <a:p>
            <a:pPr lvl="1"/>
            <a:r>
              <a:rPr lang="en-US" dirty="0"/>
              <a:t>Risk factor methodology</a:t>
            </a:r>
          </a:p>
          <a:p>
            <a:pPr lvl="1"/>
            <a:r>
              <a:rPr lang="en-US" dirty="0"/>
              <a:t>Risk prioritization method</a:t>
            </a:r>
          </a:p>
          <a:p>
            <a:pPr lvl="1"/>
            <a:endParaRPr lang="en-US" dirty="0"/>
          </a:p>
          <a:p>
            <a:endParaRPr lang="en-US" dirty="0"/>
          </a:p>
        </p:txBody>
      </p:sp>
      <p:sp>
        <p:nvSpPr>
          <p:cNvPr id="4" name="Rectangle 3">
            <a:extLst>
              <a:ext uri="{FF2B5EF4-FFF2-40B4-BE49-F238E27FC236}">
                <a16:creationId xmlns:a16="http://schemas.microsoft.com/office/drawing/2014/main" xmlns="" id="{2846B39D-1246-4CC8-8B4B-4AC6E0DB43EE}"/>
              </a:ext>
            </a:extLst>
          </p:cNvPr>
          <p:cNvSpPr/>
          <p:nvPr/>
        </p:nvSpPr>
        <p:spPr>
          <a:xfrm>
            <a:off x="5072568" y="5972551"/>
            <a:ext cx="2865208" cy="307777"/>
          </a:xfrm>
          <a:prstGeom prst="rect">
            <a:avLst/>
          </a:prstGeom>
        </p:spPr>
        <p:txBody>
          <a:bodyPr wrap="none">
            <a:spAutoFit/>
          </a:bodyPr>
          <a:lstStyle/>
          <a:p>
            <a:r>
              <a:rPr lang="en-US" b="0" dirty="0">
                <a:latin typeface="+mj-lt"/>
                <a:hlinkClick r:id="rId4"/>
              </a:rPr>
              <a:t>PA HMP Standard Operating Guide 2020</a:t>
            </a:r>
            <a:endParaRPr lang="en-US" b="0" dirty="0">
              <a:latin typeface="+mj-lt"/>
            </a:endParaRPr>
          </a:p>
        </p:txBody>
      </p:sp>
    </p:spTree>
    <p:extLst>
      <p:ext uri="{BB962C8B-B14F-4D97-AF65-F5344CB8AC3E}">
        <p14:creationId xmlns:p14="http://schemas.microsoft.com/office/powerpoint/2010/main" val="31361953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defRPr/>
            </a:pPr>
            <a:r>
              <a:rPr lang="en-US" sz="2800" dirty="0"/>
              <a:t>Silver Jacket Initiative</a:t>
            </a:r>
            <a:br>
              <a:rPr lang="en-US" sz="2800" dirty="0"/>
            </a:br>
            <a:r>
              <a:rPr lang="en-US" sz="2800" dirty="0"/>
              <a:t>Interagency Document</a:t>
            </a:r>
          </a:p>
        </p:txBody>
      </p:sp>
      <p:sp>
        <p:nvSpPr>
          <p:cNvPr id="22531" name="Rectangle 3"/>
          <p:cNvSpPr>
            <a:spLocks noGrp="1" noChangeArrowheads="1"/>
          </p:cNvSpPr>
          <p:nvPr>
            <p:ph type="body" idx="1"/>
          </p:nvPr>
        </p:nvSpPr>
        <p:spPr>
          <a:xfrm>
            <a:off x="304800" y="1600200"/>
            <a:ext cx="8534400" cy="4953000"/>
          </a:xfrm>
        </p:spPr>
        <p:txBody>
          <a:bodyPr/>
          <a:lstStyle/>
          <a:p>
            <a:endParaRPr lang="en-US" sz="1600" dirty="0"/>
          </a:p>
          <a:p>
            <a:endParaRPr lang="en-US" sz="1600" dirty="0"/>
          </a:p>
          <a:p>
            <a:pPr>
              <a:buFont typeface="Arial" charset="0"/>
              <a:buNone/>
            </a:pPr>
            <a:endParaRPr lang="en-US" sz="1600" dirty="0"/>
          </a:p>
          <a:p>
            <a:pPr algn="just">
              <a:buBlip>
                <a:blip r:embed="rId2"/>
              </a:buBlip>
            </a:pPr>
            <a:r>
              <a:rPr lang="en-US" sz="1600" dirty="0">
                <a:latin typeface="Verdana" pitchFamily="34" charset="0"/>
              </a:rPr>
              <a:t> INTERAGENCY FLOOD MITIGATION PROGRAM GUIDE </a:t>
            </a:r>
          </a:p>
          <a:p>
            <a:pPr algn="just">
              <a:buBlip>
                <a:blip r:embed="rId2"/>
              </a:buBlip>
            </a:pPr>
            <a:endParaRPr lang="en-US" sz="1600" dirty="0">
              <a:latin typeface="Verdana" pitchFamily="34" charset="0"/>
            </a:endParaRPr>
          </a:p>
          <a:p>
            <a:pPr algn="just">
              <a:buBlip>
                <a:blip r:embed="rId2"/>
              </a:buBlip>
            </a:pPr>
            <a:r>
              <a:rPr lang="en-US" sz="1600" dirty="0">
                <a:latin typeface="Verdana" pitchFamily="34" charset="0"/>
              </a:rPr>
              <a:t>Developed and finalized by our Pennsylvania team July 2011 – being used across the country now as a Best Practices Reference Document</a:t>
            </a:r>
          </a:p>
          <a:p>
            <a:pPr algn="just">
              <a:buBlip>
                <a:blip r:embed="rId2"/>
              </a:buBlip>
            </a:pPr>
            <a:endParaRPr lang="en-US" sz="1600" dirty="0">
              <a:latin typeface="Verdana" pitchFamily="34" charset="0"/>
            </a:endParaRPr>
          </a:p>
          <a:p>
            <a:pPr algn="just">
              <a:buBlip>
                <a:blip r:embed="rId2"/>
              </a:buBlip>
            </a:pPr>
            <a:r>
              <a:rPr lang="en-US" sz="1600" dirty="0">
                <a:latin typeface="Verdana" pitchFamily="34" charset="0"/>
                <a:hlinkClick r:id="rId3"/>
              </a:rPr>
              <a:t>http://www.portal.state.pa.us/portal/server.pt/community/programs_and_services/4547/hazard_mitigation_forms_presentations_and_other_documents/806856</a:t>
            </a:r>
            <a:r>
              <a:rPr lang="en-US" sz="1600" dirty="0">
                <a:latin typeface="Verdana" pitchFamily="34" charset="0"/>
              </a:rPr>
              <a:t> </a:t>
            </a:r>
          </a:p>
          <a:p>
            <a:pPr algn="just">
              <a:buBlip>
                <a:blip r:embed="rId2"/>
              </a:buBlip>
            </a:pPr>
            <a:endParaRPr lang="en-US" sz="1600" dirty="0">
              <a:latin typeface="Verdana" pitchFamily="34" charset="0"/>
            </a:endParaRPr>
          </a:p>
          <a:p>
            <a:pPr algn="just">
              <a:buBlip>
                <a:blip r:embed="rId2"/>
              </a:buBlip>
            </a:pPr>
            <a:r>
              <a:rPr lang="en-US" sz="1600" dirty="0">
                <a:latin typeface="Verdana" pitchFamily="34" charset="0"/>
                <a:hlinkClick r:id="rId4" tooltip="PA Silver Jackets Program Guide_FINAL JUL 2011.pdf"/>
              </a:rPr>
              <a:t>PA Silver Jackets Program Guide_FINAL JUL 2011.pdf</a:t>
            </a:r>
            <a:endParaRPr lang="en-US" sz="1600" dirty="0">
              <a:latin typeface="Verdana" pitchFamily="34" charset="0"/>
            </a:endParaRPr>
          </a:p>
          <a:p>
            <a:pPr algn="just">
              <a:buBlip>
                <a:blip r:embed="rId2"/>
              </a:buBlip>
            </a:pPr>
            <a:endParaRPr lang="en-US" sz="1600" dirty="0">
              <a:latin typeface="Verdana" pitchFamily="34" charset="0"/>
            </a:endParaRPr>
          </a:p>
          <a:p>
            <a:pPr algn="just">
              <a:buBlip>
                <a:blip r:embed="rId2"/>
              </a:buBlip>
            </a:pPr>
            <a:r>
              <a:rPr lang="en-US" sz="1600" dirty="0">
                <a:latin typeface="Verdana" pitchFamily="34" charset="0"/>
                <a:hlinkClick r:id="rId5"/>
              </a:rPr>
              <a:t>http://www.WAB.USCAR.ARMY.MIC/SILVERJACKETS</a:t>
            </a:r>
            <a:endParaRPr lang="en-US" sz="1600" dirty="0">
              <a:latin typeface="Verdana" pitchFamily="34" charset="0"/>
            </a:endParaRPr>
          </a:p>
          <a:p>
            <a:pPr algn="just">
              <a:buBlip>
                <a:blip r:embed="rId2"/>
              </a:buBlip>
            </a:pPr>
            <a:endParaRPr lang="en-US" sz="1600" dirty="0">
              <a:latin typeface="Verdana" pitchFamily="34" charset="0"/>
            </a:endParaRPr>
          </a:p>
          <a:p>
            <a:pPr algn="just">
              <a:buBlip>
                <a:blip r:embed="rId2"/>
              </a:buBlip>
            </a:pPr>
            <a:r>
              <a:rPr lang="en-US" sz="1600" dirty="0">
                <a:latin typeface="Verdana" pitchFamily="34" charset="0"/>
              </a:rPr>
              <a:t>Flood Risk Management Tool</a:t>
            </a:r>
          </a:p>
        </p:txBody>
      </p:sp>
      <p:pic>
        <p:nvPicPr>
          <p:cNvPr id="22532" name="Picture 2"/>
          <p:cNvPicPr>
            <a:picLocks noChangeAspect="1" noChangeArrowheads="1"/>
          </p:cNvPicPr>
          <p:nvPr/>
        </p:nvPicPr>
        <p:blipFill>
          <a:blip r:embed="rId6" cstate="print"/>
          <a:srcRect/>
          <a:stretch>
            <a:fillRect/>
          </a:stretch>
        </p:blipFill>
        <p:spPr bwMode="auto">
          <a:xfrm>
            <a:off x="304800" y="1371600"/>
            <a:ext cx="8534400" cy="1012556"/>
          </a:xfrm>
          <a:prstGeom prst="rect">
            <a:avLst/>
          </a:prstGeom>
          <a:noFill/>
          <a:ln w="9525">
            <a:noFill/>
            <a:miter lim="800000"/>
            <a:headEnd/>
            <a:tailEnd/>
          </a:ln>
        </p:spPr>
      </p:pic>
    </p:spTree>
    <p:extLst>
      <p:ext uri="{BB962C8B-B14F-4D97-AF65-F5344CB8AC3E}">
        <p14:creationId xmlns:p14="http://schemas.microsoft.com/office/powerpoint/2010/main" val="336832093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p:txBody>
          <a:bodyPr/>
          <a:lstStyle/>
          <a:p>
            <a:pPr>
              <a:buFont typeface="Arial" panose="020B0604020202020204" pitchFamily="34" charset="0"/>
              <a:buChar char="•"/>
            </a:pPr>
            <a:r>
              <a:rPr lang="en-US" sz="1800" dirty="0"/>
              <a:t>Marcellus Legacy Fund</a:t>
            </a:r>
          </a:p>
          <a:p>
            <a:pPr marL="771525" lvl="1">
              <a:buFont typeface="Arial" panose="020B0604020202020204" pitchFamily="34" charset="0"/>
              <a:buChar char="•"/>
            </a:pPr>
            <a:r>
              <a:rPr lang="en-US" sz="1500" dirty="0"/>
              <a:t>Administered by DEP </a:t>
            </a:r>
          </a:p>
          <a:p>
            <a:pPr marL="771525" lvl="1">
              <a:buFont typeface="Arial" panose="020B0604020202020204" pitchFamily="34" charset="0"/>
              <a:buChar char="•"/>
            </a:pPr>
            <a:r>
              <a:rPr lang="en-US" sz="1200" dirty="0"/>
              <a:t>Andrew Orlovsky aorlovsky@pa.gov (717) 787 6245</a:t>
            </a:r>
          </a:p>
          <a:p>
            <a:pPr>
              <a:buFont typeface="Arial" panose="020B0604020202020204" pitchFamily="34" charset="0"/>
              <a:buChar char="•"/>
            </a:pPr>
            <a:r>
              <a:rPr lang="en-US" sz="1500" dirty="0"/>
              <a:t>Abandoned Mine Drainage abatement and Treatment Program</a:t>
            </a:r>
          </a:p>
          <a:p>
            <a:pPr>
              <a:buFont typeface="Arial" panose="020B0604020202020204" pitchFamily="34" charset="0"/>
              <a:buChar char="•"/>
            </a:pPr>
            <a:r>
              <a:rPr lang="en-US" sz="1500" dirty="0"/>
              <a:t>Baseline Water Quality Data</a:t>
            </a:r>
          </a:p>
          <a:p>
            <a:pPr>
              <a:buFont typeface="Arial" panose="020B0604020202020204" pitchFamily="34" charset="0"/>
              <a:buChar char="•"/>
            </a:pPr>
            <a:r>
              <a:rPr lang="en-US" sz="1500" dirty="0"/>
              <a:t>Greenways, Trails and Recreation</a:t>
            </a:r>
          </a:p>
          <a:p>
            <a:pPr>
              <a:buFont typeface="Arial" panose="020B0604020202020204" pitchFamily="34" charset="0"/>
              <a:buChar char="•"/>
            </a:pPr>
            <a:r>
              <a:rPr lang="en-US" sz="1500" dirty="0"/>
              <a:t>Orphan Wells</a:t>
            </a:r>
          </a:p>
          <a:p>
            <a:pPr>
              <a:buFont typeface="Arial" panose="020B0604020202020204" pitchFamily="34" charset="0"/>
              <a:buChar char="•"/>
            </a:pPr>
            <a:r>
              <a:rPr lang="en-US" sz="1500" dirty="0"/>
              <a:t>Sewage </a:t>
            </a:r>
            <a:r>
              <a:rPr lang="en-US" sz="1500" dirty="0" err="1"/>
              <a:t>Facilties</a:t>
            </a:r>
            <a:endParaRPr lang="en-US" sz="1500" dirty="0"/>
          </a:p>
          <a:p>
            <a:pPr>
              <a:buFont typeface="Arial" panose="020B0604020202020204" pitchFamily="34" charset="0"/>
              <a:buChar char="•"/>
            </a:pPr>
            <a:r>
              <a:rPr lang="en-US" sz="1500" dirty="0"/>
              <a:t>Watershed Restoration</a:t>
            </a:r>
          </a:p>
          <a:p>
            <a:pPr>
              <a:buFont typeface="Arial" panose="020B0604020202020204" pitchFamily="34" charset="0"/>
              <a:buChar char="•"/>
            </a:pPr>
            <a:endParaRPr lang="en-US" sz="1500" dirty="0"/>
          </a:p>
          <a:p>
            <a:pPr>
              <a:buFont typeface="Arial" panose="020B0604020202020204" pitchFamily="34" charset="0"/>
              <a:buChar char="•"/>
            </a:pPr>
            <a:endParaRPr lang="en-US" sz="1800" dirty="0"/>
          </a:p>
          <a:p>
            <a:pPr marL="85725" indent="0"/>
            <a:endParaRPr lang="en-US" sz="1800" dirty="0"/>
          </a:p>
        </p:txBody>
      </p:sp>
      <p:sp>
        <p:nvSpPr>
          <p:cNvPr id="2" name="Text Placeholder 1"/>
          <p:cNvSpPr>
            <a:spLocks noGrp="1"/>
          </p:cNvSpPr>
          <p:nvPr>
            <p:ph type="body" sz="quarter" idx="13"/>
          </p:nvPr>
        </p:nvSpPr>
        <p:spPr/>
        <p:txBody>
          <a:bodyPr/>
          <a:lstStyle/>
          <a:p>
            <a:r>
              <a:rPr lang="en-US" sz="1800" dirty="0"/>
              <a:t>Act 13 Programs</a:t>
            </a:r>
          </a:p>
        </p:txBody>
      </p:sp>
      <p:sp>
        <p:nvSpPr>
          <p:cNvPr id="22" name="TextBox 21"/>
          <p:cNvSpPr txBox="1"/>
          <p:nvPr/>
        </p:nvSpPr>
        <p:spPr>
          <a:xfrm>
            <a:off x="1343025" y="5209499"/>
            <a:ext cx="6457950" cy="646331"/>
          </a:xfrm>
          <a:prstGeom prst="rect">
            <a:avLst/>
          </a:prstGeom>
          <a:noFill/>
        </p:spPr>
        <p:txBody>
          <a:bodyPr wrap="square" rtlCol="0">
            <a:spAutoFit/>
          </a:bodyPr>
          <a:lstStyle/>
          <a:p>
            <a:pPr fontAlgn="base">
              <a:spcBef>
                <a:spcPct val="0"/>
              </a:spcBef>
              <a:spcAft>
                <a:spcPct val="0"/>
              </a:spcAft>
              <a:defRPr/>
            </a:pPr>
            <a:r>
              <a:rPr lang="en-US" dirty="0">
                <a:solidFill>
                  <a:prstClr val="black"/>
                </a:solidFill>
                <a:latin typeface="Arial" charset="0"/>
                <a:hlinkClick r:id="rId2"/>
              </a:rPr>
              <a:t>https://dced.pa.gov/programs-funding/commonwealth-financing-authority-cfa/act-13-programs/</a:t>
            </a:r>
            <a:r>
              <a:rPr lang="en-US" dirty="0">
                <a:solidFill>
                  <a:prstClr val="black"/>
                </a:solidFill>
                <a:latin typeface="Arial" charset="0"/>
              </a:rPr>
              <a:t> </a:t>
            </a:r>
          </a:p>
        </p:txBody>
      </p:sp>
    </p:spTree>
    <p:extLst>
      <p:ext uri="{BB962C8B-B14F-4D97-AF65-F5344CB8AC3E}">
        <p14:creationId xmlns:p14="http://schemas.microsoft.com/office/powerpoint/2010/main" val="4121942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a:extLst>
              <a:ext uri="{FF2B5EF4-FFF2-40B4-BE49-F238E27FC236}">
                <a16:creationId xmlns:a16="http://schemas.microsoft.com/office/drawing/2014/main" xmlns="" id="{CB2A5C90-AA3B-4035-8FEF-0326B727661E}"/>
              </a:ext>
            </a:extLst>
          </p:cNvPr>
          <p:cNvSpPr>
            <a:spLocks noGrp="1"/>
          </p:cNvSpPr>
          <p:nvPr>
            <p:ph idx="1"/>
          </p:nvPr>
        </p:nvSpPr>
        <p:spPr>
          <a:xfrm>
            <a:off x="152400" y="1371600"/>
            <a:ext cx="8610600" cy="4525963"/>
          </a:xfrm>
        </p:spPr>
        <p:txBody>
          <a:bodyPr/>
          <a:lstStyle/>
          <a:p>
            <a:r>
              <a:rPr lang="en-US" altLang="en-US" dirty="0"/>
              <a:t>Approximately 750 project subapplications (excluding non-competitive allocations) </a:t>
            </a:r>
            <a:r>
              <a:rPr lang="en-US" altLang="en-US" i="1" dirty="0">
                <a:solidFill>
                  <a:srgbClr val="FF0000"/>
                </a:solidFill>
              </a:rPr>
              <a:t>requesting</a:t>
            </a:r>
            <a:r>
              <a:rPr lang="en-US" altLang="en-US" dirty="0"/>
              <a:t>…. </a:t>
            </a:r>
          </a:p>
          <a:p>
            <a:r>
              <a:rPr lang="en-US" altLang="en-US" b="1" dirty="0">
                <a:solidFill>
                  <a:srgbClr val="FF0000"/>
                </a:solidFill>
              </a:rPr>
              <a:t>$3.5 Billion </a:t>
            </a:r>
            <a:r>
              <a:rPr lang="en-US" altLang="en-US" dirty="0"/>
              <a:t>in funding across BRIC and FMA in FY2020</a:t>
            </a:r>
          </a:p>
          <a:p>
            <a:pPr algn="ctr"/>
            <a:r>
              <a:rPr lang="en-US" altLang="en-US" dirty="0"/>
              <a:t>……………..</a:t>
            </a:r>
            <a:r>
              <a:rPr lang="en-US" altLang="en-US" i="1" dirty="0"/>
              <a:t>but, only</a:t>
            </a:r>
            <a:r>
              <a:rPr lang="en-US" altLang="en-US" dirty="0"/>
              <a:t>…………….</a:t>
            </a:r>
          </a:p>
          <a:p>
            <a:endParaRPr lang="en-US" altLang="en-US" dirty="0"/>
          </a:p>
          <a:p>
            <a:r>
              <a:rPr lang="en-US" altLang="en-US" b="1" dirty="0">
                <a:solidFill>
                  <a:srgbClr val="FF0000"/>
                </a:solidFill>
              </a:rPr>
              <a:t>$700 Million funding was available</a:t>
            </a:r>
          </a:p>
        </p:txBody>
      </p:sp>
      <p:sp>
        <p:nvSpPr>
          <p:cNvPr id="20483" name="Text Placeholder 2">
            <a:extLst>
              <a:ext uri="{FF2B5EF4-FFF2-40B4-BE49-F238E27FC236}">
                <a16:creationId xmlns:a16="http://schemas.microsoft.com/office/drawing/2014/main" xmlns="" id="{0B511BC2-02C8-482B-8BFF-684D7FF499BB}"/>
              </a:ext>
            </a:extLst>
          </p:cNvPr>
          <p:cNvSpPr>
            <a:spLocks noGrp="1"/>
          </p:cNvSpPr>
          <p:nvPr>
            <p:ph type="body" sz="quarter" idx="13"/>
          </p:nvPr>
        </p:nvSpPr>
        <p:spPr/>
        <p:txBody>
          <a:bodyPr/>
          <a:lstStyle/>
          <a:p>
            <a:r>
              <a:rPr lang="en-US" altLang="en-US"/>
              <a:t>What Did FEMA See this year?</a:t>
            </a:r>
          </a:p>
        </p:txBody>
      </p:sp>
    </p:spTree>
    <p:extLst>
      <p:ext uri="{BB962C8B-B14F-4D97-AF65-F5344CB8AC3E}">
        <p14:creationId xmlns:p14="http://schemas.microsoft.com/office/powerpoint/2010/main" val="286196970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p:txBody>
          <a:bodyPr/>
          <a:lstStyle/>
          <a:p>
            <a:pPr>
              <a:buFont typeface="Arial" panose="020B0604020202020204" pitchFamily="34" charset="0"/>
              <a:buChar char="•"/>
            </a:pPr>
            <a:r>
              <a:rPr lang="en-US" sz="1800" dirty="0"/>
              <a:t>Grants Page:  </a:t>
            </a:r>
            <a:r>
              <a:rPr lang="en-US" sz="1800" dirty="0">
                <a:hlinkClick r:id="rId2"/>
              </a:rPr>
              <a:t>https://brcgrants.dcnr.pa.gov/</a:t>
            </a:r>
            <a:r>
              <a:rPr lang="en-US" sz="1800" dirty="0"/>
              <a:t> </a:t>
            </a:r>
          </a:p>
          <a:p>
            <a:pPr>
              <a:buFont typeface="Arial" panose="020B0604020202020204" pitchFamily="34" charset="0"/>
              <a:buChar char="•"/>
            </a:pPr>
            <a:r>
              <a:rPr lang="en-US" sz="1500" dirty="0"/>
              <a:t>Rivers Conservation Grants</a:t>
            </a:r>
          </a:p>
          <a:p>
            <a:pPr>
              <a:buFont typeface="Arial" panose="020B0604020202020204" pitchFamily="34" charset="0"/>
              <a:buChar char="•"/>
            </a:pPr>
            <a:r>
              <a:rPr lang="en-US" sz="1500" dirty="0"/>
              <a:t>Land Acquisition and Conservation Funding</a:t>
            </a:r>
          </a:p>
          <a:p>
            <a:pPr>
              <a:buFont typeface="Arial" panose="020B0604020202020204" pitchFamily="34" charset="0"/>
              <a:buChar char="•"/>
            </a:pPr>
            <a:r>
              <a:rPr lang="en-US" sz="1500" dirty="0"/>
              <a:t>Community Recreation and Conservation Planning Funding</a:t>
            </a:r>
          </a:p>
          <a:p>
            <a:pPr>
              <a:buFont typeface="Arial" panose="020B0604020202020204" pitchFamily="34" charset="0"/>
              <a:buChar char="•"/>
            </a:pPr>
            <a:r>
              <a:rPr lang="en-US" sz="1500" dirty="0"/>
              <a:t>Master Site Development Plans</a:t>
            </a:r>
          </a:p>
          <a:p>
            <a:pPr>
              <a:buFont typeface="Arial" panose="020B0604020202020204" pitchFamily="34" charset="0"/>
              <a:buChar char="•"/>
            </a:pPr>
            <a:r>
              <a:rPr lang="en-US" sz="1500" dirty="0"/>
              <a:t>Park Rehabilitation and Development Funding</a:t>
            </a:r>
          </a:p>
          <a:p>
            <a:pPr>
              <a:buFont typeface="Arial" panose="020B0604020202020204" pitchFamily="34" charset="0"/>
              <a:buChar char="•"/>
            </a:pPr>
            <a:r>
              <a:rPr lang="en-US" sz="1500"/>
              <a:t>Riparian Forest Buffer Funding</a:t>
            </a:r>
            <a:endParaRPr lang="en-US" sz="1500" dirty="0"/>
          </a:p>
          <a:p>
            <a:pPr>
              <a:buFont typeface="Arial" panose="020B0604020202020204" pitchFamily="34" charset="0"/>
              <a:buChar char="•"/>
            </a:pPr>
            <a:endParaRPr lang="en-US" sz="1800" dirty="0"/>
          </a:p>
          <a:p>
            <a:pPr marL="85725" indent="0"/>
            <a:endParaRPr lang="en-US" sz="1800" dirty="0"/>
          </a:p>
        </p:txBody>
      </p:sp>
      <p:sp>
        <p:nvSpPr>
          <p:cNvPr id="2" name="Text Placeholder 1"/>
          <p:cNvSpPr>
            <a:spLocks noGrp="1"/>
          </p:cNvSpPr>
          <p:nvPr>
            <p:ph type="body" sz="quarter" idx="13"/>
          </p:nvPr>
        </p:nvSpPr>
        <p:spPr/>
        <p:txBody>
          <a:bodyPr/>
          <a:lstStyle/>
          <a:p>
            <a:r>
              <a:rPr lang="en-US" sz="1800" dirty="0"/>
              <a:t>Dept of Conservation and Natural Resources (DCNR)</a:t>
            </a:r>
          </a:p>
        </p:txBody>
      </p:sp>
    </p:spTree>
    <p:extLst>
      <p:ext uri="{BB962C8B-B14F-4D97-AF65-F5344CB8AC3E}">
        <p14:creationId xmlns:p14="http://schemas.microsoft.com/office/powerpoint/2010/main" val="949403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xmlns="" id="{F0B3CD25-18EB-4D08-95B3-26EEFA8A61B1}"/>
              </a:ext>
            </a:extLst>
          </p:cNvPr>
          <p:cNvSpPr>
            <a:spLocks noGrp="1" noChangeArrowheads="1"/>
          </p:cNvSpPr>
          <p:nvPr>
            <p:ph type="title"/>
          </p:nvPr>
        </p:nvSpPr>
        <p:spPr>
          <a:xfrm>
            <a:off x="152400" y="122238"/>
            <a:ext cx="8839200" cy="838200"/>
          </a:xfrm>
        </p:spPr>
        <p:txBody>
          <a:bodyPr/>
          <a:lstStyle/>
          <a:p>
            <a:pPr>
              <a:defRPr/>
            </a:pPr>
            <a:r>
              <a:rPr lang="en-US" sz="3200" dirty="0">
                <a:latin typeface="+mj-lt"/>
              </a:rPr>
              <a:t>Competitive vs Non-competitive funding</a:t>
            </a:r>
          </a:p>
        </p:txBody>
      </p:sp>
      <p:sp>
        <p:nvSpPr>
          <p:cNvPr id="37891" name="Rectangle 3">
            <a:extLst>
              <a:ext uri="{FF2B5EF4-FFF2-40B4-BE49-F238E27FC236}">
                <a16:creationId xmlns:a16="http://schemas.microsoft.com/office/drawing/2014/main" xmlns="" id="{F82F5CB7-E214-40A8-85AB-755B02DD6096}"/>
              </a:ext>
            </a:extLst>
          </p:cNvPr>
          <p:cNvSpPr>
            <a:spLocks noGrp="1"/>
          </p:cNvSpPr>
          <p:nvPr>
            <p:ph type="body" idx="1"/>
          </p:nvPr>
        </p:nvSpPr>
        <p:spPr>
          <a:xfrm>
            <a:off x="457200" y="1371600"/>
            <a:ext cx="8229600" cy="4525963"/>
          </a:xfrm>
        </p:spPr>
        <p:txBody>
          <a:bodyPr/>
          <a:lstStyle/>
          <a:p>
            <a:pPr>
              <a:defRPr/>
            </a:pPr>
            <a:r>
              <a:rPr lang="en-US" altLang="en-US" sz="2800" b="1" dirty="0"/>
              <a:t>Most funding is </a:t>
            </a:r>
            <a:r>
              <a:rPr lang="en-US" altLang="en-US" sz="2800" b="1" u="sng" dirty="0">
                <a:solidFill>
                  <a:srgbClr val="FF0000"/>
                </a:solidFill>
              </a:rPr>
              <a:t>competitive</a:t>
            </a:r>
          </a:p>
          <a:p>
            <a:pPr lvl="1">
              <a:defRPr/>
            </a:pPr>
            <a:r>
              <a:rPr lang="en-US" altLang="en-US" sz="2400" b="1" dirty="0"/>
              <a:t>Maximum $50 million in application per state</a:t>
            </a:r>
          </a:p>
          <a:p>
            <a:pPr>
              <a:defRPr/>
            </a:pPr>
            <a:r>
              <a:rPr lang="en-US" altLang="en-US" sz="2800" b="1" dirty="0"/>
              <a:t>State set asides - BRIC</a:t>
            </a:r>
          </a:p>
          <a:p>
            <a:pPr lvl="1">
              <a:defRPr/>
            </a:pPr>
            <a:r>
              <a:rPr lang="en-US" altLang="en-US" sz="2400" b="1" dirty="0"/>
              <a:t>Each state can designate $600,000 worth of projects </a:t>
            </a:r>
          </a:p>
          <a:p>
            <a:pPr lvl="1">
              <a:defRPr/>
            </a:pPr>
            <a:r>
              <a:rPr lang="en-US" altLang="en-US" sz="2400" b="1" dirty="0"/>
              <a:t>Up to $300,000 for plans </a:t>
            </a:r>
            <a:r>
              <a:rPr lang="en-US" altLang="en-US" sz="2400" b="1" dirty="0">
                <a:solidFill>
                  <a:srgbClr val="FF0000"/>
                </a:solidFill>
              </a:rPr>
              <a:t>non-competitive</a:t>
            </a:r>
          </a:p>
          <a:p>
            <a:pPr lvl="2">
              <a:defRPr/>
            </a:pPr>
            <a:r>
              <a:rPr lang="en-US" altLang="en-US" sz="2000" b="1" dirty="0"/>
              <a:t>We normally need about $650,000 for plans each year</a:t>
            </a:r>
          </a:p>
          <a:p>
            <a:pPr lvl="1">
              <a:defRPr/>
            </a:pPr>
            <a:r>
              <a:rPr lang="en-US" altLang="en-US" sz="2400" b="1" dirty="0"/>
              <a:t>Up to $300,000 for projects </a:t>
            </a:r>
            <a:r>
              <a:rPr lang="en-US" altLang="en-US" sz="2400" b="1" dirty="0">
                <a:solidFill>
                  <a:srgbClr val="FF0000"/>
                </a:solidFill>
              </a:rPr>
              <a:t>non-competitive</a:t>
            </a:r>
          </a:p>
          <a:p>
            <a:pPr marL="0" indent="0">
              <a:buNone/>
              <a:defRPr/>
            </a:pPr>
            <a:endParaRPr lang="en-US" altLang="en-US" sz="1800" i="1" dirty="0"/>
          </a:p>
          <a:p>
            <a:pPr>
              <a:defRPr/>
            </a:pPr>
            <a:endParaRPr lang="en-US" altLang="en-US" sz="2800" b="1" dirty="0"/>
          </a:p>
        </p:txBody>
      </p:sp>
    </p:spTree>
    <p:extLst>
      <p:ext uri="{BB962C8B-B14F-4D97-AF65-F5344CB8AC3E}">
        <p14:creationId xmlns:p14="http://schemas.microsoft.com/office/powerpoint/2010/main" val="354669753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xmlns="" id="{F0B3CD25-18EB-4D08-95B3-26EEFA8A61B1}"/>
              </a:ext>
            </a:extLst>
          </p:cNvPr>
          <p:cNvSpPr>
            <a:spLocks noGrp="1" noChangeArrowheads="1"/>
          </p:cNvSpPr>
          <p:nvPr>
            <p:ph type="title"/>
          </p:nvPr>
        </p:nvSpPr>
        <p:spPr>
          <a:xfrm>
            <a:off x="152400" y="122238"/>
            <a:ext cx="8839200" cy="838200"/>
          </a:xfrm>
        </p:spPr>
        <p:txBody>
          <a:bodyPr/>
          <a:lstStyle/>
          <a:p>
            <a:pPr>
              <a:defRPr/>
            </a:pPr>
            <a:r>
              <a:rPr lang="en-US" sz="3200" dirty="0">
                <a:latin typeface="+mj-lt"/>
              </a:rPr>
              <a:t>FMA Funding</a:t>
            </a:r>
          </a:p>
        </p:txBody>
      </p:sp>
      <p:sp>
        <p:nvSpPr>
          <p:cNvPr id="37891" name="Rectangle 3">
            <a:extLst>
              <a:ext uri="{FF2B5EF4-FFF2-40B4-BE49-F238E27FC236}">
                <a16:creationId xmlns:a16="http://schemas.microsoft.com/office/drawing/2014/main" xmlns="" id="{F82F5CB7-E214-40A8-85AB-755B02DD6096}"/>
              </a:ext>
            </a:extLst>
          </p:cNvPr>
          <p:cNvSpPr>
            <a:spLocks noGrp="1"/>
          </p:cNvSpPr>
          <p:nvPr>
            <p:ph type="body" idx="1"/>
          </p:nvPr>
        </p:nvSpPr>
        <p:spPr>
          <a:xfrm>
            <a:off x="457200" y="1371600"/>
            <a:ext cx="8229600" cy="4525963"/>
          </a:xfrm>
        </p:spPr>
        <p:txBody>
          <a:bodyPr/>
          <a:lstStyle/>
          <a:p>
            <a:pPr>
              <a:defRPr/>
            </a:pPr>
            <a:r>
              <a:rPr lang="en-US" altLang="en-US" sz="2800" b="1" dirty="0"/>
              <a:t>No set asides for non-competitive awards</a:t>
            </a:r>
          </a:p>
          <a:p>
            <a:pPr>
              <a:defRPr/>
            </a:pPr>
            <a:r>
              <a:rPr lang="en-US" altLang="en-US" sz="2400" b="1" dirty="0"/>
              <a:t>$600,000 per Applicant for all Project Scoping </a:t>
            </a:r>
            <a:r>
              <a:rPr lang="en-US" altLang="en-US" sz="2400" b="1" dirty="0" err="1"/>
              <a:t>subapps</a:t>
            </a:r>
            <a:endParaRPr lang="en-US" altLang="en-US" sz="2400" b="1" dirty="0"/>
          </a:p>
          <a:p>
            <a:pPr>
              <a:defRPr/>
            </a:pPr>
            <a:r>
              <a:rPr lang="en-US" altLang="en-US" sz="2400" b="1" dirty="0"/>
              <a:t>$30 million cap </a:t>
            </a:r>
            <a:r>
              <a:rPr lang="en-US" altLang="en-US" sz="2400" b="1" dirty="0">
                <a:solidFill>
                  <a:srgbClr val="FF0000"/>
                </a:solidFill>
              </a:rPr>
              <a:t>per community </a:t>
            </a:r>
            <a:r>
              <a:rPr lang="en-US" altLang="en-US" sz="2400" b="1" dirty="0"/>
              <a:t>flood mitigation project subapplication;</a:t>
            </a:r>
          </a:p>
          <a:p>
            <a:pPr>
              <a:defRPr/>
            </a:pPr>
            <a:r>
              <a:rPr lang="en-US" altLang="en-US" sz="2400" b="1" dirty="0"/>
              <a:t>$100,000 per </a:t>
            </a:r>
            <a:r>
              <a:rPr lang="en-US" altLang="en-US" sz="2400" b="1" dirty="0">
                <a:solidFill>
                  <a:srgbClr val="FF0000"/>
                </a:solidFill>
              </a:rPr>
              <a:t>Applicant</a:t>
            </a:r>
            <a:r>
              <a:rPr lang="en-US" altLang="en-US" sz="2400" b="1" dirty="0"/>
              <a:t> for flood hazard mitigation planning with maximums of:</a:t>
            </a:r>
          </a:p>
          <a:p>
            <a:pPr>
              <a:defRPr/>
            </a:pPr>
            <a:r>
              <a:rPr lang="en-US" altLang="en-US" sz="2400" b="1" dirty="0"/>
              <a:t>$50,000 for state flood hazard mitigation planning;</a:t>
            </a:r>
          </a:p>
          <a:p>
            <a:pPr>
              <a:defRPr/>
            </a:pPr>
            <a:r>
              <a:rPr lang="en-US" altLang="en-US" sz="2400" b="1" dirty="0"/>
              <a:t>$25,000 for local flood hazard mitigation planning;</a:t>
            </a:r>
          </a:p>
          <a:p>
            <a:pPr>
              <a:defRPr/>
            </a:pPr>
            <a:r>
              <a:rPr lang="en-US" altLang="en-US" sz="2400" b="1" dirty="0"/>
              <a:t>5 percent of the total mitigation project for </a:t>
            </a:r>
            <a:r>
              <a:rPr lang="en-US" altLang="en-US" sz="2400" b="1" dirty="0">
                <a:solidFill>
                  <a:srgbClr val="FF0000"/>
                </a:solidFill>
              </a:rPr>
              <a:t>subapplicant</a:t>
            </a:r>
            <a:r>
              <a:rPr lang="en-US" altLang="en-US" sz="2400" b="1" dirty="0"/>
              <a:t> management costs (local govt. labor)</a:t>
            </a:r>
          </a:p>
          <a:p>
            <a:pPr marL="0" indent="0">
              <a:buNone/>
              <a:defRPr/>
            </a:pPr>
            <a:endParaRPr lang="en-US" altLang="en-US" sz="1800" i="1" dirty="0"/>
          </a:p>
          <a:p>
            <a:pPr>
              <a:defRPr/>
            </a:pPr>
            <a:endParaRPr lang="en-US" altLang="en-US" sz="2800" b="1" dirty="0"/>
          </a:p>
        </p:txBody>
      </p:sp>
    </p:spTree>
    <p:extLst>
      <p:ext uri="{BB962C8B-B14F-4D97-AF65-F5344CB8AC3E}">
        <p14:creationId xmlns:p14="http://schemas.microsoft.com/office/powerpoint/2010/main" val="2267165416"/>
      </p:ext>
    </p:extLst>
  </p:cSld>
  <p:clrMapOvr>
    <a:masterClrMapping/>
  </p:clrMapOvr>
  <p:transition/>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7735</TotalTime>
  <Words>2922</Words>
  <Application>Microsoft Office PowerPoint</Application>
  <PresentationFormat>On-screen Show (4:3)</PresentationFormat>
  <Paragraphs>517</Paragraphs>
  <Slides>70</Slides>
  <Notes>47</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70</vt:i4>
      </vt:variant>
    </vt:vector>
  </HeadingPairs>
  <TitlesOfParts>
    <vt:vector size="75" baseType="lpstr">
      <vt:lpstr>1_Default Design</vt:lpstr>
      <vt:lpstr>Custom Design</vt:lpstr>
      <vt:lpstr>1_Custom Design</vt:lpstr>
      <vt:lpstr>2_Office Theme</vt:lpstr>
      <vt:lpstr>Acrobat Document</vt:lpstr>
      <vt:lpstr>Building Resilient Infrastructure and Communities</vt:lpstr>
      <vt:lpstr>PowerPoint Presentation</vt:lpstr>
      <vt:lpstr>PowerPoint Presentation</vt:lpstr>
      <vt:lpstr>Future Conditions/DEI SJ &amp; EJ</vt:lpstr>
      <vt:lpstr>PowerPoint Presentation</vt:lpstr>
      <vt:lpstr>PowerPoint Presentation</vt:lpstr>
      <vt:lpstr>PowerPoint Presentation</vt:lpstr>
      <vt:lpstr>Competitive vs Non-competitive funding</vt:lpstr>
      <vt:lpstr>FMA Funding</vt:lpstr>
      <vt:lpstr>BRIC 2021 will be $1 Billion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HM Project Prioritization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Apply –  </vt:lpstr>
      <vt:lpstr>Contact Information</vt:lpstr>
      <vt:lpstr>PowerPoint Presentation</vt:lpstr>
      <vt:lpstr>PowerPoint Presentation</vt:lpstr>
      <vt:lpstr>PowerPoint Presentation</vt:lpstr>
      <vt:lpstr>PowerPoint Presentation</vt:lpstr>
      <vt:lpstr>PowerPoint Presentation</vt:lpstr>
      <vt:lpstr>PowerPoint Presentation</vt:lpstr>
      <vt:lpstr>Mitigation Success Stories Factsheets</vt:lpstr>
      <vt:lpstr>PA SJ Interagency  Flood Mitigation Program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Eligible HMGP Projects</vt:lpstr>
      <vt:lpstr>PowerPoint Presentation</vt:lpstr>
      <vt:lpstr>PowerPoint Presentation</vt:lpstr>
      <vt:lpstr>PowerPoint Presentation</vt:lpstr>
      <vt:lpstr>PowerPoint Presentation</vt:lpstr>
      <vt:lpstr>Federal Resources</vt:lpstr>
      <vt:lpstr>State Resources</vt:lpstr>
      <vt:lpstr>Local Resources</vt:lpstr>
      <vt:lpstr>Pennsylvania Hazard Mitigation Plan  Standard Operating Guide 2020</vt:lpstr>
      <vt:lpstr>Silver Jacket Initiative Interagency Document</vt:lpstr>
      <vt:lpstr>PowerPoint Presentation</vt:lpstr>
      <vt:lpstr>PowerPoint Presentation</vt:lpstr>
    </vt:vector>
  </TitlesOfParts>
  <Company>FEMA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DF-315  Dealing with Difficult People</dc:title>
  <dc:creator>FEMA</dc:creator>
  <cp:lastModifiedBy>County of Cumberland</cp:lastModifiedBy>
  <cp:revision>283</cp:revision>
  <dcterms:created xsi:type="dcterms:W3CDTF">2009-09-30T15:50:38Z</dcterms:created>
  <dcterms:modified xsi:type="dcterms:W3CDTF">2021-08-02T18:31:56Z</dcterms:modified>
</cp:coreProperties>
</file>